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70" r:id="rId3"/>
    <p:sldId id="257" r:id="rId4"/>
    <p:sldId id="258" r:id="rId5"/>
    <p:sldId id="259" r:id="rId6"/>
    <p:sldId id="260" r:id="rId7"/>
    <p:sldId id="261" r:id="rId8"/>
    <p:sldId id="263" r:id="rId9"/>
    <p:sldId id="272" r:id="rId10"/>
    <p:sldId id="264" r:id="rId11"/>
    <p:sldId id="265" r:id="rId12"/>
    <p:sldId id="267" r:id="rId13"/>
    <p:sldId id="268" r:id="rId14"/>
    <p:sldId id="271" r:id="rId15"/>
  </p:sldIdLst>
  <p:sldSz cx="9144000" cy="5143500" type="screen16x9"/>
  <p:notesSz cx="6858000" cy="9144000"/>
  <p:embeddedFontLst>
    <p:embeddedFont>
      <p:font typeface="Playfair Display" charset="-52"/>
      <p:regular r:id="rId17"/>
      <p:bold r:id="rId18"/>
      <p:italic r:id="rId19"/>
      <p:boldItalic r:id="rId20"/>
    </p:embeddedFont>
    <p:embeddedFont>
      <p:font typeface="Montserrat" charset="-52"/>
      <p:regular r:id="rId21"/>
      <p:bold r:id="rId22"/>
      <p:italic r:id="rId23"/>
      <p:boldItalic r:id="rId24"/>
    </p:embeddedFont>
    <p:embeddedFont>
      <p:font typeface="Lato"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22"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ru"/>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1700" y="1198575"/>
            <a:ext cx="8520600" cy="906600"/>
          </a:xfrm>
          <a:prstGeom prst="rect">
            <a:avLst/>
          </a:prstGeom>
          <a:effectLst>
            <a:outerShdw blurRad="57150" dist="19050" dir="6780000" algn="bl" rotWithShape="0">
              <a:srgbClr val="FFFFFF"/>
            </a:outerShdw>
          </a:effectLst>
        </p:spPr>
        <p:txBody>
          <a:bodyPr spcFirstLastPara="1" wrap="square" lIns="91425" tIns="91425" rIns="91425" bIns="91425" anchor="t" anchorCtr="0">
            <a:noAutofit/>
          </a:bodyPr>
          <a:lstStyle/>
          <a:p>
            <a:pPr marL="0" lvl="0" indent="0">
              <a:spcBef>
                <a:spcPts val="0"/>
              </a:spcBef>
              <a:spcAft>
                <a:spcPts val="0"/>
              </a:spcAft>
              <a:buNone/>
            </a:pPr>
            <a:r>
              <a:rPr lang="ru" sz="6000">
                <a:latin typeface="Playfair Display"/>
                <a:ea typeface="Playfair Display"/>
                <a:cs typeface="Playfair Display"/>
                <a:sym typeface="Playfair Display"/>
              </a:rPr>
              <a:t>Cardiff</a:t>
            </a:r>
            <a:endParaRPr sz="6000">
              <a:latin typeface="Playfair Display"/>
              <a:ea typeface="Playfair Display"/>
              <a:cs typeface="Playfair Display"/>
              <a:sym typeface="Playfair Display"/>
            </a:endParaRPr>
          </a:p>
        </p:txBody>
      </p:sp>
      <p:sp>
        <p:nvSpPr>
          <p:cNvPr id="135" name="Shape 135"/>
          <p:cNvSpPr txBox="1">
            <a:spLocks noGrp="1"/>
          </p:cNvSpPr>
          <p:nvPr>
            <p:ph type="subTitle" idx="1"/>
          </p:nvPr>
        </p:nvSpPr>
        <p:spPr>
          <a:xfrm>
            <a:off x="311699" y="3495274"/>
            <a:ext cx="2700065" cy="1447601"/>
          </a:xfrm>
          <a:prstGeom prst="rect">
            <a:avLst/>
          </a:prstGeom>
          <a:effectLst>
            <a:outerShdw blurRad="57150" dist="19050" dir="7560000" algn="bl" rotWithShape="0">
              <a:srgbClr val="FFFFFF">
                <a:alpha val="79000"/>
              </a:srgbClr>
            </a:outerShdw>
          </a:effectLst>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ru" sz="1200" dirty="0">
                <a:solidFill>
                  <a:srgbClr val="212121"/>
                </a:solidFill>
                <a:latin typeface="Arial"/>
                <a:ea typeface="Arial"/>
                <a:cs typeface="Arial"/>
                <a:sym typeface="Arial"/>
              </a:rPr>
              <a:t>Presentation was made by </a:t>
            </a:r>
            <a:r>
              <a:rPr lang="en-US" sz="1200" dirty="0" smtClean="0">
                <a:solidFill>
                  <a:srgbClr val="212121"/>
                </a:solidFill>
                <a:latin typeface="Arial"/>
                <a:ea typeface="Arial"/>
                <a:cs typeface="Arial"/>
                <a:sym typeface="Arial"/>
              </a:rPr>
              <a:t>the</a:t>
            </a:r>
            <a:r>
              <a:rPr lang="ru" sz="1200" dirty="0" smtClean="0">
                <a:solidFill>
                  <a:srgbClr val="212121"/>
                </a:solidFill>
                <a:latin typeface="Arial"/>
                <a:ea typeface="Arial"/>
                <a:cs typeface="Arial"/>
                <a:sym typeface="Arial"/>
              </a:rPr>
              <a:t> </a:t>
            </a:r>
            <a:r>
              <a:rPr lang="ru" sz="1200" dirty="0">
                <a:solidFill>
                  <a:srgbClr val="212121"/>
                </a:solidFill>
                <a:latin typeface="Arial"/>
                <a:ea typeface="Arial"/>
                <a:cs typeface="Arial"/>
                <a:sym typeface="Arial"/>
              </a:rPr>
              <a:t>student of </a:t>
            </a:r>
            <a:r>
              <a:rPr lang="ru" sz="1200" dirty="0" smtClean="0">
                <a:solidFill>
                  <a:srgbClr val="212121"/>
                </a:solidFill>
                <a:latin typeface="Arial"/>
                <a:ea typeface="Arial"/>
                <a:cs typeface="Arial"/>
                <a:sym typeface="Arial"/>
              </a:rPr>
              <a:t>group Ks1-17</a:t>
            </a:r>
            <a:endParaRPr lang="en-US" sz="1200" dirty="0" smtClean="0">
              <a:solidFill>
                <a:srgbClr val="212121"/>
              </a:solidFill>
              <a:latin typeface="Arial"/>
              <a:ea typeface="Arial"/>
              <a:cs typeface="Arial"/>
              <a:sym typeface="Arial"/>
            </a:endParaRPr>
          </a:p>
          <a:p>
            <a:pPr marL="0" lvl="0" indent="0" rtl="0">
              <a:lnSpc>
                <a:spcPct val="150000"/>
              </a:lnSpc>
              <a:spcBef>
                <a:spcPts val="0"/>
              </a:spcBef>
              <a:spcAft>
                <a:spcPts val="0"/>
              </a:spcAft>
              <a:buNone/>
            </a:pPr>
            <a:r>
              <a:rPr lang="ru" sz="1200" dirty="0" smtClean="0">
                <a:solidFill>
                  <a:srgbClr val="212121"/>
                </a:solidFill>
                <a:latin typeface="Arial"/>
                <a:ea typeface="Arial"/>
                <a:cs typeface="Arial"/>
                <a:sym typeface="Arial"/>
              </a:rPr>
              <a:t> Ale</a:t>
            </a:r>
            <a:r>
              <a:rPr lang="en-US" sz="1200" dirty="0" err="1" smtClean="0">
                <a:solidFill>
                  <a:srgbClr val="212121"/>
                </a:solidFill>
                <a:latin typeface="Arial"/>
                <a:ea typeface="Arial"/>
                <a:cs typeface="Arial"/>
                <a:sym typeface="Arial"/>
              </a:rPr>
              <a:t>ks</a:t>
            </a:r>
            <a:r>
              <a:rPr lang="ru" sz="1200" dirty="0" smtClean="0">
                <a:solidFill>
                  <a:srgbClr val="212121"/>
                </a:solidFill>
                <a:latin typeface="Arial"/>
                <a:ea typeface="Arial"/>
                <a:cs typeface="Arial"/>
                <a:sym typeface="Arial"/>
              </a:rPr>
              <a:t>eyev Ale</a:t>
            </a:r>
            <a:r>
              <a:rPr lang="en-US" sz="1200" dirty="0" err="1" smtClean="0">
                <a:solidFill>
                  <a:srgbClr val="212121"/>
                </a:solidFill>
                <a:latin typeface="Arial"/>
                <a:ea typeface="Arial"/>
                <a:cs typeface="Arial"/>
                <a:sym typeface="Arial"/>
              </a:rPr>
              <a:t>ks</a:t>
            </a:r>
            <a:r>
              <a:rPr lang="ru" sz="1200" dirty="0" smtClean="0">
                <a:solidFill>
                  <a:srgbClr val="212121"/>
                </a:solidFill>
                <a:latin typeface="Arial"/>
                <a:ea typeface="Arial"/>
                <a:cs typeface="Arial"/>
                <a:sym typeface="Arial"/>
              </a:rPr>
              <a:t>ey</a:t>
            </a:r>
            <a:r>
              <a:rPr lang="en-US" sz="1200" dirty="0" smtClean="0">
                <a:solidFill>
                  <a:srgbClr val="212121"/>
                </a:solidFill>
                <a:latin typeface="Arial"/>
                <a:ea typeface="Arial"/>
                <a:cs typeface="Arial"/>
                <a:sym typeface="Arial"/>
              </a:rPr>
              <a:t> </a:t>
            </a:r>
            <a:r>
              <a:rPr lang="en-US" sz="1200" dirty="0" err="1" smtClean="0">
                <a:solidFill>
                  <a:srgbClr val="212121"/>
                </a:solidFill>
                <a:latin typeface="Arial"/>
                <a:ea typeface="Arial"/>
                <a:cs typeface="Arial"/>
                <a:sym typeface="Arial"/>
              </a:rPr>
              <a:t>Alekseevich</a:t>
            </a:r>
            <a:r>
              <a:rPr lang="en-US" sz="1200" dirty="0" smtClean="0">
                <a:solidFill>
                  <a:srgbClr val="212121"/>
                </a:solidFill>
                <a:latin typeface="Arial"/>
                <a:ea typeface="Arial"/>
                <a:cs typeface="Arial"/>
                <a:sym typeface="Arial"/>
              </a:rPr>
              <a:t> </a:t>
            </a:r>
          </a:p>
          <a:p>
            <a:pPr marL="0" lvl="0" indent="0" rtl="0">
              <a:lnSpc>
                <a:spcPct val="150000"/>
              </a:lnSpc>
              <a:spcBef>
                <a:spcPts val="0"/>
              </a:spcBef>
              <a:spcAft>
                <a:spcPts val="0"/>
              </a:spcAft>
              <a:buNone/>
            </a:pPr>
            <a:r>
              <a:rPr lang="en-US" sz="1200" dirty="0" smtClean="0">
                <a:solidFill>
                  <a:srgbClr val="212121"/>
                </a:solidFill>
                <a:latin typeface="Arial"/>
                <a:ea typeface="Arial"/>
                <a:cs typeface="Arial"/>
                <a:sym typeface="Arial"/>
              </a:rPr>
              <a:t>Supervised by the teacher of English</a:t>
            </a:r>
            <a:endParaRPr lang="en-US" sz="1200" dirty="0" smtClean="0">
              <a:solidFill>
                <a:schemeClr val="bg1"/>
              </a:solidFill>
              <a:latin typeface="Playfair Display" panose="020B0604020202020204" charset="-52"/>
              <a:ea typeface="Arial"/>
              <a:cs typeface="Arial"/>
              <a:sym typeface="Arial"/>
            </a:endParaRPr>
          </a:p>
          <a:p>
            <a:pPr marL="0" lvl="0" indent="0">
              <a:spcBef>
                <a:spcPts val="0"/>
              </a:spcBef>
              <a:spcAft>
                <a:spcPts val="0"/>
              </a:spcAft>
              <a:buNone/>
            </a:pPr>
            <a:r>
              <a:rPr lang="ru" sz="1200" dirty="0" smtClean="0">
                <a:solidFill>
                  <a:srgbClr val="212121"/>
                </a:solidFill>
                <a:latin typeface="Arial"/>
                <a:ea typeface="Arial"/>
                <a:cs typeface="Arial"/>
                <a:sym typeface="Arial"/>
              </a:rPr>
              <a:t>Tatyana Evgen</a:t>
            </a:r>
            <a:r>
              <a:rPr lang="en-US" sz="1200" dirty="0" smtClean="0">
                <a:solidFill>
                  <a:srgbClr val="212121"/>
                </a:solidFill>
                <a:latin typeface="Arial"/>
                <a:ea typeface="Arial"/>
                <a:cs typeface="Arial"/>
                <a:sym typeface="Arial"/>
              </a:rPr>
              <a:t>y</a:t>
            </a:r>
            <a:r>
              <a:rPr lang="ru" sz="1200" dirty="0" smtClean="0">
                <a:solidFill>
                  <a:srgbClr val="212121"/>
                </a:solidFill>
                <a:latin typeface="Arial"/>
                <a:ea typeface="Arial"/>
                <a:cs typeface="Arial"/>
                <a:sym typeface="Arial"/>
              </a:rPr>
              <a:t>evna</a:t>
            </a:r>
            <a:r>
              <a:rPr lang="en-US" sz="1200" dirty="0" smtClean="0">
                <a:solidFill>
                  <a:srgbClr val="212121"/>
                </a:solidFill>
                <a:latin typeface="Arial"/>
                <a:ea typeface="Arial"/>
                <a:cs typeface="Arial"/>
                <a:sym typeface="Arial"/>
              </a:rPr>
              <a:t> </a:t>
            </a:r>
            <a:r>
              <a:rPr lang="en-US" sz="1200" dirty="0" err="1" smtClean="0">
                <a:solidFill>
                  <a:srgbClr val="212121"/>
                </a:solidFill>
                <a:latin typeface="Arial"/>
                <a:ea typeface="Arial"/>
                <a:cs typeface="Arial"/>
                <a:sym typeface="Arial"/>
              </a:rPr>
              <a:t>Dmitrieva</a:t>
            </a:r>
            <a:endParaRPr sz="1200" dirty="0">
              <a:solidFill>
                <a:srgbClr val="212121"/>
              </a:solidFill>
              <a:latin typeface="Arial"/>
              <a:ea typeface="Arial"/>
              <a:cs typeface="Arial"/>
              <a:sym typeface="Arial"/>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a:t>
            </a:fld>
            <a:endParaRPr lang="ru"/>
          </a:p>
        </p:txBody>
      </p:sp>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3927624" cy="687334"/>
          </a:xfrm>
          <a:prstGeom prst="rect">
            <a:avLst/>
          </a:prstGeom>
        </p:spPr>
      </p:pic>
      <p:sp>
        <p:nvSpPr>
          <p:cNvPr id="6" name="Прямоугольник 5"/>
          <p:cNvSpPr/>
          <p:nvPr/>
        </p:nvSpPr>
        <p:spPr>
          <a:xfrm>
            <a:off x="4226603" y="4591960"/>
            <a:ext cx="1540806" cy="307777"/>
          </a:xfrm>
          <a:prstGeom prst="rect">
            <a:avLst/>
          </a:prstGeom>
        </p:spPr>
        <p:txBody>
          <a:bodyPr wrap="none">
            <a:spAutoFit/>
          </a:bodyPr>
          <a:lstStyle/>
          <a:p>
            <a:r>
              <a:rPr lang="en-US" dirty="0" smtClean="0">
                <a:latin typeface="Playfair Display" panose="020B0604020202020204" charset="-52"/>
              </a:rPr>
              <a:t>Cheboksary </a:t>
            </a:r>
            <a:r>
              <a:rPr lang="ru-RU" dirty="0" smtClean="0">
                <a:latin typeface="Playfair Display" panose="020B0604020202020204" charset="-52"/>
              </a:rPr>
              <a:t>2018</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139611" y="184372"/>
            <a:ext cx="5026975" cy="3364125"/>
          </a:xfrm>
          <a:prstGeom prst="rect">
            <a:avLst/>
          </a:prstGeom>
          <a:noFill/>
          <a:ln>
            <a:noFill/>
          </a:ln>
        </p:spPr>
      </p:pic>
      <p:pic>
        <p:nvPicPr>
          <p:cNvPr id="193" name="Shape 193"/>
          <p:cNvPicPr preferRelativeResize="0"/>
          <p:nvPr/>
        </p:nvPicPr>
        <p:blipFill>
          <a:blip r:embed="rId4">
            <a:alphaModFix/>
          </a:blip>
          <a:stretch>
            <a:fillRect/>
          </a:stretch>
        </p:blipFill>
        <p:spPr>
          <a:xfrm>
            <a:off x="5286375" y="2723500"/>
            <a:ext cx="3409725" cy="2267600"/>
          </a:xfrm>
          <a:prstGeom prst="rect">
            <a:avLst/>
          </a:prstGeom>
          <a:noFill/>
          <a:ln>
            <a:noFill/>
          </a:ln>
        </p:spPr>
      </p:pic>
      <p:sp>
        <p:nvSpPr>
          <p:cNvPr id="194" name="Shape 194"/>
          <p:cNvSpPr txBox="1"/>
          <p:nvPr/>
        </p:nvSpPr>
        <p:spPr>
          <a:xfrm>
            <a:off x="5173073" y="861535"/>
            <a:ext cx="3970927" cy="1836904"/>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ru" sz="2400" dirty="0">
                <a:solidFill>
                  <a:srgbClr val="FFFFFF"/>
                </a:solidFill>
                <a:latin typeface="Playfair Display"/>
                <a:ea typeface="Playfair Display"/>
                <a:cs typeface="Playfair Display"/>
                <a:sym typeface="Playfair Display"/>
              </a:rPr>
              <a:t>The Cosmeton </a:t>
            </a:r>
            <a:r>
              <a:rPr lang="ru" sz="2400" dirty="0" smtClean="0">
                <a:solidFill>
                  <a:srgbClr val="FFFFFF"/>
                </a:solidFill>
                <a:latin typeface="Playfair Display"/>
                <a:ea typeface="Playfair Display"/>
                <a:cs typeface="Playfair Display"/>
                <a:sym typeface="Playfair Display"/>
              </a:rPr>
              <a:t>Museum</a:t>
            </a:r>
            <a:endParaRPr lang="en-US" sz="2400" dirty="0" smtClean="0">
              <a:solidFill>
                <a:srgbClr val="FFFFFF"/>
              </a:solidFill>
              <a:latin typeface="Playfair Display"/>
              <a:ea typeface="Playfair Display"/>
              <a:cs typeface="Playfair Display"/>
              <a:sym typeface="Playfair Display"/>
            </a:endParaRPr>
          </a:p>
          <a:p>
            <a:pPr marL="0" lvl="0" indent="0" algn="ctr">
              <a:spcBef>
                <a:spcPts val="0"/>
              </a:spcBef>
              <a:spcAft>
                <a:spcPts val="0"/>
              </a:spcAft>
              <a:buNone/>
            </a:pPr>
            <a:endParaRPr lang="en-US" sz="2400" dirty="0" smtClean="0">
              <a:solidFill>
                <a:srgbClr val="FFFFFF"/>
              </a:solidFill>
              <a:latin typeface="Playfair Display"/>
              <a:ea typeface="Playfair Display"/>
              <a:cs typeface="Playfair Display"/>
              <a:sym typeface="Playfair Display"/>
            </a:endParaRPr>
          </a:p>
          <a:p>
            <a:pPr marL="0" lvl="0" indent="0" algn="ctr">
              <a:spcBef>
                <a:spcPts val="0"/>
              </a:spcBef>
              <a:spcAft>
                <a:spcPts val="0"/>
              </a:spcAft>
              <a:buNone/>
            </a:pPr>
            <a:r>
              <a:rPr lang="en-US" dirty="0" smtClean="0">
                <a:solidFill>
                  <a:srgbClr val="FFFFFF"/>
                </a:solidFill>
                <a:latin typeface="Playfair Display"/>
                <a:ea typeface="Playfair Display"/>
                <a:cs typeface="Playfair Display"/>
                <a:sym typeface="Playfair Display"/>
              </a:rPr>
              <a:t>The remains of the medieval village of </a:t>
            </a:r>
            <a:r>
              <a:rPr lang="en-US" dirty="0" err="1" smtClean="0">
                <a:solidFill>
                  <a:srgbClr val="FFFFFF"/>
                </a:solidFill>
                <a:latin typeface="Playfair Display"/>
                <a:ea typeface="Playfair Display"/>
                <a:cs typeface="Playfair Display"/>
                <a:sym typeface="Playfair Display"/>
              </a:rPr>
              <a:t>Cosmeton</a:t>
            </a:r>
            <a:r>
              <a:rPr lang="en-US" dirty="0" smtClean="0">
                <a:solidFill>
                  <a:srgbClr val="FFFFFF"/>
                </a:solidFill>
                <a:latin typeface="Playfair Display"/>
                <a:ea typeface="Playfair Display"/>
                <a:cs typeface="Playfair Display"/>
                <a:sym typeface="Playfair Display"/>
              </a:rPr>
              <a:t> were restored recreating the village as it might have looked over 600 years ago.</a:t>
            </a:r>
            <a:endParaRPr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10</a:t>
            </a:fld>
            <a:endParaRPr lang="ru"/>
          </a:p>
        </p:txBody>
      </p:sp>
      <p:sp>
        <p:nvSpPr>
          <p:cNvPr id="7" name="Прямоугольник 6"/>
          <p:cNvSpPr/>
          <p:nvPr/>
        </p:nvSpPr>
        <p:spPr>
          <a:xfrm>
            <a:off x="6711428" y="192609"/>
            <a:ext cx="753732" cy="338554"/>
          </a:xfrm>
          <a:prstGeom prst="rect">
            <a:avLst/>
          </a:prstGeom>
        </p:spPr>
        <p:txBody>
          <a:bodyPr wrap="none">
            <a:spAutoFit/>
          </a:bodyPr>
          <a:lstStyle/>
          <a:p>
            <a:pPr lvl="0" algn="ctr"/>
            <a:r>
              <a:rPr lang="en-US" sz="1600" dirty="0" smtClean="0">
                <a:solidFill>
                  <a:srgbClr val="FFFFFF"/>
                </a:solidFill>
              </a:rPr>
              <a:t>Sights</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a:blip r:embed="rId3">
            <a:alphaModFix/>
          </a:blip>
          <a:stretch>
            <a:fillRect/>
          </a:stretch>
        </p:blipFill>
        <p:spPr>
          <a:xfrm>
            <a:off x="4744649" y="1681729"/>
            <a:ext cx="3913375" cy="3171625"/>
          </a:xfrm>
          <a:prstGeom prst="rect">
            <a:avLst/>
          </a:prstGeom>
          <a:noFill/>
          <a:ln>
            <a:noFill/>
          </a:ln>
        </p:spPr>
      </p:pic>
      <p:pic>
        <p:nvPicPr>
          <p:cNvPr id="201" name="Shape 201"/>
          <p:cNvPicPr preferRelativeResize="0"/>
          <p:nvPr/>
        </p:nvPicPr>
        <p:blipFill>
          <a:blip r:embed="rId4">
            <a:alphaModFix/>
          </a:blip>
          <a:stretch>
            <a:fillRect/>
          </a:stretch>
        </p:blipFill>
        <p:spPr>
          <a:xfrm>
            <a:off x="491303" y="1688122"/>
            <a:ext cx="3537173" cy="3197203"/>
          </a:xfrm>
          <a:prstGeom prst="rect">
            <a:avLst/>
          </a:prstGeom>
          <a:noFill/>
          <a:ln>
            <a:noFill/>
          </a:ln>
        </p:spPr>
      </p:pic>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11</a:t>
            </a:fld>
            <a:endParaRPr lang="ru"/>
          </a:p>
        </p:txBody>
      </p:sp>
      <p:sp>
        <p:nvSpPr>
          <p:cNvPr id="6" name="Прямоугольник 5"/>
          <p:cNvSpPr/>
          <p:nvPr/>
        </p:nvSpPr>
        <p:spPr>
          <a:xfrm>
            <a:off x="3885102" y="128665"/>
            <a:ext cx="753732" cy="338554"/>
          </a:xfrm>
          <a:prstGeom prst="rect">
            <a:avLst/>
          </a:prstGeom>
        </p:spPr>
        <p:txBody>
          <a:bodyPr wrap="none">
            <a:spAutoFit/>
          </a:bodyPr>
          <a:lstStyle/>
          <a:p>
            <a:pPr lvl="0"/>
            <a:r>
              <a:rPr lang="en-US" sz="1600" dirty="0" smtClean="0">
                <a:solidFill>
                  <a:srgbClr val="FFFFFF"/>
                </a:solidFill>
              </a:rPr>
              <a:t>Sights</a:t>
            </a:r>
            <a:endParaRPr lang="en-US" sz="1600" dirty="0">
              <a:solidFill>
                <a:srgbClr val="FFFFFF"/>
              </a:solidFill>
            </a:endParaRPr>
          </a:p>
        </p:txBody>
      </p:sp>
      <p:sp>
        <p:nvSpPr>
          <p:cNvPr id="7" name="Прямоугольник 6"/>
          <p:cNvSpPr/>
          <p:nvPr/>
        </p:nvSpPr>
        <p:spPr>
          <a:xfrm>
            <a:off x="1777645" y="505935"/>
            <a:ext cx="5256201" cy="892552"/>
          </a:xfrm>
          <a:prstGeom prst="rect">
            <a:avLst/>
          </a:prstGeom>
        </p:spPr>
        <p:txBody>
          <a:bodyPr wrap="square">
            <a:spAutoFit/>
          </a:bodyPr>
          <a:lstStyle/>
          <a:p>
            <a:pPr lvl="0" algn="ctr"/>
            <a:r>
              <a:rPr lang="en-US" sz="2400" dirty="0" smtClean="0">
                <a:solidFill>
                  <a:srgbClr val="FFFFFF"/>
                </a:solidFill>
                <a:latin typeface="Playfair Display"/>
                <a:ea typeface="Playfair Display"/>
                <a:cs typeface="Playfair Display"/>
                <a:sym typeface="Playfair Display"/>
              </a:rPr>
              <a:t>The </a:t>
            </a:r>
            <a:r>
              <a:rPr lang="en-US" sz="2400" dirty="0" err="1" smtClean="0">
                <a:solidFill>
                  <a:srgbClr val="FFFFFF"/>
                </a:solidFill>
                <a:latin typeface="Playfair Display"/>
                <a:ea typeface="Playfair Display"/>
                <a:cs typeface="Playfair Display"/>
                <a:sym typeface="Playfair Display"/>
              </a:rPr>
              <a:t>Cosmeton</a:t>
            </a:r>
            <a:r>
              <a:rPr lang="en-US" sz="2400" dirty="0" smtClean="0">
                <a:solidFill>
                  <a:srgbClr val="FFFFFF"/>
                </a:solidFill>
                <a:latin typeface="Playfair Display"/>
                <a:ea typeface="Playfair Display"/>
                <a:cs typeface="Playfair Display"/>
                <a:sym typeface="Playfair Display"/>
              </a:rPr>
              <a:t> Museum</a:t>
            </a:r>
          </a:p>
          <a:p>
            <a:pPr lvl="0" algn="ctr"/>
            <a:r>
              <a:rPr lang="en-US" dirty="0" smtClean="0">
                <a:solidFill>
                  <a:srgbClr val="FFFFFF"/>
                </a:solidFill>
                <a:latin typeface="Playfair Display"/>
                <a:ea typeface="Playfair Display"/>
                <a:cs typeface="Playfair Display"/>
                <a:sym typeface="Playfair Display"/>
              </a:rPr>
              <a:t>There is a Reeve’s Cottage, Barn, and Byre, arranged around a courtyard.</a:t>
            </a:r>
            <a:endParaRPr lang="en-US" dirty="0">
              <a:solidFill>
                <a:srgbClr val="FFFFFF"/>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4" name="Shape 214"/>
          <p:cNvPicPr preferRelativeResize="0"/>
          <p:nvPr/>
        </p:nvPicPr>
        <p:blipFill>
          <a:blip r:embed="rId3">
            <a:alphaModFix/>
            <a:extLst>
              <a:ext uri="{BEBA8EAE-BF5A-486C-A8C5-ECC9F3942E4B}">
                <a14:imgProps xmlns:a14="http://schemas.microsoft.com/office/drawing/2010/main" xmlns="">
                  <a14:imgLayer r:embed="rId4">
                    <a14:imgEffect>
                      <a14:sharpenSoften amount="-69000"/>
                    </a14:imgEffect>
                  </a14:imgLayer>
                </a14:imgProps>
              </a:ext>
            </a:extLst>
          </a:blip>
          <a:stretch>
            <a:fillRect/>
          </a:stretch>
        </p:blipFill>
        <p:spPr>
          <a:xfrm>
            <a:off x="0" y="0"/>
            <a:ext cx="9144000" cy="5143500"/>
          </a:xfrm>
          <a:prstGeom prst="rect">
            <a:avLst/>
          </a:prstGeom>
          <a:noFill/>
          <a:ln>
            <a:noFill/>
          </a:ln>
        </p:spPr>
      </p:pic>
      <p:sp>
        <p:nvSpPr>
          <p:cNvPr id="213" name="Shape 213"/>
          <p:cNvSpPr txBox="1"/>
          <p:nvPr/>
        </p:nvSpPr>
        <p:spPr>
          <a:xfrm>
            <a:off x="144044" y="1525147"/>
            <a:ext cx="8855905" cy="2093205"/>
          </a:xfrm>
          <a:prstGeom prst="rect">
            <a:avLst/>
          </a:prstGeom>
          <a:noFill/>
          <a:ln>
            <a:noFill/>
          </a:ln>
          <a:effectLst>
            <a:outerShdw blurRad="50800" dist="38100" dir="5400000" algn="t" rotWithShape="0">
              <a:prstClr val="black">
                <a:alpha val="57000"/>
              </a:prstClr>
            </a:outerShdw>
          </a:effectLst>
        </p:spPr>
        <p:txBody>
          <a:bodyPr spcFirstLastPara="1" wrap="square" lIns="91425" tIns="91425" rIns="91425" bIns="91425" anchor="t" anchorCtr="0">
            <a:noAutofit/>
          </a:bodyPr>
          <a:lstStyle/>
          <a:p>
            <a:pPr lvl="0" algn="just"/>
            <a:r>
              <a:rPr lang="ru" sz="2400" dirty="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The atmosphere of this city is pleasantly relaxed and pacifying. Here you can enjoy the beauty of local attractions and relax in quiet cafes, or you can bump into outdoor activities and visit a variety of excursions. Cardiff is friendly to </a:t>
            </a:r>
            <a:r>
              <a:rPr lang="ru"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tourists</a:t>
            </a:r>
            <a:r>
              <a:rPr lang="en-US"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a:t>
            </a:r>
            <a:r>
              <a:rPr lang="ru"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 </a:t>
            </a:r>
            <a:r>
              <a:rPr lang="en-US"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T</a:t>
            </a:r>
            <a:r>
              <a:rPr lang="ru"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herefore</a:t>
            </a:r>
            <a:r>
              <a:rPr lang="ru" sz="2400" dirty="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 having decided to visit </a:t>
            </a:r>
            <a:r>
              <a:rPr lang="ru"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the </a:t>
            </a:r>
            <a:r>
              <a:rPr lang="ru" sz="2400" dirty="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UK, it is necessary to visit </a:t>
            </a:r>
            <a:r>
              <a:rPr lang="ru" sz="2400" dirty="0" smtClean="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rPr>
              <a:t>Cardiff.</a:t>
            </a:r>
            <a:endParaRPr sz="2400" dirty="0">
              <a:solidFill>
                <a:srgbClr val="FFFFFF"/>
              </a:solidFill>
              <a:effectLst>
                <a:outerShdw blurRad="38100" dist="38100" dir="2700000" algn="tl">
                  <a:srgbClr val="000000">
                    <a:alpha val="43137"/>
                  </a:srgbClr>
                </a:outerShdw>
              </a:effectLst>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12</a:t>
            </a:fld>
            <a:endParaRPr lang="ru"/>
          </a:p>
        </p:txBody>
      </p:sp>
      <p:sp>
        <p:nvSpPr>
          <p:cNvPr id="3" name="TextBox 2"/>
          <p:cNvSpPr txBox="1"/>
          <p:nvPr/>
        </p:nvSpPr>
        <p:spPr>
          <a:xfrm>
            <a:off x="3550183" y="190163"/>
            <a:ext cx="204362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Playfair Display" panose="020B0604020202020204" charset="-52"/>
              </a:rPr>
              <a:t>Conclusion</a:t>
            </a:r>
            <a:endParaRPr lang="ru-RU" sz="2800" dirty="0">
              <a:solidFill>
                <a:schemeClr val="bg1"/>
              </a:solidFill>
              <a:effectLst>
                <a:outerShdw blurRad="38100" dist="38100" dir="2700000" algn="tl">
                  <a:srgbClr val="000000">
                    <a:alpha val="43137"/>
                  </a:srgbClr>
                </a:outerShdw>
              </a:effectLst>
              <a:latin typeface="Playfair Display" panose="020B0604020202020204" charset="-5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179425" y="263150"/>
            <a:ext cx="8827500" cy="466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ru" sz="3000" dirty="0" smtClean="0">
                <a:solidFill>
                  <a:srgbClr val="FFFFFF"/>
                </a:solidFill>
                <a:latin typeface="Playfair Display"/>
                <a:ea typeface="Playfair Display"/>
                <a:cs typeface="Playfair Display"/>
                <a:sym typeface="Playfair Display"/>
              </a:rPr>
              <a:t>Questions</a:t>
            </a:r>
            <a:r>
              <a:rPr lang="en-US" sz="3000" dirty="0" smtClean="0">
                <a:solidFill>
                  <a:srgbClr val="FFFFFF"/>
                </a:solidFill>
                <a:latin typeface="Playfair Display"/>
                <a:ea typeface="Playfair Display"/>
                <a:cs typeface="Playfair Display"/>
                <a:sym typeface="Playfair Display"/>
              </a:rPr>
              <a:t> for revision</a:t>
            </a:r>
            <a:r>
              <a:rPr lang="ru" sz="3000" dirty="0" smtClean="0">
                <a:solidFill>
                  <a:srgbClr val="FFFFFF"/>
                </a:solidFill>
                <a:latin typeface="Playfair Display"/>
                <a:ea typeface="Playfair Display"/>
                <a:cs typeface="Playfair Display"/>
                <a:sym typeface="Playfair Display"/>
              </a:rPr>
              <a:t>:</a:t>
            </a:r>
            <a:endParaRPr sz="3000" dirty="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sz="2400" dirty="0">
              <a:solidFill>
                <a:srgbClr val="FFFFFF"/>
              </a:solidFill>
              <a:latin typeface="Playfair Display"/>
              <a:ea typeface="Playfair Display"/>
              <a:cs typeface="Playfair Display"/>
              <a:sym typeface="Playfair Display"/>
            </a:endParaRPr>
          </a:p>
          <a:p>
            <a:pPr marL="457200" lvl="0" indent="-381000" rtl="0">
              <a:spcBef>
                <a:spcPts val="0"/>
              </a:spcBef>
              <a:spcAft>
                <a:spcPts val="0"/>
              </a:spcAft>
              <a:buClr>
                <a:srgbClr val="FFFFFF"/>
              </a:buClr>
              <a:buSzPts val="2400"/>
              <a:buFont typeface="Playfair Display"/>
              <a:buAutoNum type="arabicPeriod"/>
            </a:pPr>
            <a:r>
              <a:rPr lang="ru" sz="2400" dirty="0">
                <a:solidFill>
                  <a:srgbClr val="FFFFFF"/>
                </a:solidFill>
                <a:latin typeface="Playfair Display"/>
                <a:ea typeface="Playfair Display"/>
                <a:cs typeface="Playfair Display"/>
                <a:sym typeface="Playfair Display"/>
              </a:rPr>
              <a:t>In what year did Cardiff become the capital of Wales?</a:t>
            </a:r>
            <a:endParaRPr sz="2400" dirty="0">
              <a:solidFill>
                <a:srgbClr val="FFFFFF"/>
              </a:solidFill>
              <a:latin typeface="Playfair Display"/>
              <a:ea typeface="Playfair Display"/>
              <a:cs typeface="Playfair Display"/>
              <a:sym typeface="Playfair Display"/>
            </a:endParaRPr>
          </a:p>
          <a:p>
            <a:pPr marL="457200" lvl="0" indent="-381000" rtl="0">
              <a:spcBef>
                <a:spcPts val="0"/>
              </a:spcBef>
              <a:spcAft>
                <a:spcPts val="0"/>
              </a:spcAft>
              <a:buClr>
                <a:srgbClr val="FFFFFF"/>
              </a:buClr>
              <a:buSzPts val="2400"/>
              <a:buFont typeface="Playfair Display"/>
              <a:buAutoNum type="arabicPeriod"/>
            </a:pPr>
            <a:r>
              <a:rPr lang="ru" sz="2400" dirty="0">
                <a:solidFill>
                  <a:srgbClr val="FFFFFF"/>
                </a:solidFill>
                <a:latin typeface="Playfair Display"/>
                <a:ea typeface="Playfair Display"/>
                <a:cs typeface="Playfair Display"/>
                <a:sym typeface="Playfair Display"/>
              </a:rPr>
              <a:t>What is the most important landmark of the city?</a:t>
            </a:r>
            <a:endParaRPr sz="2400" dirty="0">
              <a:solidFill>
                <a:srgbClr val="FFFFFF"/>
              </a:solidFill>
              <a:latin typeface="Playfair Display"/>
              <a:ea typeface="Playfair Display"/>
              <a:cs typeface="Playfair Display"/>
              <a:sym typeface="Playfair Display"/>
            </a:endParaRPr>
          </a:p>
          <a:p>
            <a:pPr marL="457200" lvl="0" indent="-381000">
              <a:buClr>
                <a:srgbClr val="F3F3F3"/>
              </a:buClr>
              <a:buSzPts val="2400"/>
              <a:buFont typeface="Playfair Display"/>
              <a:buAutoNum type="arabicPeriod"/>
            </a:pPr>
            <a:r>
              <a:rPr lang="ru" sz="2400" dirty="0">
                <a:solidFill>
                  <a:srgbClr val="F3F3F3"/>
                </a:solidFill>
                <a:latin typeface="Playfair Display"/>
                <a:ea typeface="Playfair Display"/>
                <a:cs typeface="Playfair Display"/>
                <a:sym typeface="Playfair Display"/>
              </a:rPr>
              <a:t>Which of the </a:t>
            </a:r>
            <a:r>
              <a:rPr lang="ru" sz="2400" dirty="0" smtClean="0">
                <a:solidFill>
                  <a:srgbClr val="F3F3F3"/>
                </a:solidFill>
                <a:latin typeface="Playfair Display"/>
                <a:ea typeface="Playfair Display"/>
                <a:cs typeface="Playfair Display"/>
                <a:sym typeface="Playfair Display"/>
              </a:rPr>
              <a:t>Cardiff theaters was </a:t>
            </a:r>
            <a:r>
              <a:rPr lang="ru" sz="2400" dirty="0">
                <a:solidFill>
                  <a:srgbClr val="F3F3F3"/>
                </a:solidFill>
                <a:latin typeface="Playfair Display"/>
                <a:ea typeface="Playfair Display"/>
                <a:cs typeface="Playfair Display"/>
                <a:sym typeface="Playfair Display"/>
              </a:rPr>
              <a:t>shown in the presentation?</a:t>
            </a:r>
            <a:endParaRPr sz="2400" dirty="0">
              <a:solidFill>
                <a:srgbClr val="F3F3F3"/>
              </a:solidFill>
              <a:latin typeface="Playfair Display"/>
              <a:ea typeface="Playfair Display"/>
              <a:cs typeface="Playfair Display"/>
              <a:sym typeface="Playfair Display"/>
            </a:endParaRPr>
          </a:p>
          <a:p>
            <a:pPr marL="0" lvl="0" indent="0" rtl="0">
              <a:spcBef>
                <a:spcPts val="0"/>
              </a:spcBef>
              <a:spcAft>
                <a:spcPts val="0"/>
              </a:spcAft>
              <a:buNone/>
            </a:pPr>
            <a:endParaRPr sz="1800"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13</a:t>
            </a:fld>
            <a:endParaRPr lang="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23850" y="866776"/>
            <a:ext cx="5125258" cy="1358632"/>
          </a:xfrm>
        </p:spPr>
        <p:txBody>
          <a:bodyPr/>
          <a:lstStyle/>
          <a:p>
            <a:r>
              <a:rPr lang="en-US" dirty="0" smtClean="0">
                <a:latin typeface="Playfair Display" panose="020B0604020202020204" charset="-52"/>
              </a:rPr>
              <a:t>Cardiff</a:t>
            </a:r>
            <a:r>
              <a:rPr lang="ru-RU" dirty="0" smtClean="0">
                <a:latin typeface="Playfair Display" panose="020B0604020202020204" charset="-52"/>
              </a:rPr>
              <a:t/>
            </a:r>
            <a:br>
              <a:rPr lang="ru-RU" dirty="0" smtClean="0">
                <a:latin typeface="Playfair Display" panose="020B0604020202020204" charset="-52"/>
              </a:rPr>
            </a:br>
            <a:r>
              <a:rPr lang="en-US" dirty="0">
                <a:latin typeface="Playfair Display" panose="020B0604020202020204" charset="-52"/>
              </a:rPr>
              <a:t>Alekseev </a:t>
            </a:r>
            <a:r>
              <a:rPr lang="en-US" dirty="0" smtClean="0">
                <a:latin typeface="Playfair Display" panose="020B0604020202020204" charset="-52"/>
              </a:rPr>
              <a:t>Aleksey </a:t>
            </a:r>
            <a:r>
              <a:rPr lang="en-US" dirty="0" err="1" smtClean="0">
                <a:latin typeface="Playfair Display" panose="020B0604020202020204" charset="-52"/>
              </a:rPr>
              <a:t>Alekseevich</a:t>
            </a:r>
            <a:r>
              <a:rPr lang="ru-RU" dirty="0" smtClean="0">
                <a:latin typeface="Playfair Display" panose="020B0604020202020204" charset="-52"/>
              </a:rPr>
              <a:t/>
            </a:r>
            <a:br>
              <a:rPr lang="ru-RU" dirty="0" smtClean="0">
                <a:latin typeface="Playfair Display" panose="020B0604020202020204" charset="-52"/>
              </a:rPr>
            </a:br>
            <a:r>
              <a:rPr lang="ru-RU" dirty="0" smtClean="0">
                <a:latin typeface="Playfair Display" panose="020B0604020202020204" charset="-52"/>
              </a:rPr>
              <a:t>2018</a:t>
            </a:r>
            <a:endParaRPr lang="ru-RU" dirty="0">
              <a:latin typeface="Playfair Display" panose="020B0604020202020204" charset="-52"/>
            </a:endParaRPr>
          </a:p>
        </p:txBody>
      </p:sp>
      <p:sp>
        <p:nvSpPr>
          <p:cNvPr id="3" name="Номер слайда 2"/>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14</a:t>
            </a:fld>
            <a:endParaRPr lang="ru"/>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3850" y="2225408"/>
            <a:ext cx="3927624" cy="687334"/>
          </a:xfrm>
          <a:prstGeom prst="rect">
            <a:avLst/>
          </a:prstGeom>
        </p:spPr>
      </p:pic>
    </p:spTree>
    <p:extLst>
      <p:ext uri="{BB962C8B-B14F-4D97-AF65-F5344CB8AC3E}">
        <p14:creationId xmlns:p14="http://schemas.microsoft.com/office/powerpoint/2010/main" xmlns="" val="234962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154" y="788276"/>
            <a:ext cx="4587000" cy="588579"/>
          </a:xfrm>
        </p:spPr>
        <p:txBody>
          <a:bodyPr/>
          <a:lstStyle/>
          <a:p>
            <a:r>
              <a:rPr lang="en-US" dirty="0">
                <a:latin typeface="Playfair Display" panose="020B0604020202020204" charset="-52"/>
              </a:rPr>
              <a:t>Plan</a:t>
            </a:r>
            <a:r>
              <a:rPr lang="en-US" dirty="0" smtClean="0">
                <a:latin typeface="Playfair Display" panose="020B0604020202020204" charset="-52"/>
              </a:rPr>
              <a:t>:</a:t>
            </a:r>
            <a:endParaRPr lang="ru-RU" sz="2400" dirty="0">
              <a:latin typeface="Playfair Display" panose="020B0604020202020204" charset="-52"/>
            </a:endParaRPr>
          </a:p>
        </p:txBody>
      </p:sp>
      <p:sp>
        <p:nvSpPr>
          <p:cNvPr id="3" name="Номер слайда 2"/>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2</a:t>
            </a:fld>
            <a:endParaRPr lang="ru"/>
          </a:p>
        </p:txBody>
      </p:sp>
      <p:sp>
        <p:nvSpPr>
          <p:cNvPr id="5" name="TextBox 4"/>
          <p:cNvSpPr txBox="1"/>
          <p:nvPr/>
        </p:nvSpPr>
        <p:spPr>
          <a:xfrm>
            <a:off x="1248754" y="1376855"/>
            <a:ext cx="3962400" cy="2616101"/>
          </a:xfrm>
          <a:prstGeom prst="rect">
            <a:avLst/>
          </a:prstGeom>
          <a:noFill/>
        </p:spPr>
        <p:txBody>
          <a:bodyPr wrap="square" rtlCol="0">
            <a:spAutoFit/>
          </a:bodyPr>
          <a:lstStyle/>
          <a:p>
            <a:pPr marL="457200" indent="-457200">
              <a:buClr>
                <a:schemeClr val="bg1"/>
              </a:buClr>
              <a:buFont typeface="+mj-lt"/>
              <a:buAutoNum type="arabicPeriod"/>
            </a:pPr>
            <a:r>
              <a:rPr lang="en-US" sz="2400" dirty="0" smtClean="0">
                <a:solidFill>
                  <a:schemeClr val="bg1"/>
                </a:solidFill>
                <a:latin typeface="Playfair Display" panose="020B0604020202020204" charset="-52"/>
              </a:rPr>
              <a:t> </a:t>
            </a:r>
            <a:r>
              <a:rPr lang="en-US" sz="2400" dirty="0">
                <a:solidFill>
                  <a:schemeClr val="bg1"/>
                </a:solidFill>
                <a:latin typeface="Playfair Display" panose="020B0604020202020204" charset="-52"/>
              </a:rPr>
              <a:t>Brief History and </a:t>
            </a:r>
            <a:r>
              <a:rPr lang="en-US" sz="2400" dirty="0" smtClean="0">
                <a:solidFill>
                  <a:schemeClr val="bg1"/>
                </a:solidFill>
                <a:latin typeface="Playfair Display" panose="020B0604020202020204" charset="-52"/>
              </a:rPr>
              <a:t>Geography</a:t>
            </a:r>
            <a:endParaRPr lang="ru-RU" sz="2400" dirty="0" smtClean="0">
              <a:solidFill>
                <a:schemeClr val="bg1"/>
              </a:solidFill>
              <a:latin typeface="Playfair Display" panose="020B0604020202020204" charset="-52"/>
            </a:endParaRPr>
          </a:p>
          <a:p>
            <a:pPr marL="457200" indent="-457200">
              <a:buClr>
                <a:schemeClr val="bg1"/>
              </a:buClr>
              <a:buFont typeface="+mj-lt"/>
              <a:buAutoNum type="arabicPeriod"/>
            </a:pPr>
            <a:r>
              <a:rPr lang="en-US" sz="2400" dirty="0">
                <a:solidFill>
                  <a:schemeClr val="bg1"/>
                </a:solidFill>
                <a:latin typeface="Playfair Display" panose="020B0604020202020204" charset="-52"/>
              </a:rPr>
              <a:t>Cultural </a:t>
            </a:r>
            <a:r>
              <a:rPr lang="en-US" sz="2400" dirty="0" smtClean="0">
                <a:solidFill>
                  <a:schemeClr val="bg1"/>
                </a:solidFill>
                <a:latin typeface="Playfair Display" panose="020B0604020202020204" charset="-52"/>
              </a:rPr>
              <a:t>life</a:t>
            </a:r>
            <a:endParaRPr lang="ru-RU" sz="2400" dirty="0" smtClean="0">
              <a:solidFill>
                <a:schemeClr val="bg1"/>
              </a:solidFill>
              <a:latin typeface="Playfair Display" panose="020B0604020202020204" charset="-52"/>
            </a:endParaRPr>
          </a:p>
          <a:p>
            <a:pPr marL="457200" indent="-457200">
              <a:buClr>
                <a:schemeClr val="bg1"/>
              </a:buClr>
              <a:buFont typeface="+mj-lt"/>
              <a:buAutoNum type="arabicPeriod"/>
            </a:pPr>
            <a:r>
              <a:rPr lang="en-US" sz="2400" dirty="0" smtClean="0">
                <a:solidFill>
                  <a:schemeClr val="bg1"/>
                </a:solidFill>
                <a:latin typeface="Playfair Display" panose="020B0604020202020204" charset="-52"/>
              </a:rPr>
              <a:t>Transport</a:t>
            </a:r>
            <a:endParaRPr lang="ru-RU" sz="2400" dirty="0" smtClean="0">
              <a:solidFill>
                <a:schemeClr val="bg1"/>
              </a:solidFill>
              <a:latin typeface="Playfair Display" panose="020B0604020202020204" charset="-52"/>
            </a:endParaRPr>
          </a:p>
          <a:p>
            <a:pPr marL="457200" indent="-457200">
              <a:buClr>
                <a:schemeClr val="bg1"/>
              </a:buClr>
              <a:buFont typeface="+mj-lt"/>
              <a:buAutoNum type="arabicPeriod"/>
            </a:pPr>
            <a:r>
              <a:rPr lang="en-US" sz="2400" dirty="0" smtClean="0">
                <a:solidFill>
                  <a:schemeClr val="bg1"/>
                </a:solidFill>
                <a:latin typeface="Playfair Display" panose="020B0604020202020204" charset="-52"/>
              </a:rPr>
              <a:t>Sights</a:t>
            </a:r>
          </a:p>
          <a:p>
            <a:pPr marL="457200" indent="-457200">
              <a:buClr>
                <a:schemeClr val="bg1"/>
              </a:buClr>
              <a:buFont typeface="+mj-lt"/>
              <a:buAutoNum type="arabicPeriod"/>
            </a:pPr>
            <a:r>
              <a:rPr lang="en-US" sz="2400" dirty="0" smtClean="0">
                <a:solidFill>
                  <a:schemeClr val="bg1"/>
                </a:solidFill>
                <a:latin typeface="Playfair Display" panose="020B0604020202020204" charset="-52"/>
              </a:rPr>
              <a:t>Conclusion</a:t>
            </a:r>
            <a:endParaRPr lang="ru-RU" sz="2400" dirty="0" smtClean="0">
              <a:solidFill>
                <a:schemeClr val="bg1"/>
              </a:solidFill>
              <a:latin typeface="Playfair Display" panose="020B0604020202020204" charset="-52"/>
            </a:endParaRPr>
          </a:p>
          <a:p>
            <a:pPr marL="457200" indent="-457200">
              <a:buClr>
                <a:schemeClr val="bg1"/>
              </a:buClr>
              <a:buFont typeface="+mj-lt"/>
              <a:buAutoNum type="arabicPeriod"/>
            </a:pPr>
            <a:endParaRPr lang="ru-RU" sz="2000" dirty="0">
              <a:solidFill>
                <a:schemeClr val="bg1"/>
              </a:solidFill>
              <a:latin typeface="Playfair Display" panose="020B0604020202020204" charset="-52"/>
            </a:endParaRPr>
          </a:p>
        </p:txBody>
      </p:sp>
    </p:spTree>
    <p:extLst>
      <p:ext uri="{BB962C8B-B14F-4D97-AF65-F5344CB8AC3E}">
        <p14:creationId xmlns:p14="http://schemas.microsoft.com/office/powerpoint/2010/main" xmlns="" val="29031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Shape 140"/>
          <p:cNvSpPr txBox="1"/>
          <p:nvPr/>
        </p:nvSpPr>
        <p:spPr>
          <a:xfrm>
            <a:off x="379500" y="406675"/>
            <a:ext cx="8385000" cy="1459200"/>
          </a:xfrm>
          <a:prstGeom prst="rect">
            <a:avLst/>
          </a:prstGeom>
          <a:noFill/>
          <a:ln>
            <a:noFill/>
          </a:ln>
        </p:spPr>
        <p:txBody>
          <a:bodyPr spcFirstLastPara="1" wrap="square" lIns="91425" tIns="91425" rIns="91425" bIns="91425" anchor="t" anchorCtr="0">
            <a:noAutofit/>
          </a:bodyPr>
          <a:lstStyle/>
          <a:p>
            <a:pPr marR="76200" lvl="0" algn="just">
              <a:lnSpc>
                <a:spcPct val="115000"/>
              </a:lnSpc>
            </a:pPr>
            <a:r>
              <a:rPr lang="ru" dirty="0">
                <a:solidFill>
                  <a:srgbClr val="FFFFFF"/>
                </a:solidFill>
                <a:latin typeface="Playfair Display"/>
                <a:ea typeface="Playfair Display"/>
                <a:cs typeface="Playfair Display"/>
                <a:sym typeface="Playfair Display"/>
              </a:rPr>
              <a:t>Cardiff is the capital of Wales since 1955 and one of its largest cities. The history of this area is connected with industry: more than a century </a:t>
            </a:r>
            <a:r>
              <a:rPr lang="ru" dirty="0" smtClean="0">
                <a:solidFill>
                  <a:srgbClr val="FFFFFF"/>
                </a:solidFill>
                <a:latin typeface="Playfair Display"/>
                <a:ea typeface="Playfair Display"/>
                <a:cs typeface="Playfair Display"/>
                <a:sym typeface="Playfair Display"/>
              </a:rPr>
              <a:t>ago </a:t>
            </a:r>
            <a:r>
              <a:rPr lang="ru" dirty="0">
                <a:solidFill>
                  <a:srgbClr val="FFFFFF"/>
                </a:solidFill>
                <a:latin typeface="Playfair Display"/>
                <a:ea typeface="Playfair Display"/>
                <a:cs typeface="Playfair Display"/>
                <a:sym typeface="Playfair Display"/>
              </a:rPr>
              <a:t>coal was actively transported from </a:t>
            </a:r>
            <a:r>
              <a:rPr lang="ru" dirty="0" smtClean="0">
                <a:solidFill>
                  <a:srgbClr val="FFFFFF"/>
                </a:solidFill>
                <a:latin typeface="Playfair Display"/>
                <a:ea typeface="Playfair Display"/>
                <a:cs typeface="Playfair Display"/>
                <a:sym typeface="Playfair Display"/>
              </a:rPr>
              <a:t>Wales</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through this city. </a:t>
            </a:r>
            <a:r>
              <a:rPr lang="ru" dirty="0">
                <a:solidFill>
                  <a:srgbClr val="FFFFFF"/>
                </a:solidFill>
                <a:latin typeface="Playfair Display"/>
                <a:ea typeface="Playfair Display"/>
                <a:cs typeface="Playfair Display"/>
                <a:sym typeface="Playfair Display"/>
              </a:rPr>
              <a:t>Cardiff received </a:t>
            </a:r>
            <a:r>
              <a:rPr lang="en-US" dirty="0" smtClean="0">
                <a:solidFill>
                  <a:srgbClr val="FFFFFF"/>
                </a:solidFill>
                <a:latin typeface="Playfair Display"/>
                <a:ea typeface="Playfair Display"/>
                <a:cs typeface="Playfair Display"/>
                <a:sym typeface="Playfair Display"/>
              </a:rPr>
              <a:t>its</a:t>
            </a:r>
            <a:r>
              <a:rPr lang="ru" dirty="0" smtClean="0">
                <a:solidFill>
                  <a:srgbClr val="FFFFFF"/>
                </a:solidFill>
                <a:latin typeface="Playfair Display"/>
                <a:ea typeface="Playfair Display"/>
                <a:cs typeface="Playfair Display"/>
                <a:sym typeface="Playfair Display"/>
              </a:rPr>
              <a:t> </a:t>
            </a:r>
            <a:r>
              <a:rPr lang="ru" dirty="0">
                <a:solidFill>
                  <a:srgbClr val="FFFFFF"/>
                </a:solidFill>
                <a:latin typeface="Playfair Display"/>
                <a:ea typeface="Playfair Display"/>
                <a:cs typeface="Playfair Display"/>
                <a:sym typeface="Playfair Display"/>
              </a:rPr>
              <a:t>name from two different words. The first half is translated as "fortress", but the second half is "day". But such an option is incomprehensible, so the modern interpretation of the name is different - Cardiff is translated as "a castle on the river Taf."</a:t>
            </a:r>
            <a:endParaRPr dirty="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dirty="0"/>
          </a:p>
        </p:txBody>
      </p:sp>
      <p:pic>
        <p:nvPicPr>
          <p:cNvPr id="141" name="Shape 141"/>
          <p:cNvPicPr preferRelativeResize="0"/>
          <p:nvPr/>
        </p:nvPicPr>
        <p:blipFill>
          <a:blip r:embed="rId3">
            <a:alphaModFix/>
          </a:blip>
          <a:stretch>
            <a:fillRect/>
          </a:stretch>
        </p:blipFill>
        <p:spPr>
          <a:xfrm>
            <a:off x="4776575" y="1865875"/>
            <a:ext cx="3987936" cy="2972825"/>
          </a:xfrm>
          <a:prstGeom prst="rect">
            <a:avLst/>
          </a:prstGeom>
          <a:noFill/>
          <a:ln>
            <a:noFill/>
          </a:ln>
        </p:spPr>
      </p:pic>
      <p:sp>
        <p:nvSpPr>
          <p:cNvPr id="142" name="Shape 142"/>
          <p:cNvSpPr txBox="1"/>
          <p:nvPr/>
        </p:nvSpPr>
        <p:spPr>
          <a:xfrm>
            <a:off x="2576946" y="4237129"/>
            <a:ext cx="2101857" cy="45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ru" sz="2400" dirty="0">
                <a:solidFill>
                  <a:srgbClr val="FFFFFF"/>
                </a:solidFill>
                <a:latin typeface="Playfair Display" charset="-52"/>
              </a:rPr>
              <a:t>The Taf River</a:t>
            </a:r>
            <a:endParaRPr sz="2400" dirty="0">
              <a:solidFill>
                <a:srgbClr val="FFFFFF"/>
              </a:solidFill>
              <a:latin typeface="Playfair Display" charset="-52"/>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3</a:t>
            </a:fld>
            <a:endParaRPr lang="ru"/>
          </a:p>
        </p:txBody>
      </p:sp>
      <p:sp>
        <p:nvSpPr>
          <p:cNvPr id="6" name="Прямоугольник 5"/>
          <p:cNvSpPr/>
          <p:nvPr/>
        </p:nvSpPr>
        <p:spPr>
          <a:xfrm>
            <a:off x="3656497" y="109482"/>
            <a:ext cx="822661" cy="338554"/>
          </a:xfrm>
          <a:prstGeom prst="rect">
            <a:avLst/>
          </a:prstGeom>
        </p:spPr>
        <p:txBody>
          <a:bodyPr wrap="none">
            <a:spAutoFit/>
          </a:bodyPr>
          <a:lstStyle/>
          <a:p>
            <a:pPr lvl="0"/>
            <a:r>
              <a:rPr lang="en-US" sz="1600" dirty="0" smtClean="0">
                <a:solidFill>
                  <a:srgbClr val="FFFFFF"/>
                </a:solidFill>
              </a:rPr>
              <a:t>History</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552900" y="263150"/>
            <a:ext cx="8038200" cy="1267800"/>
          </a:xfrm>
          <a:prstGeom prst="rect">
            <a:avLst/>
          </a:prstGeom>
          <a:noFill/>
          <a:ln>
            <a:noFill/>
          </a:ln>
        </p:spPr>
        <p:txBody>
          <a:bodyPr spcFirstLastPara="1" wrap="square" lIns="91425" tIns="91425" rIns="91425" bIns="91425" anchor="t" anchorCtr="0">
            <a:noAutofit/>
          </a:bodyPr>
          <a:lstStyle/>
          <a:p>
            <a:pPr lvl="0"/>
            <a:r>
              <a:rPr lang="en-US" dirty="0" smtClean="0">
                <a:solidFill>
                  <a:srgbClr val="FFFFFF"/>
                </a:solidFill>
                <a:latin typeface="Playfair Display"/>
                <a:ea typeface="Playfair Display"/>
                <a:cs typeface="Playfair Display"/>
                <a:sym typeface="Playfair Display"/>
              </a:rPr>
              <a:t>T</a:t>
            </a:r>
            <a:r>
              <a:rPr lang="ru" dirty="0" smtClean="0">
                <a:solidFill>
                  <a:srgbClr val="FFFFFF"/>
                </a:solidFill>
                <a:latin typeface="Playfair Display"/>
                <a:ea typeface="Playfair Display"/>
                <a:cs typeface="Playfair Display"/>
                <a:sym typeface="Playfair Display"/>
              </a:rPr>
              <a:t>he </a:t>
            </a:r>
            <a:r>
              <a:rPr lang="ru" dirty="0">
                <a:solidFill>
                  <a:srgbClr val="FFFFFF"/>
                </a:solidFill>
                <a:latin typeface="Playfair Display"/>
                <a:ea typeface="Playfair Display"/>
                <a:cs typeface="Playfair Display"/>
                <a:sym typeface="Playfair Display"/>
              </a:rPr>
              <a:t>city is not very big (about 6.5 square km), all the sights can be easily </a:t>
            </a:r>
            <a:r>
              <a:rPr lang="ru" dirty="0" smtClean="0">
                <a:solidFill>
                  <a:srgbClr val="FFFFFF"/>
                </a:solidFill>
                <a:latin typeface="Playfair Display"/>
                <a:ea typeface="Playfair Display"/>
                <a:cs typeface="Playfair Display"/>
                <a:sym typeface="Playfair Display"/>
              </a:rPr>
              <a:t>visited</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cycling</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slowly. </a:t>
            </a:r>
            <a:r>
              <a:rPr lang="ru" dirty="0">
                <a:solidFill>
                  <a:srgbClr val="FFFFFF"/>
                </a:solidFill>
                <a:latin typeface="Playfair Display"/>
                <a:ea typeface="Playfair Display"/>
                <a:cs typeface="Playfair Display"/>
                <a:sym typeface="Playfair Display"/>
              </a:rPr>
              <a:t>The weather of Cardiff is quite favorable both for locals and tourists - the climate is quite dry, the norm of precipitation does not exceed the average. In </a:t>
            </a:r>
            <a:r>
              <a:rPr lang="ru" dirty="0" smtClean="0">
                <a:solidFill>
                  <a:srgbClr val="FFFFFF"/>
                </a:solidFill>
                <a:latin typeface="Playfair Display"/>
                <a:ea typeface="Playfair Display"/>
                <a:cs typeface="Playfair Display"/>
                <a:sym typeface="Playfair Display"/>
              </a:rPr>
              <a:t>July </a:t>
            </a:r>
            <a:r>
              <a:rPr lang="ru" dirty="0">
                <a:solidFill>
                  <a:srgbClr val="FFFFFF"/>
                </a:solidFill>
                <a:latin typeface="Playfair Display"/>
                <a:ea typeface="Playfair Display"/>
                <a:cs typeface="Playfair Display"/>
                <a:sym typeface="Playfair Display"/>
              </a:rPr>
              <a:t>the average temperature is 16 degrees, and in January - 4-5 degrees. Therefore, Cardiff can be </a:t>
            </a:r>
            <a:r>
              <a:rPr lang="ru" dirty="0" smtClean="0">
                <a:solidFill>
                  <a:srgbClr val="FFFFFF"/>
                </a:solidFill>
                <a:latin typeface="Playfair Display"/>
                <a:ea typeface="Playfair Display"/>
                <a:cs typeface="Playfair Display"/>
                <a:sym typeface="Playfair Display"/>
              </a:rPr>
              <a:t>visited </a:t>
            </a:r>
            <a:r>
              <a:rPr lang="ru" dirty="0">
                <a:solidFill>
                  <a:srgbClr val="FFFFFF"/>
                </a:solidFill>
                <a:latin typeface="Playfair Display"/>
                <a:ea typeface="Playfair Display"/>
                <a:cs typeface="Playfair Display"/>
                <a:sym typeface="Playfair Display"/>
              </a:rPr>
              <a:t>at any time of the </a:t>
            </a:r>
            <a:r>
              <a:rPr lang="ru" dirty="0" smtClean="0">
                <a:solidFill>
                  <a:srgbClr val="FFFFFF"/>
                </a:solidFill>
                <a:latin typeface="Playfair Display"/>
                <a:ea typeface="Playfair Display"/>
                <a:cs typeface="Playfair Display"/>
                <a:sym typeface="Playfair Display"/>
              </a:rPr>
              <a:t>year </a:t>
            </a:r>
            <a:r>
              <a:rPr lang="ru" dirty="0">
                <a:solidFill>
                  <a:srgbClr val="FFFFFF"/>
                </a:solidFill>
                <a:latin typeface="Playfair Display"/>
                <a:ea typeface="Playfair Display"/>
                <a:cs typeface="Playfair Display"/>
                <a:sym typeface="Playfair Display"/>
              </a:rPr>
              <a:t>without fear of severe cold.</a:t>
            </a:r>
            <a:endParaRPr dirty="0">
              <a:solidFill>
                <a:srgbClr val="FFFFFF"/>
              </a:solidFill>
              <a:latin typeface="Playfair Display"/>
              <a:ea typeface="Playfair Display"/>
              <a:cs typeface="Playfair Display"/>
              <a:sym typeface="Playfair Display"/>
            </a:endParaRPr>
          </a:p>
        </p:txBody>
      </p:sp>
      <p:pic>
        <p:nvPicPr>
          <p:cNvPr id="148" name="Shape 148"/>
          <p:cNvPicPr preferRelativeResize="0"/>
          <p:nvPr/>
        </p:nvPicPr>
        <p:blipFill>
          <a:blip r:embed="rId3">
            <a:alphaModFix/>
          </a:blip>
          <a:stretch>
            <a:fillRect/>
          </a:stretch>
        </p:blipFill>
        <p:spPr>
          <a:xfrm>
            <a:off x="3431323" y="1530950"/>
            <a:ext cx="5134199" cy="3422800"/>
          </a:xfrm>
          <a:prstGeom prst="rect">
            <a:avLst/>
          </a:prstGeom>
          <a:noFill/>
          <a:ln>
            <a:noFill/>
          </a:ln>
        </p:spPr>
      </p:pic>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4</a:t>
            </a:fld>
            <a:endParaRPr lang="ru"/>
          </a:p>
        </p:txBody>
      </p:sp>
      <p:sp>
        <p:nvSpPr>
          <p:cNvPr id="6" name="Прямоугольник 5"/>
          <p:cNvSpPr/>
          <p:nvPr/>
        </p:nvSpPr>
        <p:spPr>
          <a:xfrm>
            <a:off x="3298411" y="109481"/>
            <a:ext cx="1199367" cy="338554"/>
          </a:xfrm>
          <a:prstGeom prst="rect">
            <a:avLst/>
          </a:prstGeom>
        </p:spPr>
        <p:txBody>
          <a:bodyPr wrap="none">
            <a:spAutoFit/>
          </a:bodyPr>
          <a:lstStyle/>
          <a:p>
            <a:pPr lvl="0"/>
            <a:r>
              <a:rPr lang="en-US" sz="1600" dirty="0" smtClean="0">
                <a:solidFill>
                  <a:srgbClr val="FFFFFF"/>
                </a:solidFill>
                <a:latin typeface="+mj-lt"/>
              </a:rPr>
              <a:t>Geography</a:t>
            </a:r>
            <a:endParaRPr lang="en-US" sz="1600" dirty="0">
              <a:solidFill>
                <a:srgbClr val="FFFFFF"/>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12750" y="454550"/>
            <a:ext cx="7918500" cy="1076700"/>
          </a:xfrm>
          <a:prstGeom prst="rect">
            <a:avLst/>
          </a:prstGeom>
          <a:noFill/>
          <a:ln>
            <a:noFill/>
          </a:ln>
        </p:spPr>
        <p:txBody>
          <a:bodyPr spcFirstLastPara="1" wrap="square" lIns="91425" tIns="91425" rIns="91425" bIns="91425" anchor="t" anchorCtr="0">
            <a:noAutofit/>
          </a:bodyPr>
          <a:lstStyle/>
          <a:p>
            <a:pPr lvl="0" algn="just"/>
            <a:r>
              <a:rPr lang="ru" dirty="0">
                <a:solidFill>
                  <a:srgbClr val="FFFFFF"/>
                </a:solidFill>
                <a:latin typeface="Playfair Display"/>
                <a:ea typeface="Playfair Display"/>
                <a:cs typeface="Playfair Display"/>
                <a:sym typeface="Playfair Display"/>
              </a:rPr>
              <a:t>Cardiff is very much appreciated for its rich cultural life. </a:t>
            </a:r>
            <a:r>
              <a:rPr lang="ru" dirty="0" smtClean="0">
                <a:solidFill>
                  <a:srgbClr val="FFFFFF"/>
                </a:solidFill>
                <a:latin typeface="Playfair Display"/>
                <a:ea typeface="Playfair Display"/>
                <a:cs typeface="Playfair Display"/>
                <a:sym typeface="Playfair Display"/>
              </a:rPr>
              <a:t>Here</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a </a:t>
            </a:r>
            <a:r>
              <a:rPr lang="ru" dirty="0">
                <a:solidFill>
                  <a:srgbClr val="FFFFFF"/>
                </a:solidFill>
                <a:latin typeface="Playfair Display"/>
                <a:ea typeface="Playfair Display"/>
                <a:cs typeface="Playfair Display"/>
                <a:sym typeface="Playfair Display"/>
              </a:rPr>
              <a:t>lot of people speak the ancient Welsh language, mostly in the western part of the city. Local residents are very fond of various concerts of symphony orchestras and actively attend theaters and choral singing. </a:t>
            </a:r>
            <a:r>
              <a:rPr lang="en-US" dirty="0" smtClean="0">
                <a:solidFill>
                  <a:srgbClr val="FFFFFF"/>
                </a:solidFill>
                <a:latin typeface="Playfair Display"/>
                <a:ea typeface="Playfair Display"/>
                <a:cs typeface="Playfair Display"/>
                <a:sym typeface="Playfair Display"/>
              </a:rPr>
              <a:t>A</a:t>
            </a:r>
            <a:r>
              <a:rPr lang="ru" dirty="0" smtClean="0">
                <a:solidFill>
                  <a:srgbClr val="FFFFFF"/>
                </a:solidFill>
                <a:latin typeface="Playfair Display"/>
                <a:ea typeface="Playfair Display"/>
                <a:cs typeface="Playfair Display"/>
                <a:sym typeface="Playfair Display"/>
              </a:rPr>
              <a:t>ll major </a:t>
            </a:r>
            <a:r>
              <a:rPr lang="ru" dirty="0">
                <a:solidFill>
                  <a:srgbClr val="FFFFFF"/>
                </a:solidFill>
                <a:latin typeface="Playfair Display"/>
                <a:ea typeface="Playfair Display"/>
                <a:cs typeface="Playfair Display"/>
                <a:sym typeface="Playfair Display"/>
              </a:rPr>
              <a:t>television channels and radio stations in </a:t>
            </a:r>
            <a:r>
              <a:rPr lang="ru" dirty="0" smtClean="0">
                <a:solidFill>
                  <a:srgbClr val="FFFFFF"/>
                </a:solidFill>
                <a:latin typeface="Playfair Display"/>
                <a:ea typeface="Playfair Display"/>
                <a:cs typeface="Playfair Display"/>
                <a:sym typeface="Playfair Display"/>
              </a:rPr>
              <a:t>Wales</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are </a:t>
            </a:r>
            <a:r>
              <a:rPr lang="en-US" dirty="0" smtClean="0">
                <a:solidFill>
                  <a:srgbClr val="FFFFFF"/>
                </a:solidFill>
                <a:latin typeface="Playfair Display"/>
                <a:ea typeface="Playfair Display"/>
                <a:cs typeface="Playfair Display"/>
                <a:sym typeface="Playfair Display"/>
              </a:rPr>
              <a:t>a</a:t>
            </a:r>
            <a:r>
              <a:rPr lang="ru" dirty="0" smtClean="0">
                <a:solidFill>
                  <a:srgbClr val="FFFFFF"/>
                </a:solidFill>
                <a:latin typeface="Playfair Display"/>
                <a:ea typeface="Playfair Display"/>
                <a:cs typeface="Playfair Display"/>
                <a:sym typeface="Playfair Display"/>
              </a:rPr>
              <a:t>lso located in this city .</a:t>
            </a:r>
            <a:endParaRPr dirty="0">
              <a:solidFill>
                <a:srgbClr val="FFFFFF"/>
              </a:solidFill>
              <a:latin typeface="Playfair Display"/>
              <a:ea typeface="Playfair Display"/>
              <a:cs typeface="Playfair Display"/>
              <a:sym typeface="Playfair Display"/>
            </a:endParaRPr>
          </a:p>
        </p:txBody>
      </p:sp>
      <p:pic>
        <p:nvPicPr>
          <p:cNvPr id="154" name="Shape 154"/>
          <p:cNvPicPr preferRelativeResize="0"/>
          <p:nvPr/>
        </p:nvPicPr>
        <p:blipFill>
          <a:blip r:embed="rId3">
            <a:alphaModFix/>
          </a:blip>
          <a:stretch>
            <a:fillRect/>
          </a:stretch>
        </p:blipFill>
        <p:spPr>
          <a:xfrm>
            <a:off x="200250" y="1531250"/>
            <a:ext cx="3950426" cy="2160400"/>
          </a:xfrm>
          <a:prstGeom prst="rect">
            <a:avLst/>
          </a:prstGeom>
          <a:noFill/>
          <a:ln>
            <a:noFill/>
          </a:ln>
        </p:spPr>
      </p:pic>
      <p:sp>
        <p:nvSpPr>
          <p:cNvPr id="156" name="Shape 156"/>
          <p:cNvSpPr txBox="1"/>
          <p:nvPr/>
        </p:nvSpPr>
        <p:spPr>
          <a:xfrm>
            <a:off x="200250" y="3863600"/>
            <a:ext cx="3950400" cy="610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ru" sz="1800" dirty="0">
                <a:solidFill>
                  <a:srgbClr val="FFFFFF"/>
                </a:solidFill>
                <a:latin typeface="Playfair Display"/>
                <a:ea typeface="Playfair Display"/>
                <a:cs typeface="Playfair Display"/>
                <a:sym typeface="Playfair Display"/>
              </a:rPr>
              <a:t>Wales Millennium Centre </a:t>
            </a:r>
            <a:endParaRPr sz="1800"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5</a:t>
            </a:fld>
            <a:endParaRPr lang="ru"/>
          </a:p>
        </p:txBody>
      </p:sp>
      <p:sp>
        <p:nvSpPr>
          <p:cNvPr id="7" name="Прямоугольник 6"/>
          <p:cNvSpPr/>
          <p:nvPr/>
        </p:nvSpPr>
        <p:spPr>
          <a:xfrm>
            <a:off x="3368750" y="186214"/>
            <a:ext cx="1277914" cy="338554"/>
          </a:xfrm>
          <a:prstGeom prst="rect">
            <a:avLst/>
          </a:prstGeom>
        </p:spPr>
        <p:txBody>
          <a:bodyPr wrap="none">
            <a:spAutoFit/>
          </a:bodyPr>
          <a:lstStyle/>
          <a:p>
            <a:pPr lvl="0"/>
            <a:r>
              <a:rPr lang="en-US" sz="1600" dirty="0" smtClean="0">
                <a:solidFill>
                  <a:srgbClr val="FFFFFF"/>
                </a:solidFill>
              </a:rPr>
              <a:t>Cultural Life</a:t>
            </a:r>
            <a:endParaRPr lang="en-US" sz="1600" dirty="0">
              <a:solidFill>
                <a:srgbClr val="FFFFFF"/>
              </a:solidFill>
            </a:endParaRPr>
          </a:p>
        </p:txBody>
      </p:sp>
      <p:pic>
        <p:nvPicPr>
          <p:cNvPr id="21506" name="Picture 2" descr="ÐÐ°ÑÑÐ¸Ð½ÐºÐ¸ Ð¿Ð¾ Ð·Ð°Ð¿ÑÐ¾ÑÑ wales millennium centre"/>
          <p:cNvPicPr>
            <a:picLocks noChangeAspect="1" noChangeArrowheads="1"/>
          </p:cNvPicPr>
          <p:nvPr/>
        </p:nvPicPr>
        <p:blipFill>
          <a:blip r:embed="rId4"/>
          <a:srcRect/>
          <a:stretch>
            <a:fillRect/>
          </a:stretch>
        </p:blipFill>
        <p:spPr bwMode="auto">
          <a:xfrm>
            <a:off x="4420644" y="1846595"/>
            <a:ext cx="4400550" cy="29337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487050" y="478475"/>
            <a:ext cx="8169900" cy="1196100"/>
          </a:xfrm>
          <a:prstGeom prst="rect">
            <a:avLst/>
          </a:prstGeom>
          <a:noFill/>
          <a:ln>
            <a:noFill/>
          </a:ln>
        </p:spPr>
        <p:txBody>
          <a:bodyPr spcFirstLastPara="1" wrap="square" lIns="91425" tIns="91425" rIns="91425" bIns="91425" anchor="t" anchorCtr="0">
            <a:noAutofit/>
          </a:bodyPr>
          <a:lstStyle/>
          <a:p>
            <a:pPr marL="76200" marR="76200" lvl="0" algn="just">
              <a:lnSpc>
                <a:spcPct val="115000"/>
              </a:lnSpc>
            </a:pPr>
            <a:r>
              <a:rPr lang="ru" dirty="0">
                <a:solidFill>
                  <a:srgbClr val="FFFFFF"/>
                </a:solidFill>
                <a:latin typeface="Playfair Display"/>
                <a:ea typeface="Playfair Display"/>
                <a:cs typeface="Playfair Display"/>
                <a:sym typeface="Playfair Display"/>
              </a:rPr>
              <a:t>Since Cardiff is the capital of Wales, the road and transport network </a:t>
            </a:r>
            <a:r>
              <a:rPr lang="en-US" dirty="0" smtClean="0">
                <a:solidFill>
                  <a:srgbClr val="FFFFFF"/>
                </a:solidFill>
                <a:latin typeface="Playfair Display"/>
                <a:ea typeface="Playfair Display"/>
                <a:cs typeface="Playfair Display"/>
                <a:sym typeface="Playfair Display"/>
              </a:rPr>
              <a:t>are</a:t>
            </a:r>
            <a:r>
              <a:rPr lang="ru" dirty="0" smtClean="0">
                <a:solidFill>
                  <a:srgbClr val="FFFFFF"/>
                </a:solidFill>
                <a:latin typeface="Playfair Display"/>
                <a:ea typeface="Playfair Display"/>
                <a:cs typeface="Playfair Display"/>
                <a:sym typeface="Playfair Display"/>
              </a:rPr>
              <a:t> </a:t>
            </a:r>
            <a:r>
              <a:rPr lang="ru" dirty="0">
                <a:solidFill>
                  <a:srgbClr val="FFFFFF"/>
                </a:solidFill>
                <a:latin typeface="Playfair Display"/>
                <a:ea typeface="Playfair Display"/>
                <a:cs typeface="Playfair Display"/>
                <a:sym typeface="Playfair Display"/>
              </a:rPr>
              <a:t>very well developed here. The quality of the roads amazes tourists, </a:t>
            </a:r>
            <a:r>
              <a:rPr lang="ru" dirty="0" smtClean="0">
                <a:solidFill>
                  <a:srgbClr val="FFFFFF"/>
                </a:solidFill>
                <a:latin typeface="Playfair Display"/>
                <a:ea typeface="Playfair Display"/>
                <a:cs typeface="Playfair Display"/>
                <a:sym typeface="Playfair Display"/>
              </a:rPr>
              <a:t>all </a:t>
            </a:r>
            <a:r>
              <a:rPr lang="ru" dirty="0">
                <a:solidFill>
                  <a:srgbClr val="FFFFFF"/>
                </a:solidFill>
                <a:latin typeface="Playfair Display"/>
                <a:ea typeface="Playfair Display"/>
                <a:cs typeface="Playfair Display"/>
                <a:sym typeface="Playfair Display"/>
              </a:rPr>
              <a:t>the </a:t>
            </a:r>
            <a:r>
              <a:rPr lang="ru" dirty="0" smtClean="0">
                <a:solidFill>
                  <a:srgbClr val="FFFFFF"/>
                </a:solidFill>
                <a:latin typeface="Playfair Display"/>
                <a:ea typeface="Playfair Display"/>
                <a:cs typeface="Playfair Display"/>
                <a:sym typeface="Playfair Display"/>
              </a:rPr>
              <a:t>roads</a:t>
            </a:r>
            <a:r>
              <a:rPr lang="en-US" dirty="0" smtClean="0">
                <a:solidFill>
                  <a:srgbClr val="FFFFFF"/>
                </a:solidFill>
                <a:latin typeface="Playfair Display"/>
                <a:ea typeface="Playfair Display"/>
                <a:cs typeface="Playfair Display"/>
                <a:sym typeface="Playfair Display"/>
              </a:rPr>
              <a:t> </a:t>
            </a:r>
            <a:r>
              <a:rPr lang="ru" dirty="0" smtClean="0">
                <a:solidFill>
                  <a:srgbClr val="FFFFFF"/>
                </a:solidFill>
                <a:latin typeface="Playfair Display"/>
                <a:ea typeface="Playfair Display"/>
                <a:cs typeface="Playfair Display"/>
                <a:sym typeface="Playfair Display"/>
              </a:rPr>
              <a:t>here are at a proper level , </a:t>
            </a:r>
            <a:r>
              <a:rPr lang="ru" dirty="0">
                <a:solidFill>
                  <a:srgbClr val="FFFFFF"/>
                </a:solidFill>
                <a:latin typeface="Playfair Display"/>
                <a:ea typeface="Playfair Display"/>
                <a:cs typeface="Playfair Display"/>
                <a:sym typeface="Playfair Display"/>
              </a:rPr>
              <a:t>from small lines to highways. But the railway station "Cardiff-Central" has become the busiest in the whole </a:t>
            </a:r>
            <a:r>
              <a:rPr lang="ru" dirty="0" smtClean="0">
                <a:solidFill>
                  <a:srgbClr val="FFFFFF"/>
                </a:solidFill>
                <a:latin typeface="Playfair Display"/>
                <a:ea typeface="Playfair Display"/>
                <a:cs typeface="Playfair Display"/>
                <a:sym typeface="Playfair Display"/>
              </a:rPr>
              <a:t>country </a:t>
            </a:r>
            <a:r>
              <a:rPr lang="ru" dirty="0">
                <a:solidFill>
                  <a:srgbClr val="FFFFFF"/>
                </a:solidFill>
                <a:latin typeface="Playfair Display"/>
                <a:ea typeface="Playfair Display"/>
                <a:cs typeface="Playfair Display"/>
                <a:sym typeface="Playfair Display"/>
              </a:rPr>
              <a:t>as it helps to connect Wales with other major cities throughout the UK.</a:t>
            </a:r>
            <a:endParaRPr dirty="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dirty="0"/>
          </a:p>
        </p:txBody>
      </p:sp>
      <p:pic>
        <p:nvPicPr>
          <p:cNvPr id="163" name="Shape 163"/>
          <p:cNvPicPr preferRelativeResize="0"/>
          <p:nvPr/>
        </p:nvPicPr>
        <p:blipFill>
          <a:blip r:embed="rId3">
            <a:alphaModFix/>
          </a:blip>
          <a:stretch>
            <a:fillRect/>
          </a:stretch>
        </p:blipFill>
        <p:spPr>
          <a:xfrm>
            <a:off x="4195425" y="1674575"/>
            <a:ext cx="4796175" cy="2697848"/>
          </a:xfrm>
          <a:prstGeom prst="rect">
            <a:avLst/>
          </a:prstGeom>
          <a:noFill/>
          <a:ln>
            <a:noFill/>
          </a:ln>
        </p:spPr>
      </p:pic>
      <p:sp>
        <p:nvSpPr>
          <p:cNvPr id="164" name="Shape 164"/>
          <p:cNvSpPr txBox="1"/>
          <p:nvPr/>
        </p:nvSpPr>
        <p:spPr>
          <a:xfrm>
            <a:off x="727988" y="4043025"/>
            <a:ext cx="3074100" cy="329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ru" sz="1800" dirty="0">
                <a:solidFill>
                  <a:srgbClr val="FFFFFF"/>
                </a:solidFill>
                <a:latin typeface="Playfair Display"/>
                <a:ea typeface="Playfair Display"/>
                <a:cs typeface="Playfair Display"/>
                <a:sym typeface="Playfair Display"/>
              </a:rPr>
              <a:t>Bus in Cardiff</a:t>
            </a:r>
            <a:endParaRPr sz="1800" dirty="0">
              <a:solidFill>
                <a:srgbClr val="FFFFFF"/>
              </a:solidFill>
              <a:latin typeface="Playfair Display"/>
              <a:ea typeface="Playfair Display"/>
              <a:cs typeface="Playfair Display"/>
              <a:sym typeface="Playfair Display"/>
            </a:endParaRPr>
          </a:p>
        </p:txBody>
      </p:sp>
      <p:sp>
        <p:nvSpPr>
          <p:cNvPr id="165" name="Shape 165"/>
          <p:cNvSpPr txBox="1"/>
          <p:nvPr/>
        </p:nvSpPr>
        <p:spPr>
          <a:xfrm>
            <a:off x="4350713" y="4509500"/>
            <a:ext cx="4485600" cy="57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ru" sz="1800" dirty="0">
                <a:solidFill>
                  <a:srgbClr val="FFFFFF"/>
                </a:solidFill>
                <a:latin typeface="Playfair Display"/>
                <a:ea typeface="Playfair Display"/>
                <a:cs typeface="Playfair Display"/>
                <a:sym typeface="Playfair Display"/>
              </a:rPr>
              <a:t>Railway station "Cardiff-Central"</a:t>
            </a:r>
            <a:endParaRPr sz="1800"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6</a:t>
            </a:fld>
            <a:endParaRPr lang="ru"/>
          </a:p>
        </p:txBody>
      </p:sp>
      <p:sp>
        <p:nvSpPr>
          <p:cNvPr id="8" name="Прямоугольник 7"/>
          <p:cNvSpPr/>
          <p:nvPr/>
        </p:nvSpPr>
        <p:spPr>
          <a:xfrm>
            <a:off x="3605343" y="205397"/>
            <a:ext cx="1063112" cy="338554"/>
          </a:xfrm>
          <a:prstGeom prst="rect">
            <a:avLst/>
          </a:prstGeom>
        </p:spPr>
        <p:txBody>
          <a:bodyPr wrap="none">
            <a:spAutoFit/>
          </a:bodyPr>
          <a:lstStyle/>
          <a:p>
            <a:pPr lvl="0"/>
            <a:r>
              <a:rPr lang="en-US" sz="1600" dirty="0" smtClean="0">
                <a:solidFill>
                  <a:srgbClr val="FFFFFF"/>
                </a:solidFill>
              </a:rPr>
              <a:t>Transport</a:t>
            </a:r>
            <a:endParaRPr lang="en-US" sz="1600" dirty="0">
              <a:solidFill>
                <a:srgbClr val="FFFFFF"/>
              </a:solidFill>
            </a:endParaRPr>
          </a:p>
        </p:txBody>
      </p:sp>
      <p:pic>
        <p:nvPicPr>
          <p:cNvPr id="17410" name="Picture 2" descr="ÐÐ¾ÑÐ¾Ð¶ÐµÐµ Ð¸Ð·Ð¾Ð±ÑÐ°Ð¶ÐµÐ½Ð¸Ðµ"/>
          <p:cNvPicPr>
            <a:picLocks noChangeAspect="1" noChangeArrowheads="1"/>
          </p:cNvPicPr>
          <p:nvPr/>
        </p:nvPicPr>
        <p:blipFill>
          <a:blip r:embed="rId4"/>
          <a:srcRect/>
          <a:stretch>
            <a:fillRect/>
          </a:stretch>
        </p:blipFill>
        <p:spPr bwMode="auto">
          <a:xfrm>
            <a:off x="665018" y="1694517"/>
            <a:ext cx="3136975" cy="22172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174850" y="2244435"/>
            <a:ext cx="4578949" cy="2767489"/>
          </a:xfrm>
          <a:prstGeom prst="rect">
            <a:avLst/>
          </a:prstGeom>
          <a:noFill/>
          <a:ln>
            <a:noFill/>
          </a:ln>
        </p:spPr>
      </p:pic>
      <p:pic>
        <p:nvPicPr>
          <p:cNvPr id="171" name="Shape 171"/>
          <p:cNvPicPr preferRelativeResize="0"/>
          <p:nvPr/>
        </p:nvPicPr>
        <p:blipFill>
          <a:blip r:embed="rId4">
            <a:alphaModFix/>
          </a:blip>
          <a:stretch>
            <a:fillRect/>
          </a:stretch>
        </p:blipFill>
        <p:spPr>
          <a:xfrm>
            <a:off x="4896613" y="152400"/>
            <a:ext cx="4094988" cy="2870799"/>
          </a:xfrm>
          <a:prstGeom prst="rect">
            <a:avLst/>
          </a:prstGeom>
          <a:noFill/>
          <a:ln>
            <a:noFill/>
          </a:ln>
        </p:spPr>
      </p:pic>
      <p:sp>
        <p:nvSpPr>
          <p:cNvPr id="172" name="Shape 172"/>
          <p:cNvSpPr txBox="1"/>
          <p:nvPr/>
        </p:nvSpPr>
        <p:spPr>
          <a:xfrm>
            <a:off x="4791611" y="4418881"/>
            <a:ext cx="1251102" cy="442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ru" sz="1800" dirty="0" smtClean="0">
                <a:solidFill>
                  <a:srgbClr val="FFFFFF"/>
                </a:solidFill>
                <a:latin typeface="Playfair Display"/>
                <a:ea typeface="Playfair Display"/>
                <a:cs typeface="Playfair Display"/>
                <a:sym typeface="Playfair Display"/>
              </a:rPr>
              <a:t> </a:t>
            </a:r>
            <a:r>
              <a:rPr lang="en-US" sz="1800" dirty="0" err="1" smtClean="0">
                <a:solidFill>
                  <a:srgbClr val="FFFFFF"/>
                </a:solidFill>
                <a:latin typeface="Playfair Display"/>
                <a:ea typeface="Playfair Display"/>
                <a:cs typeface="Playfair Display"/>
                <a:sym typeface="Playfair Display"/>
              </a:rPr>
              <a:t>Bute</a:t>
            </a:r>
            <a:r>
              <a:rPr lang="en-US" sz="1800" dirty="0" smtClean="0">
                <a:solidFill>
                  <a:srgbClr val="FFFFFF"/>
                </a:solidFill>
                <a:latin typeface="Playfair Display"/>
                <a:ea typeface="Playfair Display"/>
                <a:cs typeface="Playfair Display"/>
                <a:sym typeface="Playfair Display"/>
              </a:rPr>
              <a:t> </a:t>
            </a:r>
            <a:r>
              <a:rPr lang="ru" sz="1800" dirty="0" smtClean="0">
                <a:solidFill>
                  <a:srgbClr val="FFFFFF"/>
                </a:solidFill>
                <a:latin typeface="Playfair Display"/>
                <a:ea typeface="Playfair Display"/>
                <a:cs typeface="Playfair Display"/>
                <a:sym typeface="Playfair Display"/>
              </a:rPr>
              <a:t>park</a:t>
            </a:r>
            <a:endParaRPr sz="1800" dirty="0">
              <a:solidFill>
                <a:srgbClr val="FFFFFF"/>
              </a:solidFill>
              <a:latin typeface="Playfair Display"/>
              <a:ea typeface="Playfair Display"/>
              <a:cs typeface="Playfair Display"/>
              <a:sym typeface="Playfair Display"/>
            </a:endParaRPr>
          </a:p>
        </p:txBody>
      </p:sp>
      <p:sp>
        <p:nvSpPr>
          <p:cNvPr id="173" name="Shape 173"/>
          <p:cNvSpPr txBox="1"/>
          <p:nvPr/>
        </p:nvSpPr>
        <p:spPr>
          <a:xfrm>
            <a:off x="98117" y="703384"/>
            <a:ext cx="4721700" cy="1093443"/>
          </a:xfrm>
          <a:prstGeom prst="rect">
            <a:avLst/>
          </a:prstGeom>
          <a:noFill/>
          <a:ln>
            <a:noFill/>
          </a:ln>
        </p:spPr>
        <p:txBody>
          <a:bodyPr spcFirstLastPara="1" wrap="square" lIns="91425" tIns="91425" rIns="91425" bIns="91425" anchor="t" anchorCtr="0">
            <a:noAutofit/>
          </a:bodyPr>
          <a:lstStyle/>
          <a:p>
            <a:pPr marL="0" lvl="0" indent="0" algn="ctr">
              <a:spcAft>
                <a:spcPts val="0"/>
              </a:spcAft>
              <a:buNone/>
            </a:pPr>
            <a:r>
              <a:rPr lang="ru" sz="2400" dirty="0">
                <a:solidFill>
                  <a:srgbClr val="F3F3F3"/>
                </a:solidFill>
                <a:latin typeface="Playfair Display"/>
                <a:ea typeface="Playfair Display"/>
                <a:cs typeface="Playfair Display"/>
                <a:sym typeface="Playfair Display"/>
              </a:rPr>
              <a:t>Cardiff </a:t>
            </a:r>
            <a:r>
              <a:rPr lang="ru" sz="2400" dirty="0" smtClean="0">
                <a:solidFill>
                  <a:srgbClr val="F3F3F3"/>
                </a:solidFill>
                <a:latin typeface="Playfair Display"/>
                <a:ea typeface="Playfair Display"/>
                <a:cs typeface="Playfair Display"/>
                <a:sym typeface="Playfair Display"/>
              </a:rPr>
              <a:t>Castle</a:t>
            </a:r>
            <a:endParaRPr lang="en-US" sz="2400" dirty="0" smtClean="0">
              <a:solidFill>
                <a:srgbClr val="F3F3F3"/>
              </a:solidFill>
              <a:latin typeface="Playfair Display"/>
              <a:ea typeface="Playfair Display"/>
              <a:cs typeface="Playfair Display"/>
              <a:sym typeface="Playfair Display"/>
            </a:endParaRPr>
          </a:p>
          <a:p>
            <a:pPr marL="0" lvl="0" indent="0" algn="ctr">
              <a:spcAft>
                <a:spcPts val="0"/>
              </a:spcAft>
              <a:buNone/>
            </a:pPr>
            <a:endParaRPr lang="en-US" sz="2400" dirty="0" smtClean="0">
              <a:solidFill>
                <a:srgbClr val="F3F3F3"/>
              </a:solidFill>
              <a:latin typeface="Playfair Display"/>
              <a:ea typeface="Playfair Display"/>
              <a:cs typeface="Playfair Display"/>
              <a:sym typeface="Playfair Display"/>
            </a:endParaRPr>
          </a:p>
          <a:p>
            <a:pPr marL="0" lvl="0" indent="0" algn="ctr">
              <a:spcAft>
                <a:spcPts val="0"/>
              </a:spcAft>
              <a:buNone/>
            </a:pPr>
            <a:r>
              <a:rPr lang="en-US" dirty="0" smtClean="0">
                <a:solidFill>
                  <a:srgbClr val="F3F3F3"/>
                </a:solidFill>
                <a:latin typeface="Playfair Display"/>
                <a:ea typeface="Playfair Display"/>
                <a:cs typeface="Playfair Display"/>
                <a:sym typeface="Playfair Display"/>
              </a:rPr>
              <a:t>Located within beautiful parklands at the heart of the capital Cardiff Castle’s walls and fairytale towers conceal 2,000 years of history</a:t>
            </a:r>
          </a:p>
          <a:p>
            <a:pPr marL="0" lvl="0" indent="0" algn="ctr">
              <a:spcBef>
                <a:spcPts val="0"/>
              </a:spcBef>
              <a:spcAft>
                <a:spcPts val="0"/>
              </a:spcAft>
              <a:buNone/>
            </a:pPr>
            <a:endParaRPr lang="en-US" sz="2400" dirty="0" smtClean="0">
              <a:solidFill>
                <a:srgbClr val="F3F3F3"/>
              </a:solidFill>
              <a:latin typeface="Playfair Display"/>
              <a:ea typeface="Playfair Display"/>
              <a:cs typeface="Playfair Display"/>
              <a:sym typeface="Playfair Display"/>
            </a:endParaRPr>
          </a:p>
          <a:p>
            <a:pPr marL="0" lvl="0" indent="0" algn="ctr">
              <a:spcBef>
                <a:spcPts val="0"/>
              </a:spcBef>
              <a:spcAft>
                <a:spcPts val="0"/>
              </a:spcAft>
              <a:buNone/>
            </a:pPr>
            <a:endParaRPr lang="en-US" sz="2400" dirty="0" smtClean="0">
              <a:solidFill>
                <a:srgbClr val="F3F3F3"/>
              </a:solidFill>
              <a:latin typeface="Playfair Display"/>
              <a:ea typeface="Playfair Display"/>
              <a:cs typeface="Playfair Display"/>
              <a:sym typeface="Playfair Display"/>
            </a:endParaRPr>
          </a:p>
          <a:p>
            <a:pPr marL="0" lvl="0" indent="0" algn="ctr">
              <a:spcBef>
                <a:spcPts val="0"/>
              </a:spcBef>
              <a:spcAft>
                <a:spcPts val="0"/>
              </a:spcAft>
              <a:buNone/>
            </a:pPr>
            <a:endParaRPr lang="en-US" sz="2400" dirty="0" smtClean="0">
              <a:solidFill>
                <a:srgbClr val="F3F3F3"/>
              </a:solidFill>
              <a:latin typeface="Playfair Display"/>
              <a:ea typeface="Playfair Display"/>
              <a:cs typeface="Playfair Display"/>
              <a:sym typeface="Playfair Display"/>
            </a:endParaRPr>
          </a:p>
          <a:p>
            <a:pPr marL="0" lvl="0" indent="0" algn="ctr">
              <a:spcBef>
                <a:spcPts val="0"/>
              </a:spcBef>
              <a:spcAft>
                <a:spcPts val="0"/>
              </a:spcAft>
              <a:buNone/>
            </a:pPr>
            <a:endParaRPr lang="en-US" sz="2400" dirty="0" smtClean="0">
              <a:solidFill>
                <a:srgbClr val="F3F3F3"/>
              </a:solidFill>
              <a:latin typeface="Playfair Display"/>
              <a:ea typeface="Playfair Display"/>
              <a:cs typeface="Playfair Display"/>
              <a:sym typeface="Playfair Display"/>
            </a:endParaRPr>
          </a:p>
          <a:p>
            <a:pPr marL="0" lvl="0" indent="0" algn="ctr">
              <a:spcBef>
                <a:spcPts val="0"/>
              </a:spcBef>
              <a:spcAft>
                <a:spcPts val="0"/>
              </a:spcAft>
              <a:buNone/>
            </a:pPr>
            <a:endParaRPr sz="2400" dirty="0">
              <a:solidFill>
                <a:srgbClr val="F3F3F3"/>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7</a:t>
            </a:fld>
            <a:endParaRPr lang="ru"/>
          </a:p>
        </p:txBody>
      </p:sp>
      <p:sp>
        <p:nvSpPr>
          <p:cNvPr id="7" name="Прямоугольник 6"/>
          <p:cNvSpPr/>
          <p:nvPr/>
        </p:nvSpPr>
        <p:spPr>
          <a:xfrm>
            <a:off x="2106753" y="160637"/>
            <a:ext cx="753731" cy="338554"/>
          </a:xfrm>
          <a:prstGeom prst="rect">
            <a:avLst/>
          </a:prstGeom>
        </p:spPr>
        <p:txBody>
          <a:bodyPr wrap="none">
            <a:spAutoFit/>
          </a:bodyPr>
          <a:lstStyle/>
          <a:p>
            <a:pPr lvl="0" algn="ctr"/>
            <a:r>
              <a:rPr lang="en-US" sz="1600" dirty="0" smtClean="0">
                <a:solidFill>
                  <a:srgbClr val="FFFFFF"/>
                </a:solidFill>
              </a:rPr>
              <a:t>Sights</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Shape 186"/>
          <p:cNvSpPr txBox="1"/>
          <p:nvPr/>
        </p:nvSpPr>
        <p:spPr>
          <a:xfrm>
            <a:off x="6346070" y="1439962"/>
            <a:ext cx="2523900" cy="3291898"/>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ru" sz="2400" dirty="0">
                <a:solidFill>
                  <a:srgbClr val="FFFFFF"/>
                </a:solidFill>
                <a:latin typeface="Playfair Display"/>
                <a:ea typeface="Playfair Display"/>
                <a:cs typeface="Playfair Display"/>
                <a:sym typeface="Playfair Display"/>
              </a:rPr>
              <a:t>Cardiff </a:t>
            </a:r>
            <a:r>
              <a:rPr lang="ru" sz="2400" dirty="0" smtClean="0">
                <a:solidFill>
                  <a:srgbClr val="FFFFFF"/>
                </a:solidFill>
                <a:latin typeface="Playfair Display"/>
                <a:ea typeface="Playfair Display"/>
                <a:cs typeface="Playfair Display"/>
                <a:sym typeface="Playfair Display"/>
              </a:rPr>
              <a:t>Castle</a:t>
            </a:r>
            <a:endParaRPr lang="en-US" sz="2400" dirty="0" smtClean="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lang="en-US" sz="2400" dirty="0" smtClean="0">
              <a:solidFill>
                <a:srgbClr val="FFFFFF"/>
              </a:solidFill>
              <a:latin typeface="Playfair Display"/>
              <a:ea typeface="Playfair Display"/>
              <a:cs typeface="Playfair Display"/>
              <a:sym typeface="Playfair Display"/>
            </a:endParaRPr>
          </a:p>
          <a:p>
            <a:pPr marL="0" lvl="0" indent="0" algn="ctr">
              <a:spcBef>
                <a:spcPts val="0"/>
              </a:spcBef>
              <a:spcAft>
                <a:spcPts val="0"/>
              </a:spcAft>
              <a:buNone/>
            </a:pPr>
            <a:r>
              <a:rPr lang="en-US" dirty="0" smtClean="0">
                <a:solidFill>
                  <a:srgbClr val="FFFFFF"/>
                </a:solidFill>
                <a:latin typeface="Playfair Display"/>
                <a:ea typeface="Playfair Display"/>
                <a:cs typeface="Playfair Display"/>
                <a:sym typeface="Playfair Display"/>
              </a:rPr>
              <a:t>The Arab Room at Cardiff Castle</a:t>
            </a:r>
          </a:p>
          <a:p>
            <a:pPr marL="0" lvl="0" indent="0">
              <a:spcBef>
                <a:spcPts val="0"/>
              </a:spcBef>
              <a:spcAft>
                <a:spcPts val="0"/>
              </a:spcAft>
              <a:buNone/>
            </a:pPr>
            <a:endParaRPr lang="en-US" dirty="0" smtClean="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lang="en-US" sz="2400" dirty="0" smtClean="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lang="en-US" sz="2400" dirty="0" smtClean="0">
              <a:solidFill>
                <a:srgbClr val="FFFFFF"/>
              </a:solidFill>
              <a:latin typeface="Playfair Display"/>
              <a:ea typeface="Playfair Display"/>
              <a:cs typeface="Playfair Display"/>
              <a:sym typeface="Playfair Display"/>
            </a:endParaRPr>
          </a:p>
          <a:p>
            <a:pPr marL="0" lvl="0" indent="0">
              <a:spcBef>
                <a:spcPts val="0"/>
              </a:spcBef>
              <a:spcAft>
                <a:spcPts val="0"/>
              </a:spcAft>
              <a:buNone/>
            </a:pPr>
            <a:endParaRPr sz="2400"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8</a:t>
            </a:fld>
            <a:endParaRPr lang="ru"/>
          </a:p>
        </p:txBody>
      </p:sp>
      <p:sp>
        <p:nvSpPr>
          <p:cNvPr id="5" name="Прямоугольник 4"/>
          <p:cNvSpPr/>
          <p:nvPr/>
        </p:nvSpPr>
        <p:spPr>
          <a:xfrm>
            <a:off x="7079012" y="275736"/>
            <a:ext cx="753731" cy="338554"/>
          </a:xfrm>
          <a:prstGeom prst="rect">
            <a:avLst/>
          </a:prstGeom>
        </p:spPr>
        <p:txBody>
          <a:bodyPr wrap="none">
            <a:spAutoFit/>
          </a:bodyPr>
          <a:lstStyle/>
          <a:p>
            <a:pPr lvl="0" algn="ctr"/>
            <a:r>
              <a:rPr lang="en-US" sz="1600" dirty="0" smtClean="0">
                <a:solidFill>
                  <a:srgbClr val="FFFFFF"/>
                </a:solidFill>
              </a:rPr>
              <a:t>Sights</a:t>
            </a:r>
            <a:endParaRPr lang="en-US" sz="1600" dirty="0">
              <a:solidFill>
                <a:srgbClr val="FFFFFF"/>
              </a:solidFill>
            </a:endParaRPr>
          </a:p>
        </p:txBody>
      </p:sp>
      <p:pic>
        <p:nvPicPr>
          <p:cNvPr id="1028" name="Picture 4" descr="ÐÐ¾ÑÐ¾Ð¶ÐµÐµ Ð¸Ð·Ð¾Ð±ÑÐ°Ð¶ÐµÐ½Ð¸Ðµ"/>
          <p:cNvPicPr>
            <a:picLocks noChangeAspect="1" noChangeArrowheads="1"/>
          </p:cNvPicPr>
          <p:nvPr/>
        </p:nvPicPr>
        <p:blipFill>
          <a:blip r:embed="rId3"/>
          <a:srcRect/>
          <a:stretch>
            <a:fillRect/>
          </a:stretch>
        </p:blipFill>
        <p:spPr bwMode="auto">
          <a:xfrm>
            <a:off x="264202" y="313327"/>
            <a:ext cx="5855244" cy="46070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Shape 180"/>
          <p:cNvSpPr txBox="1"/>
          <p:nvPr/>
        </p:nvSpPr>
        <p:spPr>
          <a:xfrm>
            <a:off x="2263620" y="392092"/>
            <a:ext cx="4290646" cy="128324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dirty="0" smtClean="0">
                <a:solidFill>
                  <a:srgbClr val="FFFFFF"/>
                </a:solidFill>
                <a:latin typeface="Playfair Display"/>
                <a:ea typeface="Playfair Display"/>
                <a:cs typeface="Playfair Display"/>
                <a:sym typeface="Playfair Display"/>
              </a:rPr>
              <a:t>Castle </a:t>
            </a:r>
            <a:r>
              <a:rPr lang="en-US" sz="2400" dirty="0" err="1" smtClean="0">
                <a:solidFill>
                  <a:srgbClr val="FFFFFF"/>
                </a:solidFill>
                <a:latin typeface="Playfair Display"/>
                <a:ea typeface="Playfair Display"/>
                <a:cs typeface="Playfair Display"/>
                <a:sym typeface="Playfair Display"/>
              </a:rPr>
              <a:t>Coch</a:t>
            </a:r>
            <a:endParaRPr lang="en-US" sz="2400" dirty="0" smtClean="0">
              <a:solidFill>
                <a:srgbClr val="FFFFFF"/>
              </a:solidFill>
              <a:latin typeface="Playfair Display"/>
              <a:ea typeface="Playfair Display"/>
              <a:cs typeface="Playfair Display"/>
              <a:sym typeface="Playfair Display"/>
            </a:endParaRPr>
          </a:p>
          <a:p>
            <a:pPr marL="0" lvl="0" indent="0" algn="ctr">
              <a:spcBef>
                <a:spcPts val="0"/>
              </a:spcBef>
              <a:spcAft>
                <a:spcPts val="0"/>
              </a:spcAft>
              <a:buNone/>
            </a:pPr>
            <a:endParaRPr lang="en-US" sz="2400" dirty="0" smtClean="0">
              <a:solidFill>
                <a:srgbClr val="FFFFFF"/>
              </a:solidFill>
              <a:latin typeface="Playfair Display"/>
              <a:ea typeface="Playfair Display"/>
              <a:cs typeface="Playfair Display"/>
              <a:sym typeface="Playfair Display"/>
            </a:endParaRPr>
          </a:p>
          <a:p>
            <a:pPr marL="0" lvl="0" indent="0" algn="ctr">
              <a:spcAft>
                <a:spcPts val="0"/>
              </a:spcAft>
              <a:buNone/>
            </a:pPr>
            <a:r>
              <a:rPr lang="en-US" dirty="0" smtClean="0">
                <a:solidFill>
                  <a:srgbClr val="FFFFFF"/>
                </a:solidFill>
                <a:latin typeface="Playfair Display"/>
                <a:ea typeface="Playfair Display"/>
                <a:cs typeface="Playfair Display"/>
                <a:sym typeface="Playfair Display"/>
              </a:rPr>
              <a:t>Castle </a:t>
            </a:r>
            <a:r>
              <a:rPr lang="en-US" dirty="0" err="1" smtClean="0">
                <a:solidFill>
                  <a:srgbClr val="FFFFFF"/>
                </a:solidFill>
                <a:latin typeface="Playfair Display"/>
                <a:ea typeface="Playfair Display"/>
                <a:cs typeface="Playfair Display"/>
                <a:sym typeface="Playfair Display"/>
              </a:rPr>
              <a:t>Coch</a:t>
            </a:r>
            <a:r>
              <a:rPr lang="en-US" dirty="0" smtClean="0">
                <a:solidFill>
                  <a:srgbClr val="FFFFFF"/>
                </a:solidFill>
                <a:latin typeface="Playfair Display"/>
                <a:ea typeface="Playfair Display"/>
                <a:cs typeface="Playfair Display"/>
                <a:sym typeface="Playfair Display"/>
              </a:rPr>
              <a:t> is a 19</a:t>
            </a:r>
            <a:r>
              <a:rPr lang="en-US" baseline="30000" dirty="0" smtClean="0">
                <a:solidFill>
                  <a:srgbClr val="FFFFFF"/>
                </a:solidFill>
                <a:latin typeface="Playfair Display"/>
                <a:ea typeface="Playfair Display"/>
                <a:cs typeface="Playfair Display"/>
                <a:sym typeface="Playfair Display"/>
              </a:rPr>
              <a:t>th</a:t>
            </a:r>
            <a:r>
              <a:rPr lang="en-US" dirty="0" smtClean="0">
                <a:solidFill>
                  <a:srgbClr val="FFFFFF"/>
                </a:solidFill>
                <a:latin typeface="Playfair Display"/>
                <a:ea typeface="Playfair Display"/>
                <a:cs typeface="Playfair Display"/>
                <a:sym typeface="Playfair Display"/>
              </a:rPr>
              <a:t> century Gothic Revival castle. </a:t>
            </a:r>
            <a:endParaRPr sz="2400" dirty="0">
              <a:solidFill>
                <a:srgbClr val="FFFFFF"/>
              </a:solidFill>
              <a:latin typeface="Playfair Display"/>
              <a:ea typeface="Playfair Display"/>
              <a:cs typeface="Playfair Display"/>
              <a:sym typeface="Playfair Display"/>
            </a:endParaRPr>
          </a:p>
        </p:txBody>
      </p:sp>
      <p:sp>
        <p:nvSpPr>
          <p:cNvPr id="2" name="Номер слайда 1"/>
          <p:cNvSpPr>
            <a:spLocks noGrp="1"/>
          </p:cNvSpPr>
          <p:nvPr>
            <p:ph type="sldNum" idx="12"/>
          </p:nvPr>
        </p:nvSpPr>
        <p:spPr/>
        <p:txBody>
          <a:bodyPr/>
          <a:lstStyle/>
          <a:p>
            <a:pPr marL="0" lvl="0" indent="0">
              <a:spcBef>
                <a:spcPts val="0"/>
              </a:spcBef>
              <a:spcAft>
                <a:spcPts val="0"/>
              </a:spcAft>
              <a:buNone/>
            </a:pPr>
            <a:fld id="{00000000-1234-1234-1234-123412341234}" type="slidenum">
              <a:rPr lang="ru" smtClean="0"/>
              <a:pPr marL="0" lvl="0" indent="0">
                <a:spcBef>
                  <a:spcPts val="0"/>
                </a:spcBef>
                <a:spcAft>
                  <a:spcPts val="0"/>
                </a:spcAft>
                <a:buNone/>
              </a:pPr>
              <a:t>9</a:t>
            </a:fld>
            <a:endParaRPr lang="ru"/>
          </a:p>
        </p:txBody>
      </p:sp>
      <p:sp>
        <p:nvSpPr>
          <p:cNvPr id="6" name="Прямоугольник 5"/>
          <p:cNvSpPr/>
          <p:nvPr/>
        </p:nvSpPr>
        <p:spPr>
          <a:xfrm>
            <a:off x="3891497" y="103086"/>
            <a:ext cx="753732" cy="338554"/>
          </a:xfrm>
          <a:prstGeom prst="rect">
            <a:avLst/>
          </a:prstGeom>
        </p:spPr>
        <p:txBody>
          <a:bodyPr wrap="none">
            <a:spAutoFit/>
          </a:bodyPr>
          <a:lstStyle/>
          <a:p>
            <a:pPr lvl="0"/>
            <a:r>
              <a:rPr lang="en-US" sz="1600" dirty="0" smtClean="0">
                <a:solidFill>
                  <a:srgbClr val="FFFFFF"/>
                </a:solidFill>
              </a:rPr>
              <a:t>Sights</a:t>
            </a:r>
            <a:endParaRPr lang="en-US" sz="1600" dirty="0">
              <a:solidFill>
                <a:srgbClr val="FFFFFF"/>
              </a:solidFill>
            </a:endParaRPr>
          </a:p>
        </p:txBody>
      </p:sp>
      <p:sp>
        <p:nvSpPr>
          <p:cNvPr id="15366" name="AutoShape 6" descr="ÐÐ°ÑÑÐ¸Ð½ÐºÐ¸ Ð¿Ð¾ Ð·Ð°Ð¿ÑÐ¾ÑÑ Norman fortress card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4" name="Picture 14" descr="ÐÐ°ÑÑÐ¸Ð½ÐºÐ¸ Ð¿Ð¾ Ð·Ð°Ð¿ÑÐ¾ÑÑ castle coch"/>
          <p:cNvPicPr>
            <a:picLocks noChangeAspect="1" noChangeArrowheads="1"/>
          </p:cNvPicPr>
          <p:nvPr/>
        </p:nvPicPr>
        <p:blipFill>
          <a:blip r:embed="rId3"/>
          <a:srcRect/>
          <a:stretch>
            <a:fillRect/>
          </a:stretch>
        </p:blipFill>
        <p:spPr bwMode="auto">
          <a:xfrm>
            <a:off x="1131810" y="1643362"/>
            <a:ext cx="6752492" cy="321984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594</Words>
  <Application>Microsoft Office PowerPoint</Application>
  <PresentationFormat>Экран (16:9)</PresentationFormat>
  <Paragraphs>71</Paragraphs>
  <Slides>14</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Playfair Display</vt:lpstr>
      <vt:lpstr>Montserrat</vt:lpstr>
      <vt:lpstr>Lato</vt:lpstr>
      <vt:lpstr>Focus</vt:lpstr>
      <vt:lpstr>Cardiff</vt:lpstr>
      <vt:lpstr>Plan:</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Cardiff Alekseev Aleksey Alekseevich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Cardiff</dc:title>
  <cp:lastModifiedBy>Sasha</cp:lastModifiedBy>
  <cp:revision>31</cp:revision>
  <dcterms:modified xsi:type="dcterms:W3CDTF">2018-12-09T15:27:52Z</dcterms:modified>
</cp:coreProperties>
</file>