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1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71" r:id="rId13"/>
    <p:sldId id="270" r:id="rId14"/>
    <p:sldId id="272" r:id="rId15"/>
    <p:sldId id="268" r:id="rId16"/>
    <p:sldId id="269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5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B3E5-6302-4036-B332-91411AB3383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8783-26BB-42FF-8108-B01B07C58A0F}" type="slidenum">
              <a:rPr lang="ru-RU" smtClean="0"/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B3E5-6302-4036-B332-91411AB3383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8783-26BB-42FF-8108-B01B07C58A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B3E5-6302-4036-B332-91411AB3383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8783-26BB-42FF-8108-B01B07C58A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B3E5-6302-4036-B332-91411AB3383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8783-26BB-42FF-8108-B01B07C58A0F}" type="slidenum">
              <a:rPr lang="ru-RU" smtClean="0"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B3E5-6302-4036-B332-91411AB3383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8783-26BB-42FF-8108-B01B07C58A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B3E5-6302-4036-B332-91411AB33831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8783-26BB-42FF-8108-B01B07C58A0F}" type="slidenum">
              <a:rPr lang="ru-RU" smtClean="0"/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B3E5-6302-4036-B332-91411AB33831}" type="datetimeFigureOut">
              <a:rPr lang="ru-RU" smtClean="0"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8783-26BB-42FF-8108-B01B07C58A0F}" type="slidenum">
              <a:rPr lang="ru-RU" smtClean="0"/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B3E5-6302-4036-B332-91411AB33831}" type="datetimeFigureOut">
              <a:rPr lang="ru-RU" smtClean="0"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8783-26BB-42FF-8108-B01B07C58A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B3E5-6302-4036-B332-91411AB33831}" type="datetimeFigureOut">
              <a:rPr lang="ru-RU" smtClean="0"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8783-26BB-42FF-8108-B01B07C58A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B3E5-6302-4036-B332-91411AB33831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8783-26BB-42FF-8108-B01B07C58A0F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EB3E5-6302-4036-B332-91411AB33831}" type="datetimeFigureOut">
              <a:rPr lang="ru-RU" smtClean="0"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8783-26BB-42FF-8108-B01B07C58A0F}" type="slidenum">
              <a:rPr lang="ru-RU" smtClean="0"/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BEB3E5-6302-4036-B332-91411AB33831}" type="datetimeFigureOut">
              <a:rPr lang="ru-RU" smtClean="0"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7F08783-26BB-42FF-8108-B01B07C58A0F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429000"/>
            <a:ext cx="6912768" cy="2088232"/>
          </a:xfrm>
        </p:spPr>
        <p:txBody>
          <a:bodyPr>
            <a:normAutofit/>
          </a:bodyPr>
          <a:lstStyle/>
          <a:p>
            <a:pPr algn="r"/>
            <a:r>
              <a:rPr lang="ru-RU" sz="2800" dirty="0" smtClean="0"/>
              <a:t>Руководитель: </a:t>
            </a:r>
            <a:r>
              <a:rPr lang="ru-RU" sz="2800" dirty="0" err="1" smtClean="0"/>
              <a:t>Бухтоярова</a:t>
            </a:r>
            <a:r>
              <a:rPr lang="ru-RU" sz="2800" dirty="0" smtClean="0"/>
              <a:t> М.В.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772816"/>
            <a:ext cx="7498835" cy="1440160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6000" dirty="0" smtClean="0">
                <a:ln w="28575" cmpd="sng">
                  <a:solidFill>
                    <a:schemeClr val="accent1">
                      <a:alpha val="67000"/>
                    </a:schemeClr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«Я- моя история!»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38125" y="300355"/>
            <a:ext cx="8659495" cy="6316345"/>
          </a:xfrm>
        </p:spPr>
        <p:txBody>
          <a:bodyPr>
            <a:normAutofit fontScale="90000" lnSpcReduction="20000"/>
          </a:bodyPr>
          <a:lstStyle/>
          <a:p>
            <a:pPr marL="45720" indent="0" algn="just">
              <a:buNone/>
            </a:pPr>
            <a:r>
              <a:rPr lang="ru-RU" sz="2400" dirty="0" smtClean="0"/>
              <a:t>В ходе организации проекта нами были использованы, как традиционные методы работы, так и нетрадиционные. </a:t>
            </a:r>
            <a:endParaRPr lang="ru-RU" sz="2400" dirty="0" smtClean="0"/>
          </a:p>
          <a:p>
            <a:pPr marL="45720" indent="0" algn="just">
              <a:buNone/>
            </a:pPr>
            <a:r>
              <a:rPr lang="ru-RU" sz="2400" dirty="0" smtClean="0"/>
              <a:t>Поход в «Галерею А.В. Суворова»</a:t>
            </a:r>
            <a:endParaRPr lang="ru-RU" sz="2400" dirty="0" smtClean="0"/>
          </a:p>
          <a:p>
            <a:pPr marL="45720" indent="0" algn="just">
              <a:buNone/>
            </a:pPr>
            <a:r>
              <a:rPr lang="ru-RU" altLang="en-US" sz="2400">
                <a:sym typeface="+mn-ea"/>
              </a:rPr>
              <a:t>Конструирование и рисование: «Русская изба»</a:t>
            </a:r>
            <a:br>
              <a:rPr lang="ru-RU" altLang="en-US" sz="2400">
                <a:sym typeface="+mn-ea"/>
              </a:rPr>
            </a:br>
            <a:r>
              <a:rPr lang="ru-RU" altLang="en-US" sz="2400">
                <a:sym typeface="+mn-ea"/>
              </a:rPr>
              <a:t>Знакомство детей с архитектурой родного города, рассказ о том, как традиционно выглядели дома на территории нашего города в прошлом</a:t>
            </a:r>
            <a:r>
              <a:rPr lang="en-US" altLang="ru-RU" sz="2400">
                <a:sym typeface="+mn-ea"/>
              </a:rPr>
              <a:t>.</a:t>
            </a:r>
            <a:endParaRPr lang="en-US" altLang="ru-RU" sz="2400">
              <a:sym typeface="+mn-ea"/>
            </a:endParaRPr>
          </a:p>
          <a:p>
            <a:pPr marL="45720" indent="0" algn="ctr">
              <a:buNone/>
            </a:pPr>
            <a:r>
              <a:rPr lang="ru-RU" sz="2400" dirty="0" smtClean="0">
                <a:sym typeface="+mn-ea"/>
              </a:rPr>
              <a:t>Игра-</a:t>
            </a:r>
            <a:r>
              <a:rPr lang="ru-RU" sz="2400" dirty="0" err="1" smtClean="0">
                <a:sym typeface="+mn-ea"/>
              </a:rPr>
              <a:t>квест</a:t>
            </a:r>
            <a:r>
              <a:rPr lang="ru-RU" sz="2400" dirty="0" smtClean="0">
                <a:sym typeface="+mn-ea"/>
              </a:rPr>
              <a:t>. Дневники</a:t>
            </a:r>
            <a:endParaRPr lang="ru-RU" sz="2400" dirty="0" smtClean="0"/>
          </a:p>
          <a:p>
            <a:pPr marL="45720" indent="0" algn="just">
              <a:buNone/>
            </a:pPr>
            <a:r>
              <a:rPr lang="ru-RU" sz="2400" dirty="0" smtClean="0">
                <a:sym typeface="+mn-ea"/>
              </a:rPr>
              <a:t>Особое внимание мы уделили организации необычного испытания, построению мини-приключения. </a:t>
            </a:r>
            <a:endParaRPr lang="ru-RU" sz="2400" dirty="0" smtClean="0"/>
          </a:p>
          <a:p>
            <a:pPr marL="45720" indent="0" algn="just">
              <a:buNone/>
            </a:pPr>
            <a:r>
              <a:rPr lang="ru-RU" sz="2400" dirty="0" smtClean="0">
                <a:sym typeface="+mn-ea"/>
              </a:rPr>
              <a:t>Каждому из участников был предложен ежедневник с 20ю заданиями. Причем задания эти было невозможно решить ребенку самостоятельно, только с помощью взрослого: с помощью его семьи. Это мы и считаем весомым отличием от других подобных проектов: родители, взаимодействуя с ребенком, не только знакомились и узнавали историю и особенности своего города, но и уделяли ему (ребенку) свое время и  внимание, делились эмоциями, общались, чувствовали тепло и значимость своей семьи.</a:t>
            </a:r>
            <a:endParaRPr lang="ru-RU" sz="2400" dirty="0" smtClean="0"/>
          </a:p>
          <a:p>
            <a:pPr marL="45720" indent="0">
              <a:buNone/>
            </a:pPr>
            <a:endParaRPr lang="ru-RU" sz="2400" dirty="0"/>
          </a:p>
          <a:p>
            <a:pPr marL="45720" indent="0" algn="just">
              <a:buNone/>
            </a:pPr>
            <a:endParaRPr lang="en-US" altLang="ru-RU" sz="2400">
              <a:sym typeface="+mn-ea"/>
            </a:endParaRPr>
          </a:p>
          <a:p>
            <a:pPr marL="45720" indent="0" algn="just">
              <a:buNone/>
            </a:pPr>
            <a:endParaRPr lang="ru-RU" sz="2400" b="1" dirty="0"/>
          </a:p>
        </p:txBody>
      </p:sp>
      <p:sp>
        <p:nvSpPr>
          <p:cNvPr id="4" name="Замещающее содержимое 3"/>
          <p:cNvSpPr/>
          <p:nvPr>
            <p:ph sz="quarter" idx="14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7704856" cy="143103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Задания были следующими: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11785" y="2277110"/>
            <a:ext cx="8621395" cy="417639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Изложите краткую историю города Лакинска, приложите к рассказу фотографию, наиболее подходящую для характеристики родного города</a:t>
            </a:r>
            <a:endParaRPr lang="ru-RU" dirty="0" smtClean="0"/>
          </a:p>
          <a:p>
            <a:r>
              <a:rPr lang="ru-RU" dirty="0" smtClean="0"/>
              <a:t>Нарисуйте герб города Лакинска, расшифруйте значения, изображенных на нем символов</a:t>
            </a:r>
            <a:endParaRPr lang="ru-RU" dirty="0" smtClean="0"/>
          </a:p>
          <a:p>
            <a:r>
              <a:rPr lang="ru-RU" dirty="0" smtClean="0"/>
              <a:t>Перечислите места развлекательного и познавательного характера города, которые можно посетить с </a:t>
            </a:r>
            <a:r>
              <a:rPr lang="ru-RU" dirty="0" err="1" smtClean="0"/>
              <a:t>детьми:клубы</a:t>
            </a:r>
            <a:r>
              <a:rPr lang="ru-RU" dirty="0" smtClean="0"/>
              <a:t>, </a:t>
            </a:r>
            <a:r>
              <a:rPr lang="ru-RU" dirty="0" err="1" smtClean="0"/>
              <a:t>кружки,секции</a:t>
            </a:r>
            <a:r>
              <a:rPr lang="ru-RU" dirty="0" smtClean="0"/>
              <a:t> и пр. Приложите фотографию того места, которое с удовольствием посещает ваш ребенок</a:t>
            </a:r>
            <a:endParaRPr lang="ru-RU" dirty="0" smtClean="0"/>
          </a:p>
          <a:p>
            <a:r>
              <a:rPr lang="ru-RU" dirty="0" smtClean="0"/>
              <a:t>Расскажите о своих семейных традициях. Приложите фотографию о проведении самого значимого праздника вашей семьи</a:t>
            </a:r>
            <a:endParaRPr lang="ru-RU" dirty="0" smtClean="0"/>
          </a:p>
          <a:p>
            <a:r>
              <a:rPr lang="ru-RU" dirty="0" smtClean="0"/>
              <a:t>Сосчитайте количество дверей, окон, степеней главного здания стадиона «Труд», запишите результаты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36220" y="231775"/>
            <a:ext cx="8724265" cy="6597015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Посетите городскую библиотеку! Выберите книгу для чтения, приложите фотографию</a:t>
            </a:r>
            <a:endParaRPr lang="ru-RU" sz="2000" dirty="0" smtClean="0"/>
          </a:p>
          <a:p>
            <a:r>
              <a:rPr lang="ru-RU" sz="2000" dirty="0" smtClean="0"/>
              <a:t>Перечислите улицы города, названия которых посвящены великим людям, прогуляйтесь по ним. </a:t>
            </a:r>
            <a:r>
              <a:rPr lang="ru-RU" sz="2000" dirty="0" err="1" smtClean="0"/>
              <a:t>Запечатлите</a:t>
            </a:r>
            <a:r>
              <a:rPr lang="ru-RU" sz="2000" dirty="0" smtClean="0"/>
              <a:t> самое запоминающееся по пути</a:t>
            </a:r>
            <a:endParaRPr lang="ru-RU" sz="2000" dirty="0" smtClean="0"/>
          </a:p>
          <a:p>
            <a:r>
              <a:rPr lang="ru-RU" sz="2000" dirty="0" smtClean="0"/>
              <a:t>Совершите добрый поступок: помогите бездомным животным (покормите, полечите, </a:t>
            </a:r>
            <a:r>
              <a:rPr lang="ru-RU" sz="2000" dirty="0" err="1" smtClean="0"/>
              <a:t>обеспечте</a:t>
            </a:r>
            <a:r>
              <a:rPr lang="ru-RU" sz="2000" dirty="0" smtClean="0"/>
              <a:t> теплой </a:t>
            </a:r>
            <a:r>
              <a:rPr lang="ru-RU" sz="2000" dirty="0" err="1" smtClean="0"/>
              <a:t>подстилкой,найдите</a:t>
            </a:r>
            <a:r>
              <a:rPr lang="ru-RU" sz="2000" dirty="0" smtClean="0"/>
              <a:t> приют). Приложите фотографию</a:t>
            </a:r>
            <a:endParaRPr lang="ru-RU" sz="2000" dirty="0" smtClean="0"/>
          </a:p>
          <a:p>
            <a:r>
              <a:rPr lang="ru-RU" sz="2000" dirty="0" smtClean="0"/>
              <a:t>Вспомните, как называется сад, в который вы ходите, сколько в нем групп, как называется ваша группа, сколько этажей в здании, какого оно цвета? Приложите рисунок ребенка «Что мне нравится в детском саду»</a:t>
            </a:r>
            <a:endParaRPr lang="ru-RU" sz="2000" dirty="0" smtClean="0"/>
          </a:p>
          <a:p>
            <a:r>
              <a:rPr lang="ru-RU" sz="2000" dirty="0" smtClean="0"/>
              <a:t>Поделитесь с нами видом из вашего окна</a:t>
            </a:r>
            <a:endParaRPr lang="ru-RU" sz="2000" dirty="0" smtClean="0"/>
          </a:p>
          <a:p>
            <a:r>
              <a:rPr lang="ru-RU" sz="2000" dirty="0" smtClean="0"/>
              <a:t>Кто такой </a:t>
            </a:r>
            <a:r>
              <a:rPr lang="ru-RU" sz="2000" dirty="0" err="1" smtClean="0"/>
              <a:t>М.Горький</a:t>
            </a:r>
            <a:r>
              <a:rPr lang="ru-RU" sz="2000" dirty="0" smtClean="0"/>
              <a:t>? Посетите улицу, названную в его </a:t>
            </a:r>
            <a:r>
              <a:rPr lang="ru-RU" sz="2000" dirty="0" err="1" smtClean="0"/>
              <a:t>честь!Прочитайте</a:t>
            </a:r>
            <a:r>
              <a:rPr lang="ru-RU" sz="2000" dirty="0" smtClean="0"/>
              <a:t> с ребенком его любой детский рассказ Приложите фотографию памятника, расположенного в нашем городе</a:t>
            </a:r>
            <a:endParaRPr lang="ru-RU" sz="2000" dirty="0" smtClean="0"/>
          </a:p>
          <a:p>
            <a:r>
              <a:rPr lang="ru-RU" sz="2000" dirty="0" smtClean="0"/>
              <a:t>Какие слова можно прочесть на памятнике павшим воинам? Приложите фотографию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92735" y="424815"/>
            <a:ext cx="8677275" cy="5685155"/>
          </a:xfrm>
        </p:spPr>
        <p:txBody>
          <a:bodyPr/>
          <a:lstStyle/>
          <a:p>
            <a:r>
              <a:rPr lang="ru-RU" sz="2000" dirty="0" err="1" smtClean="0"/>
              <a:t>Запечатлите</a:t>
            </a:r>
            <a:r>
              <a:rPr lang="ru-RU" sz="2000" dirty="0" smtClean="0"/>
              <a:t> зимующих птиц родного города! Приложите 2-3 фотографии</a:t>
            </a:r>
            <a:endParaRPr lang="ru-RU" sz="2000" dirty="0" smtClean="0"/>
          </a:p>
          <a:p>
            <a:r>
              <a:rPr lang="ru-RU" sz="2000" dirty="0" smtClean="0"/>
              <a:t>Как называется главный храм города? С именами каких людей связана его история?</a:t>
            </a:r>
            <a:endParaRPr lang="ru-RU" sz="2000" dirty="0" smtClean="0"/>
          </a:p>
          <a:p>
            <a:r>
              <a:rPr lang="ru-RU" sz="2000" dirty="0" smtClean="0"/>
              <a:t>На какой улице вы живете? Что интересного вы можете рассказать о ней?</a:t>
            </a:r>
            <a:endParaRPr lang="ru-RU" sz="2000" dirty="0" smtClean="0"/>
          </a:p>
          <a:p>
            <a:r>
              <a:rPr lang="ru-RU" sz="2000" dirty="0" smtClean="0"/>
              <a:t>Где находится главная елка города, как называется это место? Приложите фотографию</a:t>
            </a:r>
            <a:endParaRPr lang="ru-RU" sz="2000" dirty="0" smtClean="0"/>
          </a:p>
          <a:p>
            <a:r>
              <a:rPr lang="ru-RU" sz="2000" dirty="0" smtClean="0"/>
              <a:t>Сосчитайте, сколько деревьев берез, рябины и клена на территории детского сада? Запишите результаты подсчета!</a:t>
            </a:r>
            <a:endParaRPr lang="ru-RU" sz="2000" dirty="0" smtClean="0"/>
          </a:p>
          <a:p>
            <a:r>
              <a:rPr lang="ru-RU" sz="2000" dirty="0" smtClean="0"/>
              <a:t>Найдите самый длинный дом города! Сосчитайте количество подъездов, укажите его негласное название! Приложите фотографию</a:t>
            </a:r>
            <a:endParaRPr lang="ru-RU" sz="2000" dirty="0" smtClean="0"/>
          </a:p>
          <a:p>
            <a:r>
              <a:rPr lang="ru-RU" sz="2000" dirty="0" smtClean="0">
                <a:sym typeface="+mn-ea"/>
              </a:rPr>
              <a:t>Куда бы вы хотели организовать экскурсию для детей нашего детского сада? Почему? Приложите фотографию</a:t>
            </a:r>
            <a:endParaRPr lang="ru-RU" sz="2000" dirty="0"/>
          </a:p>
          <a:p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Вывод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840" y="2060575"/>
            <a:ext cx="7391400" cy="4321810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dirty="0" smtClean="0"/>
              <a:t>Постепенно, благодаря систематической, целенаправленной, но ненавязчивой работе, дошкольники приобщаются к тому, что поможет им стать людьми ответственными, чувствующими причастность к родному городу, его истории, традициям; уважающими Отечество, достижения своего народа, любящими свою семью. На этом работа по воспитанию патриотических чувств у детей дошкольного возраста не заканчивается, она будет продолжена.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Литература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412776"/>
            <a:ext cx="7416824" cy="496855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Зеленова</a:t>
            </a:r>
            <a:r>
              <a:rPr lang="ru-RU" dirty="0" smtClean="0"/>
              <a:t> Н.Г. Мы живем в России: старшая </a:t>
            </a:r>
            <a:r>
              <a:rPr lang="ru-RU" dirty="0" err="1" smtClean="0"/>
              <a:t>группа.М.:Школьная</a:t>
            </a:r>
            <a:r>
              <a:rPr lang="ru-RU" dirty="0" smtClean="0"/>
              <a:t> пресса, 2007.</a:t>
            </a:r>
            <a:endParaRPr lang="ru-RU" dirty="0" smtClean="0"/>
          </a:p>
          <a:p>
            <a:r>
              <a:rPr lang="ru-RU" dirty="0" err="1" smtClean="0"/>
              <a:t>Кондрыкинская</a:t>
            </a:r>
            <a:r>
              <a:rPr lang="ru-RU" dirty="0" smtClean="0"/>
              <a:t> Л.А. С чего начинается Родина? Опыты работы по патриотическому воспитанию в ДОУ.М.:Сфера,2005.</a:t>
            </a:r>
            <a:endParaRPr lang="ru-RU" dirty="0" smtClean="0"/>
          </a:p>
          <a:p>
            <a:r>
              <a:rPr lang="ru-RU" dirty="0" smtClean="0"/>
              <a:t>Логинова Л.В. Что может герб нам рассказать… Нетрадиционные формы работы с дошкольниками по патриотическому </a:t>
            </a:r>
            <a:r>
              <a:rPr lang="ru-RU" dirty="0" err="1" smtClean="0"/>
              <a:t>воспитанию.М.:Скрипторий</a:t>
            </a:r>
            <a:r>
              <a:rPr lang="ru-RU" dirty="0"/>
              <a:t> </a:t>
            </a:r>
            <a:r>
              <a:rPr lang="ru-RU" dirty="0" smtClean="0"/>
              <a:t>2003,2008.</a:t>
            </a:r>
            <a:endParaRPr lang="ru-RU" dirty="0" smtClean="0"/>
          </a:p>
          <a:p>
            <a:r>
              <a:rPr lang="ru-RU" dirty="0" smtClean="0"/>
              <a:t>Народные </a:t>
            </a:r>
            <a:r>
              <a:rPr lang="ru-RU" dirty="0" err="1" smtClean="0"/>
              <a:t>праздники.В.Ищук.Ярославль</a:t>
            </a:r>
            <a:r>
              <a:rPr lang="ru-RU" dirty="0" smtClean="0"/>
              <a:t> 2000.</a:t>
            </a:r>
            <a:endParaRPr lang="ru-RU" dirty="0" smtClean="0"/>
          </a:p>
          <a:p>
            <a:r>
              <a:rPr lang="ru-RU" dirty="0" smtClean="0"/>
              <a:t>Мой мир. </a:t>
            </a:r>
            <a:r>
              <a:rPr lang="ru-RU" dirty="0" err="1" smtClean="0"/>
              <a:t>С.Козлова</a:t>
            </a:r>
            <a:r>
              <a:rPr lang="ru-RU" dirty="0" smtClean="0"/>
              <a:t>. Москва. 2000.</a:t>
            </a:r>
            <a:endParaRPr lang="ru-RU" dirty="0" smtClean="0"/>
          </a:p>
          <a:p>
            <a:r>
              <a:rPr lang="ru-RU" dirty="0" smtClean="0"/>
              <a:t>Российская символика.Е.Ривина.Москва.2004.</a:t>
            </a:r>
            <a:endParaRPr lang="ru-RU" dirty="0" smtClean="0"/>
          </a:p>
          <a:p>
            <a:r>
              <a:rPr lang="ru-RU" dirty="0" smtClean="0"/>
              <a:t>Дети планеты Земля. </a:t>
            </a:r>
            <a:r>
              <a:rPr lang="ru-RU" dirty="0" err="1" smtClean="0"/>
              <a:t>Е.Соловьева</a:t>
            </a:r>
            <a:r>
              <a:rPr lang="ru-RU" dirty="0" smtClean="0"/>
              <a:t>. Линка-Пресс.2001.</a:t>
            </a:r>
            <a:endParaRPr lang="ru-RU" dirty="0" smtClean="0"/>
          </a:p>
          <a:p>
            <a:r>
              <a:rPr lang="ru-RU" dirty="0" smtClean="0"/>
              <a:t>Родной дом.М.Новицкая.Москва.2001.</a:t>
            </a:r>
            <a:endParaRPr lang="ru-RU" dirty="0" smtClean="0"/>
          </a:p>
          <a:p>
            <a:r>
              <a:rPr lang="ru-RU" dirty="0" smtClean="0"/>
              <a:t>Государственные символы России.Т.Шаляпина.Москва.2004.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060848"/>
            <a:ext cx="7190184" cy="2086168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Аннотация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1340768"/>
            <a:ext cx="7056784" cy="4176464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</a:pPr>
            <a:endParaRPr lang="ru-RU" dirty="0" smtClean="0"/>
          </a:p>
          <a:p>
            <a:pPr marL="45720" indent="0" algn="just">
              <a:buNone/>
            </a:pPr>
            <a:r>
              <a:rPr lang="ru-RU" dirty="0" smtClean="0"/>
              <a:t>Проект разработан для работы с детьми старшего дошкольного возраста и представляет собой цикл мероприятий по совместной деятельности педагога с детьми и родителями по нравственно-патриотическому воспитанию в целях развития и создания условий для формирования гражданских и патриотических чувств дошкольников и их родителей через обращение к памяти об историческом прошлом и настоящем родного города; через привлечение родителей к воспитанию у детей чувства гордости, интереса и уважения к родной стороне, бережного отношения к своему городу.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Паспорт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59632" y="1484784"/>
            <a:ext cx="6400800" cy="4824536"/>
          </a:xfrm>
        </p:spPr>
        <p:txBody>
          <a:bodyPr>
            <a:normAutofit fontScale="92500" lnSpcReduction="10000"/>
          </a:bodyPr>
          <a:lstStyle/>
          <a:p>
            <a:pPr marL="45720" indent="0" algn="just">
              <a:buNone/>
            </a:pPr>
            <a:r>
              <a:rPr lang="ru-RU" dirty="0" smtClean="0"/>
              <a:t>Сроки проекта: декабрь 2018- май 2019г .</a:t>
            </a:r>
            <a:endParaRPr lang="ru-RU" dirty="0" smtClean="0"/>
          </a:p>
          <a:p>
            <a:pPr marL="45720" indent="0" algn="just">
              <a:buNone/>
            </a:pPr>
            <a:r>
              <a:rPr lang="ru-RU" dirty="0" smtClean="0"/>
              <a:t>Вид проекта: социально-нравственный, краткосрочный, групповой, познавательно- исследовательский с заданным результатом для детей 5-6 лет.</a:t>
            </a:r>
            <a:endParaRPr lang="ru-RU" dirty="0" smtClean="0"/>
          </a:p>
          <a:p>
            <a:pPr marL="45720" indent="0" algn="just">
              <a:buNone/>
            </a:pPr>
            <a:r>
              <a:rPr lang="ru-RU" dirty="0" smtClean="0"/>
              <a:t>Участники проекта: воспитанники старшей группы, родители воспитанников, воспитатели.</a:t>
            </a:r>
            <a:endParaRPr lang="ru-RU" dirty="0" smtClean="0"/>
          </a:p>
          <a:p>
            <a:pPr marL="45720" indent="0" algn="just">
              <a:buNone/>
            </a:pPr>
            <a:r>
              <a:rPr lang="ru-RU" dirty="0" smtClean="0"/>
              <a:t>Необходимые материалы: пособия, методические разработки, литература, фото и видео материалы, иллюстрации родного города.</a:t>
            </a:r>
            <a:endParaRPr lang="ru-RU" dirty="0" smtClean="0"/>
          </a:p>
          <a:p>
            <a:pPr marL="45720" indent="0" algn="just">
              <a:buNone/>
            </a:pPr>
            <a:r>
              <a:rPr lang="ru-RU" dirty="0" smtClean="0"/>
              <a:t>Гипотеза: для пробуждения патриотических чувств и интереса к истории родного города, необходимо предоставить ребенку возможность воочию увидеть, собственноручно потрогать, услышать и прочувствовать историю своей стороны.</a:t>
            </a:r>
            <a:endParaRPr lang="ru-RU" dirty="0" smtClean="0"/>
          </a:p>
          <a:p>
            <a:pPr marL="45720" indent="0"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200800" cy="135902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Актуальность выбранной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43608" y="2348880"/>
            <a:ext cx="6400800" cy="3474720"/>
          </a:xfrm>
        </p:spPr>
        <p:txBody>
          <a:bodyPr>
            <a:normAutofit fontScale="92500" lnSpcReduction="20000"/>
          </a:bodyPr>
          <a:lstStyle/>
          <a:p>
            <a:pPr marL="45720" indent="0" algn="just">
              <a:buNone/>
            </a:pPr>
            <a:r>
              <a:rPr lang="ru-RU" dirty="0" smtClean="0"/>
              <a:t>Именно в дошкольном возрасте закладывается основа личности: развивается целостное восприятие окружающего мира, непосредственное эмоциональное отношение к окружающим людям, сочувствие к их нуждам, переживаниям.</a:t>
            </a:r>
            <a:endParaRPr lang="ru-RU" dirty="0" smtClean="0"/>
          </a:p>
          <a:p>
            <a:pPr marL="45720" indent="0" algn="just">
              <a:buNone/>
            </a:pPr>
            <a:r>
              <a:rPr lang="ru-RU" dirty="0" smtClean="0"/>
              <a:t>Здесь начинают развиваться такие черты характера, которые закладывают в основу нравственного и патриотического воспитания: трудолюбие, милосердие, гуманность и т.д. Чувство Родины начинается с восхищения тем, что видит перед собой малыш, чему он удивляется, что вызывает отклик в его душе. Этим и определяется актуальность данной темы.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26876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Цель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447974" y="2545348"/>
            <a:ext cx="6400800" cy="3474720"/>
          </a:xfrm>
        </p:spPr>
        <p:txBody>
          <a:bodyPr/>
          <a:lstStyle/>
          <a:p>
            <a:pPr marL="45720" indent="0" algn="just">
              <a:buNone/>
            </a:pPr>
            <a:r>
              <a:rPr lang="ru-RU" dirty="0" smtClean="0"/>
              <a:t>Создание условий для становления основ патриотического сознания детей на основе соответствующих дошкольному возрасту видов деятельности.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Задачи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488832" cy="453650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Развивать чувство собственного достоинства как представителя своего города</a:t>
            </a:r>
            <a:endParaRPr lang="ru-RU" dirty="0" smtClean="0"/>
          </a:p>
          <a:p>
            <a:pPr algn="just"/>
            <a:r>
              <a:rPr lang="ru-RU" dirty="0"/>
              <a:t>Р</a:t>
            </a:r>
            <a:r>
              <a:rPr lang="ru-RU" dirty="0" smtClean="0"/>
              <a:t>азвитие толерантного отношения к ровесникам, родителям, родственникам,  соседям, другим людям</a:t>
            </a:r>
            <a:endParaRPr lang="ru-RU" dirty="0" smtClean="0"/>
          </a:p>
          <a:p>
            <a:pPr algn="just"/>
            <a:r>
              <a:rPr lang="ru-RU" dirty="0" smtClean="0"/>
              <a:t>Развитие любви к природе родного края</a:t>
            </a:r>
            <a:endParaRPr lang="ru-RU" dirty="0" smtClean="0"/>
          </a:p>
          <a:p>
            <a:pPr algn="just"/>
            <a:r>
              <a:rPr lang="ru-RU" dirty="0" smtClean="0"/>
              <a:t>Развитие любви и уважения к своим национальным особенностям</a:t>
            </a:r>
            <a:endParaRPr lang="ru-RU" dirty="0" smtClean="0"/>
          </a:p>
          <a:p>
            <a:pPr algn="just"/>
            <a:r>
              <a:rPr lang="ru-RU" dirty="0" smtClean="0"/>
              <a:t>Знакомство с достопримечательностями города, памятниками архитектуры, с названиями улиц</a:t>
            </a:r>
            <a:endParaRPr lang="ru-RU" dirty="0" smtClean="0"/>
          </a:p>
          <a:p>
            <a:pPr algn="just"/>
            <a:r>
              <a:rPr lang="ru-RU" dirty="0" smtClean="0"/>
              <a:t>Формирование духовно-нравственных отношений</a:t>
            </a:r>
            <a:endParaRPr lang="ru-RU" dirty="0" smtClean="0"/>
          </a:p>
          <a:p>
            <a:pPr algn="just"/>
            <a:r>
              <a:rPr lang="ru-RU" dirty="0" smtClean="0"/>
              <a:t>Формирование любви к культурному наследию своего народа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Предварительная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2060848"/>
            <a:ext cx="7056784" cy="4104456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/>
              <a:t>1. Постановка цели и задач</a:t>
            </a:r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2. Побор наглядно-тематического материала</a:t>
            </a:r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3. Работа с познавательной и художественной литературой</a:t>
            </a:r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4. Составление игры-</a:t>
            </a:r>
            <a:r>
              <a:rPr lang="ru-RU" dirty="0" err="1" smtClean="0"/>
              <a:t>квеста</a:t>
            </a:r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5. Создание памяток и брошюр для родителей</a:t>
            </a:r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6. Виртуальное путешествие по местным красотам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575048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При взаимодействии с детьми использовались такие методы и формы работы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2132856"/>
            <a:ext cx="7272808" cy="3960440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Виртуальное путешествие по красотам родной стороны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Совместная деятельность родителей и детей по изготовлению поделок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Экскурсии по местам работы родителей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Конкурс рисунков и поделок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Анализ нравственных качеств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Ручной труд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Беседа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Природоохранная деятельность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Игра-</a:t>
            </a:r>
            <a:r>
              <a:rPr lang="ru-RU" dirty="0" err="1" smtClean="0"/>
              <a:t>квест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1431032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При работе с родителями использовались такие формы работы: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2348880"/>
            <a:ext cx="6976864" cy="3744416"/>
          </a:xfrm>
        </p:spPr>
        <p:txBody>
          <a:bodyPr/>
          <a:lstStyle/>
          <a:p>
            <a:r>
              <a:rPr lang="ru-RU" dirty="0" smtClean="0"/>
              <a:t>Анкетирование «Мой ребенок, какой он?»</a:t>
            </a:r>
            <a:endParaRPr lang="ru-RU" dirty="0" smtClean="0"/>
          </a:p>
          <a:p>
            <a:r>
              <a:rPr lang="ru-RU" dirty="0" smtClean="0"/>
              <a:t>Беседы</a:t>
            </a:r>
            <a:endParaRPr lang="ru-RU" dirty="0" smtClean="0"/>
          </a:p>
          <a:p>
            <a:r>
              <a:rPr lang="ru-RU" dirty="0" smtClean="0"/>
              <a:t>Ширмы «Мой любимый город Лакинск», «Самое красивое место в нашем городе»</a:t>
            </a:r>
            <a:endParaRPr lang="ru-RU" dirty="0" smtClean="0"/>
          </a:p>
          <a:p>
            <a:r>
              <a:rPr lang="ru-RU" dirty="0" smtClean="0"/>
              <a:t>Брошюры «Я-моя история»</a:t>
            </a:r>
            <a:endParaRPr lang="ru-RU" dirty="0" smtClean="0"/>
          </a:p>
          <a:p>
            <a:r>
              <a:rPr lang="ru-RU" dirty="0" smtClean="0"/>
              <a:t>Индивидуальные консультации по организации игры-</a:t>
            </a:r>
            <a:r>
              <a:rPr lang="ru-RU" dirty="0" err="1" smtClean="0"/>
              <a:t>квеста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7263</Words>
  <Application>WPS Presentation</Application>
  <PresentationFormat>Экран (4:3)</PresentationFormat>
  <Paragraphs>121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Arial</vt:lpstr>
      <vt:lpstr>SimSun</vt:lpstr>
      <vt:lpstr>Wingdings</vt:lpstr>
      <vt:lpstr>Georgia</vt:lpstr>
      <vt:lpstr>Trebuchet MS</vt:lpstr>
      <vt:lpstr>Microsoft YaHei</vt:lpstr>
      <vt:lpstr/>
      <vt:lpstr>Arial Unicode MS</vt:lpstr>
      <vt:lpstr>Calibri</vt:lpstr>
      <vt:lpstr>SIEMENS_GOST Type A</vt:lpstr>
      <vt:lpstr>Воздушный поток</vt:lpstr>
      <vt:lpstr>«Я- моя история!» </vt:lpstr>
      <vt:lpstr>Аннотация</vt:lpstr>
      <vt:lpstr>Паспорт проекта</vt:lpstr>
      <vt:lpstr>Актуальность выбранной темы</vt:lpstr>
      <vt:lpstr>Цель проекта</vt:lpstr>
      <vt:lpstr>Задачи проекта</vt:lpstr>
      <vt:lpstr>Предварительная работа</vt:lpstr>
      <vt:lpstr>При взаимодействии с детьми использовались такие методы и формы работы</vt:lpstr>
      <vt:lpstr>При работе с родителями использовались такие формы работы: </vt:lpstr>
      <vt:lpstr>PowerPoint 演示文稿</vt:lpstr>
      <vt:lpstr>Задания были следующими:</vt:lpstr>
      <vt:lpstr>PowerPoint 演示文稿</vt:lpstr>
      <vt:lpstr>PowerPoint 演示文稿</vt:lpstr>
      <vt:lpstr>Вывод </vt:lpstr>
      <vt:lpstr>Литература </vt:lpstr>
      <vt:lpstr>Спасибо за внимание!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«Я- моя история!»</dc:title>
  <dc:creator>Admin</dc:creator>
  <cp:lastModifiedBy>Семья</cp:lastModifiedBy>
  <cp:revision>32</cp:revision>
  <dcterms:created xsi:type="dcterms:W3CDTF">2019-06-02T13:49:00Z</dcterms:created>
  <dcterms:modified xsi:type="dcterms:W3CDTF">2019-09-16T20:38:59Z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1049-10.2.0.5908</vt:lpwstr>
  </property>
</Properties>
</file>