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3" r:id="rId2"/>
    <p:sldId id="329" r:id="rId3"/>
    <p:sldId id="330" r:id="rId4"/>
    <p:sldId id="325" r:id="rId5"/>
    <p:sldId id="326" r:id="rId6"/>
    <p:sldId id="322" r:id="rId7"/>
    <p:sldId id="290" r:id="rId8"/>
    <p:sldId id="282" r:id="rId9"/>
    <p:sldId id="263" r:id="rId10"/>
    <p:sldId id="328" r:id="rId11"/>
    <p:sldId id="331" r:id="rId1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106" d="100"/>
          <a:sy n="106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95C0-DE5D-4B77-B58B-D8EDDFF048A9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41E3-FBE7-46C1-9A91-FDA20A05A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41E3-FBE7-46C1-9A91-FDA20A05AC3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09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41E3-FBE7-46C1-9A91-FDA20A05AC3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30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vrovskaja.vladimir.ru/images/img/vospitanie/vos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750833"/>
            <a:ext cx="4968552" cy="262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3329" y="1236805"/>
            <a:ext cx="9001290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b="1" dirty="0"/>
              <a:t> </a:t>
            </a:r>
            <a:r>
              <a:rPr lang="ru-RU" sz="2400" b="1" dirty="0" smtClean="0"/>
              <a:t>Программа </a:t>
            </a:r>
            <a:r>
              <a:rPr lang="ru-RU" sz="2400" b="1" dirty="0"/>
              <a:t>развития 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b="1" dirty="0"/>
              <a:t>воспитательной среды учреждения </a:t>
            </a:r>
            <a:endParaRPr lang="ru-RU" sz="2400" dirty="0"/>
          </a:p>
          <a:p>
            <a:pPr marL="0" indent="0" algn="ctr">
              <a:buNone/>
            </a:pPr>
            <a:r>
              <a:rPr lang="ru-RU" sz="2400" b="1" dirty="0"/>
              <a:t>дополнительного образования</a:t>
            </a:r>
            <a:endParaRPr lang="ru-RU" sz="2400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Автор: </a:t>
            </a: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Балина Ирина Вениаминовна</a:t>
            </a:r>
            <a:endParaRPr lang="ru-RU" sz="1400" dirty="0"/>
          </a:p>
          <a:p>
            <a:pPr marL="0" indent="0">
              <a:buNone/>
            </a:pPr>
            <a:r>
              <a:rPr lang="ru-RU" sz="1400" b="1" dirty="0"/>
              <a:t>Место работы: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МБОУДО ЦРТДиЮ «Созвездие» г.Калуги</a:t>
            </a:r>
          </a:p>
          <a:p>
            <a:pPr marL="1079500" indent="0" algn="ctr">
              <a:buNone/>
            </a:pPr>
            <a:endParaRPr lang="ru-RU" sz="2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812" y="188640"/>
            <a:ext cx="81294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Муниципальное бюджетное образовательное учреждение </a:t>
            </a:r>
          </a:p>
          <a:p>
            <a:pPr algn="ctr"/>
            <a:r>
              <a:rPr lang="ru-RU" sz="1400" b="1" dirty="0" smtClean="0"/>
              <a:t>дополнительного образования </a:t>
            </a:r>
          </a:p>
          <a:p>
            <a:pPr algn="ctr"/>
            <a:r>
              <a:rPr lang="ru-RU" sz="1400" b="1" dirty="0" smtClean="0"/>
              <a:t>«Центр развития творчества детей и юношества «Созвездие» Города Калуги</a:t>
            </a:r>
            <a:endParaRPr lang="ru-RU" sz="1400" dirty="0"/>
          </a:p>
          <a:p>
            <a:pPr algn="ctr"/>
            <a:endParaRPr lang="ru-RU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2071772" y="163857"/>
            <a:ext cx="5471921" cy="5428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Направления развития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766305" y="753344"/>
            <a:ext cx="5544615" cy="1154916"/>
            <a:chOff x="381945" y="226643"/>
            <a:chExt cx="3893632" cy="186444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81945" y="226643"/>
              <a:ext cx="3893632" cy="186444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72959" y="331147"/>
              <a:ext cx="3711602" cy="168241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tabLst/>
              </a:pPr>
              <a:r>
                <a:rPr lang="ru-RU" sz="28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Обновление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tabLst/>
              </a:pPr>
              <a:r>
                <a:rPr lang="ru-RU" sz="28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содержания воспитания</a:t>
              </a:r>
              <a:endParaRPr lang="ru-RU" sz="28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9592" y="2204864"/>
            <a:ext cx="80436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Участие родителей и детей в управлении Центром (создание органов общественно-государственного управления учреждением).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Разработка сквозной дополнительной </a:t>
            </a:r>
            <a:r>
              <a:rPr lang="ru-RU" sz="2000" dirty="0" smtClean="0"/>
              <a:t>программы </a:t>
            </a:r>
            <a:r>
              <a:rPr lang="ru-RU" sz="2000" dirty="0"/>
              <a:t>«Мои истоки».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Разработка индивидуальных маршрутов развития учащихся.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Читательский клуб.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Клуб путешественников «Моя Родина – Калужская область».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Волонтерское и молодежное движение «Мы вместе».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Проект «</a:t>
            </a:r>
            <a:r>
              <a:rPr lang="ru-RU" sz="2000" dirty="0" smtClean="0"/>
              <a:t>Мой родной </a:t>
            </a:r>
            <a:r>
              <a:rPr lang="ru-RU" sz="2000" dirty="0"/>
              <a:t>язык».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Исследование архитектурных памятников Калужской области.</a:t>
            </a:r>
          </a:p>
          <a:p>
            <a:pPr marL="285750" lvl="0" indent="-285750">
              <a:buBlip>
                <a:blip r:embed="rId3"/>
              </a:buBlip>
            </a:pPr>
            <a:r>
              <a:rPr lang="ru-RU" sz="2000" dirty="0"/>
              <a:t>Профильные смены «Дарование».</a:t>
            </a:r>
          </a:p>
          <a:p>
            <a:pPr marL="285750" lvl="0" indent="-285750">
              <a:buClr>
                <a:srgbClr val="002060"/>
              </a:buClr>
              <a:buBlip>
                <a:blip r:embed="rId3"/>
              </a:buBlip>
            </a:pPr>
            <a:endParaRPr lang="ru-RU" sz="2000" b="1" dirty="0"/>
          </a:p>
        </p:txBody>
      </p:sp>
      <p:sp>
        <p:nvSpPr>
          <p:cNvPr id="17" name="Стрелка вверх 16"/>
          <p:cNvSpPr/>
          <p:nvPr/>
        </p:nvSpPr>
        <p:spPr>
          <a:xfrm rot="10432201">
            <a:off x="6381477" y="1850212"/>
            <a:ext cx="364333" cy="288032"/>
          </a:xfrm>
          <a:prstGeom prst="up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blog-health.ru/wp-content/uploads/2014/07/knuta-i-pryani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926589" cy="142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.900igr.net:10/datas/pedagogika/Patrioticheskoe-vospitanie-detej/0008-008--Ljubov-k-rodnomu-kraju-rodnoj-kulture-rodnoj-rechi-nachinaetsja-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7"/>
          <a:stretch/>
        </p:blipFill>
        <p:spPr bwMode="auto">
          <a:xfrm>
            <a:off x="251520" y="332656"/>
            <a:ext cx="8388732" cy="6104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0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Обоснование выбора темы</a:t>
            </a:r>
          </a:p>
          <a:p>
            <a:pPr algn="ctr"/>
            <a:endParaRPr lang="ru-RU" sz="1100" dirty="0" smtClean="0"/>
          </a:p>
          <a:p>
            <a:pPr algn="ctr"/>
            <a:r>
              <a:rPr lang="ru-RU" sz="2400" dirty="0" smtClean="0"/>
              <a:t>воспитание </a:t>
            </a:r>
            <a:r>
              <a:rPr lang="ru-RU" sz="2400" dirty="0"/>
              <a:t>детей сегодня рассматривается как </a:t>
            </a:r>
            <a:r>
              <a:rPr lang="ru-RU" sz="2400" b="1" dirty="0"/>
              <a:t>стратегический общенациональный приоритет</a:t>
            </a:r>
            <a:r>
              <a:rPr lang="ru-RU" sz="2400" dirty="0"/>
              <a:t>, требующий консолидации усилий различных институтов гражданского общества и ведомств на федеральном, региональном и муниципальном уровнях</a:t>
            </a:r>
            <a:r>
              <a:rPr lang="ru-RU" sz="2400" dirty="0" smtClean="0"/>
              <a:t>.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Распоряжение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Правительства Российской Федерации от 29 мая 2015 г. N 996-р г. Москва "Стратегия развития воспитания в Российской Федерации на период до 2025 года"</a:t>
            </a:r>
          </a:p>
          <a:p>
            <a:pPr algn="ctr"/>
            <a:endParaRPr lang="ru-RU" sz="2400" dirty="0"/>
          </a:p>
        </p:txBody>
      </p:sp>
      <p:pic>
        <p:nvPicPr>
          <p:cNvPr id="2050" name="Picture 2" descr="http://internat14.ru/wp-content/uploads/2015/10/stanovlen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20" y="2780929"/>
            <a:ext cx="3085559" cy="20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8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7129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Сущность воспитания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По </a:t>
            </a:r>
            <a:r>
              <a:rPr lang="ru-RU" sz="2800" dirty="0"/>
              <a:t>мнению </a:t>
            </a:r>
            <a:r>
              <a:rPr lang="ru-RU" sz="2800" dirty="0" err="1"/>
              <a:t>П.П.Блонского</a:t>
            </a:r>
            <a:r>
              <a:rPr lang="ru-RU" sz="2800" dirty="0"/>
              <a:t>, </a:t>
            </a:r>
            <a:endParaRPr lang="ru-RU" sz="2800" dirty="0" smtClean="0"/>
          </a:p>
          <a:p>
            <a:pPr algn="ctr"/>
            <a:r>
              <a:rPr lang="ru-RU" sz="2800" b="1" dirty="0" smtClean="0"/>
              <a:t>воспитание</a:t>
            </a:r>
            <a:r>
              <a:rPr lang="ru-RU" sz="2800" dirty="0" smtClean="0"/>
              <a:t> </a:t>
            </a:r>
            <a:r>
              <a:rPr lang="ru-RU" sz="2800" dirty="0"/>
              <a:t>есть развитие, </a:t>
            </a:r>
            <a:endParaRPr lang="ru-RU" sz="2800" dirty="0" smtClean="0"/>
          </a:p>
          <a:p>
            <a:pPr algn="ctr"/>
            <a:r>
              <a:rPr lang="ru-RU" sz="2800" dirty="0" smtClean="0"/>
              <a:t>имеющее </a:t>
            </a:r>
            <a:r>
              <a:rPr lang="ru-RU" sz="2800" dirty="0"/>
              <a:t>как процесс исходную точку и цель. </a:t>
            </a:r>
            <a:endParaRPr lang="ru-RU" sz="2800" dirty="0" smtClean="0"/>
          </a:p>
          <a:p>
            <a:pPr algn="ctr"/>
            <a:r>
              <a:rPr lang="ru-RU" sz="2800" dirty="0" smtClean="0"/>
              <a:t>Цель </a:t>
            </a:r>
            <a:r>
              <a:rPr lang="ru-RU" sz="2800" dirty="0"/>
              <a:t>воспитания заключается в развитии мысли ребенка, </a:t>
            </a:r>
            <a:r>
              <a:rPr lang="ru-RU" sz="2800" dirty="0" smtClean="0"/>
              <a:t>исходная </a:t>
            </a:r>
            <a:r>
              <a:rPr lang="ru-RU" sz="2800" dirty="0"/>
              <a:t>же точка </a:t>
            </a:r>
            <a:r>
              <a:rPr lang="ru-RU" sz="2800" dirty="0" smtClean="0"/>
              <a:t>– </a:t>
            </a:r>
          </a:p>
          <a:p>
            <a:pPr algn="ctr"/>
            <a:r>
              <a:rPr lang="ru-RU" sz="2800" dirty="0" smtClean="0"/>
              <a:t>его </a:t>
            </a:r>
            <a:r>
              <a:rPr lang="ru-RU" sz="2800" dirty="0"/>
              <a:t>наличное сознание.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627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0026"/>
            <a:ext cx="896448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СУЩНОСТЬ И СОДЕРЖАНИЕ ВОСПИТАНИЯ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ДОПОЛНИТЕЛЬНОМ ОБРАЗОВАНИИ</a:t>
            </a:r>
          </a:p>
          <a:p>
            <a:pPr algn="ctr"/>
            <a:endParaRPr lang="ru-RU" b="1" dirty="0" smtClean="0"/>
          </a:p>
          <a:p>
            <a:pPr marL="342900" indent="-342900" algn="ctr">
              <a:buAutoNum type="arabicPeriod"/>
            </a:pPr>
            <a:r>
              <a:rPr lang="ru-RU" sz="2400" b="1" dirty="0" smtClean="0"/>
              <a:t>особенность </a:t>
            </a:r>
            <a:r>
              <a:rPr lang="ru-RU" sz="2400" b="1" dirty="0"/>
              <a:t>воспитания </a:t>
            </a:r>
            <a:r>
              <a:rPr lang="ru-RU" sz="2400" b="1" dirty="0" smtClean="0"/>
              <a:t>проявляется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algn="ctr"/>
            <a:endParaRPr lang="ru-RU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реализации доп. </a:t>
            </a:r>
            <a:r>
              <a:rPr lang="ru-RU" sz="2400" dirty="0"/>
              <a:t>образовательных </a:t>
            </a:r>
            <a:r>
              <a:rPr lang="ru-RU" sz="2400" dirty="0" smtClean="0"/>
              <a:t>программ;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формах организации </a:t>
            </a:r>
            <a:r>
              <a:rPr lang="ru-RU" sz="2400" dirty="0" smtClean="0"/>
              <a:t>- </a:t>
            </a:r>
            <a:r>
              <a:rPr lang="ru-RU" sz="2400" dirty="0"/>
              <a:t>студий, школ, клубов, ансамблей, </a:t>
            </a:r>
            <a:r>
              <a:rPr lang="ru-RU" sz="2400" dirty="0" smtClean="0"/>
              <a:t>театров;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применяемых методах </a:t>
            </a:r>
            <a:r>
              <a:rPr lang="ru-RU" sz="2400" dirty="0" smtClean="0"/>
              <a:t>- основной метод развивающего общения;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сроках осуществления - ребенок сам определяет продолжительность своего образовательного маршрута;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уровне взаимоотношений - </a:t>
            </a:r>
            <a:r>
              <a:rPr lang="ru-RU" sz="2400" dirty="0" smtClean="0"/>
              <a:t>сотрудничества</a:t>
            </a:r>
            <a:r>
              <a:rPr lang="ru-RU" sz="2400" dirty="0"/>
              <a:t>, сотворчества, ребенок субъект собственного самопознания, саморазвития, самореализации; 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направленности реализации - </a:t>
            </a:r>
            <a:r>
              <a:rPr lang="ru-RU" sz="2400" dirty="0" smtClean="0"/>
              <a:t>воспитание </a:t>
            </a:r>
            <a:r>
              <a:rPr lang="ru-RU" sz="2400" dirty="0"/>
              <a:t>направлено на формирование социально активной </a:t>
            </a:r>
            <a:r>
              <a:rPr lang="ru-RU" sz="2400" dirty="0" smtClean="0"/>
              <a:t>личности.</a:t>
            </a:r>
            <a:endParaRPr lang="ru-RU" sz="2400" dirty="0"/>
          </a:p>
          <a:p>
            <a:r>
              <a:rPr lang="ru-RU" sz="2400" b="1" cap="all" dirty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313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8964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СУЩНОСТЬ И СОДЕРЖАНИЕ ВОСПИТАНИЯ 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ДОПОЛНИТЕЛЬНОМ ОБРАЗОВАНИИ</a:t>
            </a:r>
          </a:p>
          <a:p>
            <a:endParaRPr lang="ru-RU" b="1" dirty="0" smtClean="0"/>
          </a:p>
          <a:p>
            <a:pPr algn="ctr"/>
            <a:r>
              <a:rPr lang="ru-RU" sz="2000" b="1" dirty="0" smtClean="0"/>
              <a:t>2. воспитание является </a:t>
            </a:r>
            <a:r>
              <a:rPr lang="ru-RU" sz="2000" b="1" dirty="0"/>
              <a:t>процессом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формирования отношений </a:t>
            </a:r>
            <a:r>
              <a:rPr lang="ru-RU" sz="2000" b="1" dirty="0"/>
              <a:t>ребенка </a:t>
            </a:r>
            <a:endParaRPr lang="ru-RU" sz="2000" b="1" dirty="0" smtClean="0"/>
          </a:p>
          <a:p>
            <a:pPr algn="ctr"/>
            <a:r>
              <a:rPr lang="ru-RU" dirty="0"/>
              <a:t>(</a:t>
            </a:r>
            <a:r>
              <a:rPr lang="ru-RU" dirty="0" smtClean="0"/>
              <a:t>к </a:t>
            </a:r>
            <a:r>
              <a:rPr lang="ru-RU" dirty="0"/>
              <a:t>самому себе, к окружающему миру, </a:t>
            </a:r>
            <a:endParaRPr lang="ru-RU" dirty="0" smtClean="0"/>
          </a:p>
          <a:p>
            <a:pPr algn="ctr"/>
            <a:r>
              <a:rPr lang="ru-RU" dirty="0" smtClean="0"/>
              <a:t>к </a:t>
            </a:r>
            <a:r>
              <a:rPr lang="ru-RU" dirty="0"/>
              <a:t>своему месту в этом мире, к своей роли в жизни этого </a:t>
            </a:r>
            <a:r>
              <a:rPr lang="ru-RU" dirty="0" smtClean="0"/>
              <a:t>мира);</a:t>
            </a:r>
            <a:endParaRPr lang="ru-RU" dirty="0"/>
          </a:p>
          <a:p>
            <a:endParaRPr lang="ru-RU" b="1" dirty="0" smtClean="0"/>
          </a:p>
          <a:p>
            <a:pPr algn="ctr"/>
            <a:r>
              <a:rPr lang="ru-RU" sz="2000" b="1" dirty="0" smtClean="0"/>
              <a:t>3.содержание </a:t>
            </a:r>
            <a:r>
              <a:rPr lang="ru-RU" sz="2000" b="1" dirty="0"/>
              <a:t>воспитания социальной активности детей </a:t>
            </a:r>
            <a:r>
              <a:rPr lang="ru-RU" sz="2000" dirty="0" smtClean="0"/>
              <a:t> </a:t>
            </a:r>
          </a:p>
          <a:p>
            <a:pPr algn="ctr"/>
            <a:r>
              <a:rPr lang="ru-RU" dirty="0" smtClean="0"/>
              <a:t>(отражает многообразие </a:t>
            </a:r>
            <a:r>
              <a:rPr lang="ru-RU" dirty="0"/>
              <a:t>направлений </a:t>
            </a:r>
            <a:endParaRPr lang="ru-RU" dirty="0" smtClean="0"/>
          </a:p>
          <a:p>
            <a:pPr algn="ctr"/>
            <a:r>
              <a:rPr lang="ru-RU" dirty="0" smtClean="0"/>
              <a:t>с </a:t>
            </a:r>
            <a:r>
              <a:rPr lang="ru-RU" dirty="0"/>
              <a:t>правом выбора вида деятельности, уровня сложности и темпа освоения </a:t>
            </a:r>
            <a:endParaRPr lang="ru-RU" dirty="0" smtClean="0"/>
          </a:p>
          <a:p>
            <a:pPr algn="ctr"/>
            <a:r>
              <a:rPr lang="ru-RU" dirty="0" smtClean="0"/>
              <a:t>образовательной </a:t>
            </a:r>
            <a:r>
              <a:rPr lang="ru-RU" dirty="0"/>
              <a:t>программы в избранной сфере </a:t>
            </a:r>
            <a:r>
              <a:rPr lang="ru-RU" dirty="0" smtClean="0"/>
              <a:t>деятельности).</a:t>
            </a:r>
            <a:endParaRPr lang="ru-RU" dirty="0"/>
          </a:p>
          <a:p>
            <a:r>
              <a:rPr lang="ru-RU" b="1" cap="all" dirty="0"/>
              <a:t> </a:t>
            </a:r>
            <a:endParaRPr lang="ru-RU" b="1" cap="all" dirty="0" smtClean="0"/>
          </a:p>
          <a:p>
            <a:endParaRPr lang="ru-RU" b="1" cap="all" dirty="0"/>
          </a:p>
          <a:p>
            <a:endParaRPr lang="ru-RU" b="1" cap="all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46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63688" y="2383830"/>
            <a:ext cx="7127192" cy="2177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chemeClr val="dk1"/>
                </a:solidFill>
              </a:rPr>
              <a:t>Развитие </a:t>
            </a:r>
            <a:r>
              <a:rPr lang="ru-RU" b="1" dirty="0" smtClean="0">
                <a:solidFill>
                  <a:schemeClr val="dk1"/>
                </a:solidFill>
              </a:rPr>
              <a:t>интеллектуально-творческого </a:t>
            </a:r>
            <a:r>
              <a:rPr lang="ru-RU" b="1" dirty="0">
                <a:solidFill>
                  <a:schemeClr val="dk1"/>
                </a:solidFill>
              </a:rPr>
              <a:t>потенциала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dk1"/>
                </a:solidFill>
              </a:rPr>
              <a:t>Профессиональная ориентация и профильное обучение, предпрофессиональная подготовка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dk1"/>
                </a:solidFill>
              </a:rPr>
              <a:t>Индивидуальные образовательные маршруты </a:t>
            </a:r>
            <a:endParaRPr lang="ru-RU" b="1" dirty="0">
              <a:solidFill>
                <a:schemeClr val="dk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1" dirty="0">
                <a:solidFill>
                  <a:schemeClr val="dk1"/>
                </a:solidFill>
              </a:rPr>
              <a:t>Сформированное мировоззрение и нравственность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dk1"/>
                </a:solidFill>
              </a:rPr>
              <a:t>Активная жизненная и гражданская позиция </a:t>
            </a:r>
          </a:p>
        </p:txBody>
      </p:sp>
      <p:sp>
        <p:nvSpPr>
          <p:cNvPr id="2" name="Заголовок 9"/>
          <p:cNvSpPr txBox="1">
            <a:spLocks/>
          </p:cNvSpPr>
          <p:nvPr/>
        </p:nvSpPr>
        <p:spPr>
          <a:xfrm>
            <a:off x="1259632" y="132519"/>
            <a:ext cx="6408712" cy="56017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с одним вырезанным углом 2"/>
          <p:cNvSpPr/>
          <p:nvPr/>
        </p:nvSpPr>
        <p:spPr>
          <a:xfrm>
            <a:off x="1799692" y="869866"/>
            <a:ext cx="7092788" cy="1296144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/>
              <a:t>Развитие </a:t>
            </a:r>
            <a:r>
              <a:rPr lang="ru-RU" b="1" dirty="0" smtClean="0"/>
              <a:t>интеллектуально-творческого </a:t>
            </a:r>
            <a:r>
              <a:rPr lang="ru-RU" b="1" dirty="0"/>
              <a:t>потенциала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/>
              <a:t>Возможность самореализации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/>
              <a:t>Организация досуга и общения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8092" y="4859503"/>
            <a:ext cx="7092788" cy="1440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dk1"/>
                </a:solidFill>
              </a:rPr>
              <a:t>Инновационная активность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dk1"/>
                </a:solidFill>
              </a:rPr>
              <a:t>Способность к нестандартным решениям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dk1"/>
                </a:solidFill>
              </a:rPr>
              <a:t>Способность работать в команде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dk1"/>
                </a:solidFill>
              </a:rPr>
              <a:t>Духовно-нравственное развитие личности, ее оздоровление</a:t>
            </a: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251520" y="149896"/>
            <a:ext cx="8640960" cy="542801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Потребности в дополнительном образовании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Boy_Vector_Character_with_Bag_and_Notepad_Preview.jpg (594×559)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8" r="27434"/>
          <a:stretch/>
        </p:blipFill>
        <p:spPr bwMode="auto">
          <a:xfrm>
            <a:off x="1209299" y="1003157"/>
            <a:ext cx="626397" cy="13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00004740.jpg (263×277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2" y="2677563"/>
            <a:ext cx="1709214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ussia_d96fb_250x250.png (250×250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99229"/>
            <a:ext cx="781790" cy="7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dex_5089.gif (88×25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06524"/>
            <a:ext cx="409884" cy="12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7236-population-art-design.png (424×600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6" t="42855" r="18493" b="5300"/>
          <a:stretch/>
        </p:blipFill>
        <p:spPr bwMode="auto">
          <a:xfrm>
            <a:off x="-57878" y="5045676"/>
            <a:ext cx="1878879" cy="163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852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Учащиеся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230823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Родители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344" y="4561382"/>
            <a:ext cx="194421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Общество и государство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6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/>
        </p:blipFill>
        <p:spPr bwMode="auto">
          <a:xfrm rot="19557383">
            <a:off x="1990114" y="3751423"/>
            <a:ext cx="806082" cy="168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333">
            <a:off x="4473074" y="3669815"/>
            <a:ext cx="1067730" cy="19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4605" y="4250594"/>
            <a:ext cx="1747054" cy="80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0322" flipH="1">
            <a:off x="5730163" y="3670796"/>
            <a:ext cx="817367" cy="187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 bwMode="auto">
          <a:xfrm rot="20056179">
            <a:off x="1040595" y="3842998"/>
            <a:ext cx="665394" cy="182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G:\ЗамДир по УВР\Арктур\header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32" y="5517232"/>
            <a:ext cx="4989692" cy="8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2852936"/>
            <a:ext cx="1553745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Школы, студии, детские объединения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03648" y="2564904"/>
            <a:ext cx="1440159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Работа с молодёжью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71800" y="2132856"/>
            <a:ext cx="1512168" cy="140251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Пред-профильная подготовка и </a:t>
            </a:r>
            <a:r>
              <a:rPr lang="ru-RU" sz="1600" dirty="0" err="1" smtClean="0"/>
              <a:t>проф</a:t>
            </a:r>
            <a:r>
              <a:rPr lang="ru-RU" sz="1600" dirty="0" smtClean="0"/>
              <a:t>-ориентация</a:t>
            </a:r>
            <a:endParaRPr lang="ru-RU" sz="1600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"/>
          <a:stretch/>
        </p:blipFill>
        <p:spPr bwMode="auto">
          <a:xfrm rot="1727361">
            <a:off x="6631786" y="4093691"/>
            <a:ext cx="806082" cy="17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7308304" y="2708920"/>
            <a:ext cx="1656184" cy="16688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Ресурсный центр по работе </a:t>
            </a:r>
            <a:r>
              <a:rPr lang="ru-RU" sz="1600" dirty="0"/>
              <a:t>с </a:t>
            </a:r>
            <a:r>
              <a:rPr lang="ru-RU" sz="1600" dirty="0" smtClean="0"/>
              <a:t>одарёнными детьми</a:t>
            </a:r>
            <a:endParaRPr lang="ru-RU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53959" y="2060848"/>
            <a:ext cx="2002217" cy="15841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Организация и проведение фестивалей, конкурсов, конференций, </a:t>
            </a:r>
            <a:r>
              <a:rPr lang="ru-RU" sz="1500" dirty="0" err="1" smtClean="0"/>
              <a:t>технофестивалей</a:t>
            </a:r>
            <a:endParaRPr lang="ru-RU" sz="15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12160" y="2602547"/>
            <a:ext cx="1512168" cy="11144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dk1"/>
                </a:solidFill>
              </a:rPr>
              <a:t>Работа с детьми с ОВЗ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8217" y="408636"/>
            <a:ext cx="3566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более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3000 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детей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возрасте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5 до 18 лет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47408" y="373886"/>
            <a:ext cx="42025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22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крупных объединения  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клубов по интересам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354441" y="589330"/>
            <a:ext cx="43884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150 общеобразовательных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общеразвивающих программ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всех направленностей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648818"/>
            <a:ext cx="4202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структурных подразделения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04664"/>
            <a:ext cx="21226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Центр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сегодня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8976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25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11"/>
          <p:cNvSpPr txBox="1">
            <a:spLocks/>
          </p:cNvSpPr>
          <p:nvPr/>
        </p:nvSpPr>
        <p:spPr>
          <a:xfrm>
            <a:off x="281083" y="0"/>
            <a:ext cx="8710609" cy="288032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Цель:  </a:t>
            </a:r>
          </a:p>
          <a:p>
            <a:pPr marL="0" indent="0" algn="ctr">
              <a:buFont typeface="Wingdings 2"/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воспитательной среды, способствующей формированию мировоззрения, ценностей, гражданской идентичности и адаптивности подрастающего поколения к темпам социальных и технологических перемен</a:t>
            </a:r>
            <a:endParaRPr lang="ru-RU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098" name="Picture 2" descr="http://dou20perm.webstolica.ru/_mod_files/ce_images/news/model__cvetok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8096"/>
          <a:stretch/>
        </p:blipFill>
        <p:spPr bwMode="auto">
          <a:xfrm>
            <a:off x="1782098" y="2831013"/>
            <a:ext cx="5708577" cy="3541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1847964" y="238600"/>
            <a:ext cx="5471921" cy="5428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Направления развития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1" b="73103"/>
          <a:stretch/>
        </p:blipFill>
        <p:spPr bwMode="auto">
          <a:xfrm>
            <a:off x="7319885" y="127914"/>
            <a:ext cx="1623349" cy="10408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051720" y="798659"/>
            <a:ext cx="5112568" cy="1304634"/>
            <a:chOff x="1659602" y="0"/>
            <a:chExt cx="6182966" cy="221326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659602" y="0"/>
              <a:ext cx="6182966" cy="221326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767644" y="108042"/>
              <a:ext cx="5966882" cy="19971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/>
              </a:pPr>
              <a:r>
                <a:rPr lang="ru-RU" sz="28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Поддержка семейного воспитания</a:t>
              </a:r>
              <a:endParaRPr lang="ru-RU" sz="2800" b="1" kern="1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11560" y="3140968"/>
            <a:ext cx="81156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Blip>
                <a:blip r:embed="rId4"/>
              </a:buBlip>
            </a:pPr>
            <a:r>
              <a:rPr lang="ru-RU" sz="2400" dirty="0"/>
              <a:t>Родительские гостиные по обмену опытом.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sz="2400" dirty="0"/>
              <a:t>Семейные походы, слеты, поездки.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sz="2400" dirty="0"/>
              <a:t>Семейный клуб «Моя родословная».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sz="2400" dirty="0"/>
              <a:t>Консультационный Центр «Основы воспитания».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sz="2400" dirty="0"/>
              <a:t>Мероприятия «Наши семейные традиции», </a:t>
            </a:r>
            <a:endParaRPr lang="ru-RU" sz="2400" dirty="0" smtClean="0"/>
          </a:p>
          <a:p>
            <a:pPr lvl="0"/>
            <a:r>
              <a:rPr lang="ru-RU" sz="2400" dirty="0" smtClean="0"/>
              <a:t>«</a:t>
            </a:r>
            <a:r>
              <a:rPr lang="ru-RU" sz="2400" dirty="0"/>
              <a:t>Мой дом – моя крепость».</a:t>
            </a:r>
          </a:p>
        </p:txBody>
      </p:sp>
      <p:sp>
        <p:nvSpPr>
          <p:cNvPr id="3" name="Стрелка вверх 2"/>
          <p:cNvSpPr/>
          <p:nvPr/>
        </p:nvSpPr>
        <p:spPr>
          <a:xfrm rot="10800000">
            <a:off x="6444208" y="1991951"/>
            <a:ext cx="364333" cy="288032"/>
          </a:xfrm>
          <a:prstGeom prst="up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2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2075</TotalTime>
  <Words>459</Words>
  <Application>Microsoft Office PowerPoint</Application>
  <PresentationFormat>Экран (4:3)</PresentationFormat>
  <Paragraphs>109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развития</vt:lpstr>
      <vt:lpstr>Направления развития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1360405</cp:lastModifiedBy>
  <cp:revision>173</cp:revision>
  <cp:lastPrinted>2016-03-23T16:54:43Z</cp:lastPrinted>
  <dcterms:modified xsi:type="dcterms:W3CDTF">2018-05-10T12:38:58Z</dcterms:modified>
</cp:coreProperties>
</file>