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74" r:id="rId2"/>
    <p:sldId id="256" r:id="rId3"/>
    <p:sldId id="257" r:id="rId4"/>
    <p:sldId id="258" r:id="rId5"/>
    <p:sldId id="259" r:id="rId6"/>
    <p:sldId id="262" r:id="rId7"/>
    <p:sldId id="261" r:id="rId8"/>
    <p:sldId id="266" r:id="rId9"/>
    <p:sldId id="263" r:id="rId10"/>
    <p:sldId id="260" r:id="rId11"/>
    <p:sldId id="264" r:id="rId12"/>
    <p:sldId id="269" r:id="rId13"/>
    <p:sldId id="267" r:id="rId14"/>
    <p:sldId id="268" r:id="rId15"/>
    <p:sldId id="270" r:id="rId16"/>
    <p:sldId id="273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51" autoAdjust="0"/>
    <p:restoredTop sz="94638" autoAdjust="0"/>
  </p:normalViewPr>
  <p:slideViewPr>
    <p:cSldViewPr>
      <p:cViewPr varScale="1">
        <p:scale>
          <a:sx n="88" d="100"/>
          <a:sy n="88" d="100"/>
        </p:scale>
        <p:origin x="-102" y="-3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28.01.2019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28.01.2019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28.01.2019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2.jpeg"/><Relationship Id="rId7" Type="http://schemas.openxmlformats.org/officeDocument/2006/relationships/image" Target="../media/image14.jpeg"/><Relationship Id="rId2" Type="http://schemas.openxmlformats.org/officeDocument/2006/relationships/hyperlink" Target="http://images.yandex.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hyperlink" Target="http://images.yandex.ru/yandsearch?text=%D1%81%D1%82%D0%B0%D1%80%D0%B0%D1%8F%20%D1%81%D1%82%D0%B8%D1%80%D0%B0%D0%BB%D1%8C%D0%BD%D0%B0%D1%8F%20%D0%BC%D0%B0%D1%88%D0%B8%D0%BD%D0%B0&amp;fp=0&amp;img_url=http://savok.name/uploads/prislannoe/86.jpg&amp;pos=2&amp;uinfo=ww-991-wh-612-fw-766-fh-448-pd-1&amp;rpt=simage" TargetMode="External"/><Relationship Id="rId4" Type="http://schemas.openxmlformats.org/officeDocument/2006/relationships/image" Target="../media/image9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hyperlink" Target="http://images.yandex.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3600" dirty="0" smtClean="0"/>
              <a:t>Тема урока: </a:t>
            </a:r>
            <a:br>
              <a:rPr lang="ru-RU" sz="3600" dirty="0" smtClean="0"/>
            </a:br>
            <a:r>
              <a:rPr lang="ru-RU" sz="3600" dirty="0" smtClean="0"/>
              <a:t>  </a:t>
            </a:r>
            <a:br>
              <a:rPr lang="ru-RU" sz="3600" dirty="0" smtClean="0"/>
            </a:br>
            <a:r>
              <a:rPr lang="ru-RU" sz="3600" dirty="0" smtClean="0"/>
              <a:t>«Действия электрического тока»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28992" y="4572008"/>
            <a:ext cx="5432400" cy="1101248"/>
          </a:xfrm>
        </p:spPr>
        <p:txBody>
          <a:bodyPr/>
          <a:lstStyle/>
          <a:p>
            <a:r>
              <a:rPr lang="ru-RU" dirty="0" smtClean="0"/>
              <a:t>Учитель физики О.В. </a:t>
            </a:r>
            <a:r>
              <a:rPr lang="ru-RU" dirty="0" err="1" smtClean="0"/>
              <a:t>Комоликова</a:t>
            </a:r>
            <a:endParaRPr lang="ru-RU" dirty="0" smtClean="0"/>
          </a:p>
          <a:p>
            <a:r>
              <a:rPr lang="ru-RU" dirty="0" smtClean="0"/>
              <a:t> МКОУ «</a:t>
            </a:r>
            <a:r>
              <a:rPr lang="ru-RU" dirty="0" err="1" smtClean="0"/>
              <a:t>Шварцевский</a:t>
            </a:r>
            <a:r>
              <a:rPr lang="ru-RU" dirty="0" smtClean="0"/>
              <a:t> центр образования»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Теперь вы будете исследователями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543824" cy="484632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smtClean="0"/>
              <a:t>  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Цель исследования: </a:t>
            </a:r>
          </a:p>
          <a:p>
            <a:pPr>
              <a:buNone/>
            </a:pP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	Выяснить по различным признакам есть в цепи электрический ток или нет.</a:t>
            </a:r>
          </a:p>
          <a:p>
            <a:pPr>
              <a:buNone/>
            </a:pPr>
            <a:endParaRPr lang="ru-RU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endParaRPr lang="ru-RU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 ЗАБУДЬТЕ О ТЕХНИКЕ БЕЗОПАСНОСТИ! </a:t>
            </a:r>
          </a:p>
          <a:p>
            <a:pPr marL="342900" indent="-342900" algn="just">
              <a:buFont typeface="Broadway" pitchFamily="82" charset="0"/>
              <a:buAutoNum type="arabicPeriod"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Будьте внимательны, дисциплинированны, осторожны, точно выполняйте указания учителя. </a:t>
            </a:r>
          </a:p>
          <a:p>
            <a:pPr marL="342900" indent="-342900" algn="just" eaLnBrk="0" hangingPunct="0">
              <a:buFont typeface="Broadway" pitchFamily="82" charset="0"/>
              <a:buAutoNum type="arabicPeriod"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Располагайте приборы, материалы, оборудование на рабочем месте в порядке, указанном учителем. </a:t>
            </a:r>
          </a:p>
          <a:p>
            <a:pPr marL="342900" indent="-342900" algn="just" eaLnBrk="0" hangingPunct="0">
              <a:buFont typeface="Broadway" pitchFamily="82" charset="0"/>
              <a:buAutoNum type="arabicPeriod"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Производите сборку электрических цепей, переключения в них, только при отключенном источнике питания. </a:t>
            </a:r>
          </a:p>
          <a:p>
            <a:pPr marL="342900" indent="-342900" algn="just" eaLnBrk="0" hangingPunct="0">
              <a:buFont typeface="Broadway" pitchFamily="82" charset="0"/>
              <a:buAutoNum type="arabicPeriod"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Не включайте источники электропитания без разрешения учителя. </a:t>
            </a:r>
          </a:p>
          <a:p>
            <a:pPr marL="342900" indent="-342900" algn="just" eaLnBrk="0" hangingPunct="0">
              <a:buNone/>
            </a:pP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 eaLnBrk="0" hangingPunct="0">
              <a:buNone/>
            </a:pPr>
            <a:r>
              <a:rPr lang="ru-RU" sz="3200" b="1" u="sng" dirty="0" smtClean="0">
                <a:latin typeface="Times New Roman" pitchFamily="18" charset="0"/>
                <a:cs typeface="Times New Roman" pitchFamily="18" charset="0"/>
              </a:rPr>
              <a:t>ПОСЛЕ ОКОНЧАНИЯ РАБОТЫ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 eaLnBrk="0" hangingPunct="0">
              <a:buFont typeface="Broadway" pitchFamily="82" charset="0"/>
              <a:buAutoNum type="arabicPeriod"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По окончании работы отключите источники электропитания, после чего разберите электрическую цепь. </a:t>
            </a:r>
          </a:p>
          <a:p>
            <a:pPr>
              <a:buNone/>
            </a:pP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Галина\Pictures\48px-Question_book-4_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357166"/>
            <a:ext cx="1440160" cy="11101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Поговорим о результатах вашей работы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План ответов:</a:t>
            </a: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Перечислите оборудование которое вы использовали в работе.</a:t>
            </a: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каким признакам вы определили, что в цепи протекает электрический ток?</a:t>
            </a: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Каким явлением сопровождалось протекание тока по проводнику?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Химические действия электрического тока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При прохождении электрического тока через растворы солей и щелочей наблюдается на Электродах выделение вещества. Обратимся к демонстрации этого действия тока</a:t>
            </a:r>
            <a:endParaRPr lang="ru-RU" dirty="0"/>
          </a:p>
        </p:txBody>
      </p:sp>
      <p:pic>
        <p:nvPicPr>
          <p:cNvPr id="4" name="Picture 33" descr="electrolys-wat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929190" y="3714752"/>
            <a:ext cx="2643176" cy="2688748"/>
          </a:xfrm>
          <a:prstGeom prst="rect">
            <a:avLst/>
          </a:prstGeom>
        </p:spPr>
      </p:pic>
      <p:pic>
        <p:nvPicPr>
          <p:cNvPr id="5" name="Содержимое 6" descr="electroliz1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857224" y="3857628"/>
            <a:ext cx="3065485" cy="24574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Подведём общий итог вашей работы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723"/>
          <a:ext cx="7543825" cy="31737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8765"/>
                <a:gridCol w="1320151"/>
                <a:gridCol w="1428760"/>
                <a:gridCol w="1571636"/>
                <a:gridCol w="1714513"/>
              </a:tblGrid>
              <a:tr h="604831">
                <a:tc gridSpan="5">
                  <a:txBody>
                    <a:bodyPr/>
                    <a:lstStyle/>
                    <a:p>
                      <a:r>
                        <a:rPr lang="ru-RU" dirty="0" smtClean="0"/>
                        <a:t>Явления сопровождавшие прохождение тока по</a:t>
                      </a:r>
                      <a:r>
                        <a:rPr lang="ru-RU" baseline="0" dirty="0" smtClean="0"/>
                        <a:t> проводнику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266828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Тепловые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Световые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Магнитные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Химические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Механические </a:t>
                      </a:r>
                    </a:p>
                  </a:txBody>
                  <a:tcPr/>
                </a:tc>
              </a:tr>
              <a:tr h="1266828">
                <a:tc>
                  <a:txBody>
                    <a:bodyPr/>
                    <a:lstStyle/>
                    <a:p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Рисунок 4" descr="http://yaushev.com/wp-content/uploads/2012/12/podelki-iz-metalla-12-yaushevcom.jpg">
            <a:hlinkClick r:id="rId2"/>
          </p:cNvPr>
          <p:cNvPicPr/>
          <p:nvPr/>
        </p:nvPicPr>
        <p:blipFill>
          <a:blip r:embed="rId3" cstate="print"/>
          <a:srcRect l="-7143" t="2768" b="13427"/>
          <a:stretch>
            <a:fillRect/>
          </a:stretch>
        </p:blipFill>
        <p:spPr bwMode="auto">
          <a:xfrm>
            <a:off x="2071670" y="3000372"/>
            <a:ext cx="1143008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mevery.ua/static/shop_content/m_ytugi/158/920_middle.jpg">
            <a:hlinkClick r:id="rId2"/>
          </p:cNvPr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34" y="3071810"/>
            <a:ext cx="1357322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Rectangle 2">
            <a:hlinkClick r:id="rId2"/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2" name="Рисунок 11" descr="http://im5-tub-ru.yandex.net/i?id=189430378-63-72&amp;n=21">
            <a:hlinkClick r:id="rId5" tgtFrame="&quot;_blank&quot;"/>
          </p:cNvPr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572264" y="3071810"/>
            <a:ext cx="1071570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 descr="D:\WINDOWS\Users\Aida\Рабочий стол\МОИ проекты на разработке\НА СРОЧНОЙ РАЗРАБОТКЕ\электромагниты\Электромагниты\gruz-mag-032.jpg"/>
          <p:cNvPicPr>
            <a:picLocks noChangeAspect="1" noChangeArrowheads="1"/>
          </p:cNvPicPr>
          <p:nvPr/>
        </p:nvPicPr>
        <p:blipFill>
          <a:blip r:embed="rId7"/>
          <a:srcRect r="51428"/>
          <a:stretch>
            <a:fillRect/>
          </a:stretch>
        </p:blipFill>
        <p:spPr bwMode="auto">
          <a:xfrm>
            <a:off x="3428992" y="3000372"/>
            <a:ext cx="1214446" cy="126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Содержимое 6" descr="BarelefGeorgijPobedonosec.jp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>
          <a:xfrm>
            <a:off x="4857752" y="3000372"/>
            <a:ext cx="1327464" cy="13207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Применение действий электрического тока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История изобретения утюга или как обходились без электрического утюга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Тестирование </a:t>
            </a:r>
            <a:br>
              <a:rPr lang="ru-RU" dirty="0" smtClean="0"/>
            </a:br>
            <a:r>
              <a:rPr lang="ru-RU" dirty="0" smtClean="0"/>
              <a:t>Проверим ваши знания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Ответы</a:t>
            </a:r>
          </a:p>
          <a:p>
            <a:r>
              <a:rPr lang="ru-RU" sz="2400" dirty="0" smtClean="0"/>
              <a:t>1. бив</a:t>
            </a:r>
          </a:p>
          <a:p>
            <a:r>
              <a:rPr lang="ru-RU" sz="2400" dirty="0" smtClean="0"/>
              <a:t>2. а</a:t>
            </a:r>
          </a:p>
          <a:p>
            <a:r>
              <a:rPr lang="ru-RU" sz="2400" dirty="0" smtClean="0"/>
              <a:t>3. а</a:t>
            </a:r>
          </a:p>
          <a:p>
            <a:r>
              <a:rPr lang="ru-RU" sz="2400" dirty="0" smtClean="0"/>
              <a:t>4.в </a:t>
            </a:r>
          </a:p>
          <a:p>
            <a:r>
              <a:rPr lang="ru-RU" sz="2400" dirty="0" smtClean="0"/>
              <a:t>5. б</a:t>
            </a:r>
          </a:p>
          <a:p>
            <a:r>
              <a:rPr lang="ru-RU" sz="2400" dirty="0" smtClean="0"/>
              <a:t>6. б</a:t>
            </a:r>
          </a:p>
          <a:p>
            <a:r>
              <a:rPr lang="ru-RU" sz="2400" dirty="0" smtClean="0"/>
              <a:t>7.а </a:t>
            </a:r>
          </a:p>
          <a:p>
            <a:pPr>
              <a:buNone/>
            </a:pPr>
            <a:r>
              <a:rPr lang="ru-RU" sz="2400" dirty="0" smtClean="0"/>
              <a:t>Посчитайте количество правильных ответов </a:t>
            </a:r>
          </a:p>
          <a:p>
            <a:pPr>
              <a:buNone/>
            </a:pPr>
            <a:r>
              <a:rPr lang="ru-RU" sz="2400" dirty="0" smtClean="0"/>
              <a:t>Оценка «5» 7 заданий </a:t>
            </a:r>
          </a:p>
          <a:p>
            <a:pPr>
              <a:buNone/>
            </a:pPr>
            <a:r>
              <a:rPr lang="ru-RU" sz="2400" dirty="0" smtClean="0"/>
              <a:t>Оценка «4» 6 заданий</a:t>
            </a:r>
          </a:p>
          <a:p>
            <a:pPr>
              <a:buNone/>
            </a:pPr>
            <a:r>
              <a:rPr lang="ru-RU" sz="2400" dirty="0" smtClean="0"/>
              <a:t>Оценка «3» 5 заданий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п. 35. «Действия электрического тока»</a:t>
            </a:r>
          </a:p>
          <a:p>
            <a:pPr>
              <a:buNone/>
            </a:pPr>
            <a:r>
              <a:rPr lang="ru-RU" dirty="0" smtClean="0"/>
              <a:t>Заполнить печатные тетради к п.25.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954" name="Picture 4" descr="E:\Ольга\МАСТЕР КЛАСС\Мясорубк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49575" y="4414838"/>
            <a:ext cx="3455988" cy="2443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5955" name="Picture 3" descr="E:\Ольга\МАСТЕР КЛАСС\Чумадан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463" y="3551238"/>
            <a:ext cx="3673475" cy="259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5956" name="Picture 2" descr="E:\Ольга\МАСТЕР КЛАСС\Карзина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95738" y="1484313"/>
            <a:ext cx="3536950" cy="250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1" name="Заголовок 1"/>
          <p:cNvSpPr>
            <a:spLocks noGrp="1"/>
          </p:cNvSpPr>
          <p:nvPr>
            <p:ph type="title"/>
          </p:nvPr>
        </p:nvSpPr>
        <p:spPr>
          <a:xfrm>
            <a:off x="250825" y="571480"/>
            <a:ext cx="8713788" cy="696933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dirty="0" smtClean="0">
                <a:solidFill>
                  <a:srgbClr val="C00000"/>
                </a:solidFill>
              </a:rPr>
              <a:t/>
            </a:r>
            <a:br>
              <a:rPr lang="ru-RU" sz="2800" dirty="0" smtClean="0">
                <a:solidFill>
                  <a:srgbClr val="C00000"/>
                </a:solidFill>
              </a:rPr>
            </a:br>
            <a:r>
              <a:rPr lang="ru-RU" sz="2800" dirty="0" smtClean="0">
                <a:solidFill>
                  <a:srgbClr val="C00000"/>
                </a:solidFill>
              </a:rPr>
              <a:t/>
            </a:r>
            <a:br>
              <a:rPr lang="ru-RU" sz="2800" dirty="0" smtClean="0">
                <a:solidFill>
                  <a:srgbClr val="C00000"/>
                </a:solidFill>
              </a:rPr>
            </a:br>
            <a:r>
              <a:rPr lang="ru-RU" sz="2800" dirty="0" smtClean="0">
                <a:solidFill>
                  <a:srgbClr val="C00000"/>
                </a:solidFill>
              </a:rPr>
              <a:t>Оцените знания которые вы получили </a:t>
            </a:r>
            <a:br>
              <a:rPr lang="ru-RU" sz="2800" dirty="0" smtClean="0">
                <a:solidFill>
                  <a:srgbClr val="C00000"/>
                </a:solidFill>
              </a:rPr>
            </a:br>
            <a:r>
              <a:rPr lang="ru-RU" sz="2800" dirty="0" smtClean="0">
                <a:solidFill>
                  <a:srgbClr val="C00000"/>
                </a:solidFill>
              </a:rPr>
              <a:t>на уроке</a:t>
            </a:r>
            <a:br>
              <a:rPr lang="ru-RU" sz="2800" dirty="0" smtClean="0">
                <a:solidFill>
                  <a:srgbClr val="C00000"/>
                </a:solidFill>
              </a:rPr>
            </a:br>
            <a:endParaRPr lang="ru-RU" sz="2800" dirty="0" smtClean="0">
              <a:solidFill>
                <a:srgbClr val="C00000"/>
              </a:solidFill>
            </a:endParaRPr>
          </a:p>
        </p:txBody>
      </p:sp>
      <p:sp>
        <p:nvSpPr>
          <p:cNvPr id="7" name="Овальная выноска 6"/>
          <p:cNvSpPr/>
          <p:nvPr/>
        </p:nvSpPr>
        <p:spPr bwMode="auto">
          <a:xfrm>
            <a:off x="6156325" y="1454150"/>
            <a:ext cx="2736850" cy="2695575"/>
          </a:xfrm>
          <a:prstGeom prst="wedgeEllipseCallout">
            <a:avLst>
              <a:gd name="adj1" fmla="val -70033"/>
              <a:gd name="adj2" fmla="val -26486"/>
            </a:avLst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Times New Roman" charset="0"/>
              </a:rPr>
              <a:t>То, что сегодня оказалось ненужным, бесполезным</a:t>
            </a:r>
          </a:p>
        </p:txBody>
      </p:sp>
      <p:sp>
        <p:nvSpPr>
          <p:cNvPr id="8" name="Овальная выноска 7"/>
          <p:cNvSpPr/>
          <p:nvPr/>
        </p:nvSpPr>
        <p:spPr bwMode="auto">
          <a:xfrm>
            <a:off x="5940425" y="4797425"/>
            <a:ext cx="2879725" cy="1898650"/>
          </a:xfrm>
          <a:prstGeom prst="wedgeEllipseCallout">
            <a:avLst>
              <a:gd name="adj1" fmla="val -84852"/>
              <a:gd name="adj2" fmla="val -62664"/>
            </a:avLst>
          </a:prstGeom>
          <a:solidFill>
            <a:schemeClr val="accent3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Times New Roman" charset="0"/>
              </a:rPr>
              <a:t>То, что нужно додумать,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Times New Roman" charset="0"/>
              </a:rPr>
              <a:t>доработать, «докрутить»</a:t>
            </a:r>
          </a:p>
        </p:txBody>
      </p:sp>
      <p:sp>
        <p:nvSpPr>
          <p:cNvPr id="9" name="Овальная выноска 8"/>
          <p:cNvSpPr/>
          <p:nvPr/>
        </p:nvSpPr>
        <p:spPr bwMode="auto">
          <a:xfrm>
            <a:off x="107950" y="1268413"/>
            <a:ext cx="4176713" cy="2717800"/>
          </a:xfrm>
          <a:prstGeom prst="wedgeEllipseCallout">
            <a:avLst>
              <a:gd name="adj1" fmla="val -38808"/>
              <a:gd name="adj2" fmla="val 58005"/>
            </a:avLst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dirty="0">
                <a:latin typeface="Times New Roman" charset="0"/>
              </a:rPr>
              <a:t>Важные моменты, которые вынес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dirty="0">
                <a:latin typeface="Times New Roman" charset="0"/>
              </a:rPr>
              <a:t>от работы сегодня, готов забрать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dirty="0">
                <a:latin typeface="Times New Roman" charset="0"/>
              </a:rPr>
              <a:t>с собой  и использовать в работе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500042"/>
            <a:ext cx="7851648" cy="642942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Настройся на урок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14612" y="1643050"/>
            <a:ext cx="5857916" cy="3441248"/>
          </a:xfrm>
        </p:spPr>
        <p:txBody>
          <a:bodyPr>
            <a:normAutofit/>
          </a:bodyPr>
          <a:lstStyle/>
          <a:p>
            <a:pPr marL="514350" indent="-514350" algn="l">
              <a:buAutoNum type="arabicPeriod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Проверь, всё ли ты подготовил к уроку? </a:t>
            </a:r>
          </a:p>
          <a:p>
            <a:pPr marL="514350" indent="-514350" algn="l">
              <a:buAutoNum type="arabicPeriod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Повтори домашнее задание, а вдруг тебя вызовут отвечать?! </a:t>
            </a:r>
          </a:p>
          <a:p>
            <a:pPr marL="514350" indent="-514350" algn="l">
              <a:buAutoNum type="arabicPeriod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Оборудование на столе не трогать! Ещё рано! </a:t>
            </a:r>
          </a:p>
          <a:p>
            <a:pPr marL="514350" indent="-514350" algn="l">
              <a:buAutoNum type="arabicPeriod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Помни! У тебя есть возможность получить хорошую оценку и порадовать родителей! </a:t>
            </a:r>
          </a:p>
          <a:p>
            <a:pPr marL="514350" indent="-514350" algn="l">
              <a:buAutoNum type="arabicPeriod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Желаю успеха!</a:t>
            </a:r>
          </a:p>
          <a:p>
            <a:pPr marL="514350" indent="-514350" algn="l">
              <a:buAutoNum type="arabicPeriod"/>
            </a:pPr>
            <a:endParaRPr lang="ru-RU" dirty="0"/>
          </a:p>
        </p:txBody>
      </p:sp>
      <p:pic>
        <p:nvPicPr>
          <p:cNvPr id="5" name="Picture 4" descr="du-030i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142984"/>
            <a:ext cx="2285984" cy="9072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Повторим материал прошлого урока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1. Электрический ток представляет собой … </a:t>
            </a:r>
          </a:p>
          <a:p>
            <a:pPr>
              <a:buNone/>
            </a:pPr>
            <a:r>
              <a:rPr lang="ru-RU" i="1" u="sng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ru-RU" b="1" i="1" u="sng" dirty="0" smtClean="0">
                <a:solidFill>
                  <a:schemeClr val="accent1">
                    <a:lumMod val="75000"/>
                  </a:schemeClr>
                </a:solidFill>
              </a:rPr>
              <a:t>упорядоченное движение заряженных частиц  под действием электрического поля.</a:t>
            </a:r>
          </a:p>
          <a:p>
            <a:pPr>
              <a:buNone/>
            </a:pPr>
            <a:r>
              <a:rPr lang="ru-RU" dirty="0" smtClean="0"/>
              <a:t>2. Электрический ток в металлах это…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b="1" i="1" u="sng" dirty="0" smtClean="0">
                <a:solidFill>
                  <a:schemeClr val="accent1">
                    <a:lumMod val="75000"/>
                  </a:schemeClr>
                </a:solidFill>
              </a:rPr>
              <a:t>упорядоченное движение свободных электронов. </a:t>
            </a:r>
          </a:p>
          <a:p>
            <a:pPr>
              <a:buNone/>
            </a:pPr>
            <a:r>
              <a:rPr lang="ru-RU" b="1" dirty="0" smtClean="0"/>
              <a:t>3.Электрический ток в жидкостях это… </a:t>
            </a:r>
          </a:p>
          <a:p>
            <a:pPr>
              <a:buNone/>
            </a:pPr>
            <a:r>
              <a:rPr lang="ru-RU" b="1" dirty="0" smtClean="0"/>
              <a:t>	</a:t>
            </a:r>
            <a:r>
              <a:rPr lang="ru-RU" b="1" i="1" u="sng" dirty="0" smtClean="0">
                <a:solidFill>
                  <a:schemeClr val="accent1">
                    <a:lumMod val="75000"/>
                  </a:schemeClr>
                </a:solidFill>
              </a:rPr>
              <a:t>упорядоченное движение положительных и отрицательных ионов</a:t>
            </a:r>
            <a:r>
              <a:rPr lang="ru-RU" b="1" dirty="0" smtClean="0"/>
              <a:t>.</a:t>
            </a:r>
            <a:endParaRPr lang="ru-RU" b="1" dirty="0"/>
          </a:p>
        </p:txBody>
      </p:sp>
      <p:pic>
        <p:nvPicPr>
          <p:cNvPr id="4" name="Picture 2" descr="C:\Users\Галина\Pictures\48px-Question_book-4_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500042"/>
            <a:ext cx="1440160" cy="11101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Молодцы! </a:t>
            </a:r>
            <a:br>
              <a:rPr lang="ru-RU" dirty="0" smtClean="0"/>
            </a:br>
            <a:r>
              <a:rPr lang="ru-RU" dirty="0" smtClean="0"/>
              <a:t>Продолжим повторение!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686700" cy="484632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4. За направление электрического тока принято направление движения от «+» к «-»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ru-RU" b="1" i="1" u="sng" dirty="0" smtClean="0">
                <a:solidFill>
                  <a:schemeClr val="tx2">
                    <a:lumMod val="75000"/>
                  </a:schemeClr>
                </a:solidFill>
              </a:rPr>
              <a:t>положительных зарядов. </a:t>
            </a:r>
          </a:p>
          <a:p>
            <a:pPr>
              <a:buNone/>
            </a:pPr>
            <a:r>
              <a:rPr lang="ru-RU" b="1" dirty="0" smtClean="0"/>
              <a:t>5. Электроны в металлах движутся от… </a:t>
            </a:r>
          </a:p>
          <a:p>
            <a:pPr>
              <a:buNone/>
            </a:pPr>
            <a:r>
              <a:rPr lang="ru-RU" b="1" i="1" u="sng" dirty="0" smtClean="0">
                <a:solidFill>
                  <a:schemeClr val="tx2">
                    <a:lumMod val="75000"/>
                  </a:schemeClr>
                </a:solidFill>
              </a:rPr>
              <a:t> 	«-» источника тока к «+» </a:t>
            </a:r>
          </a:p>
          <a:p>
            <a:pPr>
              <a:buNone/>
            </a:pPr>
            <a:r>
              <a:rPr lang="ru-RU" b="1" dirty="0" smtClean="0"/>
              <a:t>6. Обязательными элементами электрической цепи должны быть… </a:t>
            </a:r>
          </a:p>
          <a:p>
            <a:pPr>
              <a:buNone/>
            </a:pPr>
            <a:r>
              <a:rPr lang="ru-RU" b="1" dirty="0" smtClean="0"/>
              <a:t>	</a:t>
            </a:r>
            <a:r>
              <a:rPr lang="ru-RU" b="1" i="1" u="sng" dirty="0" smtClean="0">
                <a:solidFill>
                  <a:schemeClr val="tx2">
                    <a:lumMod val="75000"/>
                  </a:schemeClr>
                </a:solidFill>
              </a:rPr>
              <a:t>источник тока</a:t>
            </a:r>
          </a:p>
          <a:p>
            <a:pPr>
              <a:buNone/>
            </a:pPr>
            <a:r>
              <a:rPr lang="ru-RU" b="1" dirty="0" smtClean="0"/>
              <a:t>	</a:t>
            </a:r>
            <a:r>
              <a:rPr lang="ru-RU" b="1" i="1" u="sng" dirty="0" smtClean="0">
                <a:solidFill>
                  <a:schemeClr val="tx2">
                    <a:lumMod val="75000"/>
                  </a:schemeClr>
                </a:solidFill>
              </a:rPr>
              <a:t>потребители тока </a:t>
            </a:r>
          </a:p>
          <a:p>
            <a:pPr>
              <a:buNone/>
            </a:pPr>
            <a:r>
              <a:rPr lang="ru-RU" b="1" dirty="0" smtClean="0"/>
              <a:t>	</a:t>
            </a:r>
            <a:r>
              <a:rPr lang="ru-RU" b="1" i="1" u="sng" dirty="0" smtClean="0">
                <a:solidFill>
                  <a:schemeClr val="tx2">
                    <a:lumMod val="75000"/>
                  </a:schemeClr>
                </a:solidFill>
              </a:rPr>
              <a:t>соединительные провода</a:t>
            </a:r>
          </a:p>
          <a:p>
            <a:pPr>
              <a:buNone/>
            </a:pPr>
            <a:r>
              <a:rPr lang="ru-RU" b="1" dirty="0" smtClean="0"/>
              <a:t>	</a:t>
            </a:r>
            <a:r>
              <a:rPr lang="ru-RU" b="1" i="1" u="sng" dirty="0" smtClean="0">
                <a:solidFill>
                  <a:schemeClr val="tx2">
                    <a:lumMod val="75000"/>
                  </a:schemeClr>
                </a:solidFill>
              </a:rPr>
              <a:t>выключатель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2" descr="C:\Users\Галина\Pictures\48px-Question_book-4_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42852"/>
            <a:ext cx="1440160" cy="11101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66" y="320040"/>
            <a:ext cx="6572296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Приготовьтесь выполнить интерактивные задания!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Посмотрите внимательно на оборудование на вашем столе.</a:t>
            </a:r>
          </a:p>
          <a:p>
            <a:r>
              <a:rPr lang="ru-RU" dirty="0" smtClean="0"/>
              <a:t>Вспомните называние элементов цепи.</a:t>
            </a:r>
          </a:p>
          <a:p>
            <a:r>
              <a:rPr lang="ru-RU" dirty="0" smtClean="0"/>
              <a:t>Какими условными знаками они обозначаются</a:t>
            </a:r>
            <a:endParaRPr lang="ru-RU" dirty="0"/>
          </a:p>
        </p:txBody>
      </p:sp>
      <p:pic>
        <p:nvPicPr>
          <p:cNvPr id="4" name="Picture 2" descr="C:\Users\Галина\Pictures\48px-Question_book-4_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440160" cy="11101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Подумайте и ответьте!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Как мы можем узнать, что в цепи протекает электрический ток? </a:t>
            </a:r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Быть может эти картинки вам помогут?</a:t>
            </a:r>
            <a:endParaRPr lang="ru-RU" dirty="0"/>
          </a:p>
        </p:txBody>
      </p:sp>
      <p:pic>
        <p:nvPicPr>
          <p:cNvPr id="5" name="Рисунок 4" descr="http://shop.by/images/a_saturn_st_ec1165_1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1785926"/>
            <a:ext cx="2768203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www.ikirov.ru/files/1304/BF-30-DX-Polished-Brass.jpg">
            <a:hlinkClick r:id="rId2"/>
          </p:cNvPr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72132" y="1785926"/>
            <a:ext cx="214312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mirtovara.ru/images/goods/big/20100316053642_Tefal_BK_9635.jpg">
            <a:hlinkClick r:id="rId2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1472" y="4071942"/>
            <a:ext cx="2857500" cy="211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www.e-price.by/images/products/new/689/43762/photo.jpg">
            <a:hlinkClick r:id="rId2"/>
          </p:cNvPr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643570" y="4143380"/>
            <a:ext cx="2079341" cy="2386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http://yaushev.com/wp-content/uploads/2012/12/podelki-iz-metalla-12-yaushevcom.jpg">
            <a:hlinkClick r:id="rId2"/>
          </p:cNvPr>
          <p:cNvPicPr/>
          <p:nvPr/>
        </p:nvPicPr>
        <p:blipFill>
          <a:blip r:embed="rId7"/>
          <a:srcRect t="2768" b="5903"/>
          <a:stretch>
            <a:fillRect/>
          </a:stretch>
        </p:blipFill>
        <p:spPr bwMode="auto">
          <a:xfrm>
            <a:off x="3428992" y="1857364"/>
            <a:ext cx="1785950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http://mevery.ua/static/shop_content/m_ytugi/158/920_middle.jpg">
            <a:hlinkClick r:id="rId2"/>
          </p:cNvPr>
          <p:cNvPicPr/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571868" y="4572008"/>
            <a:ext cx="1905000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Подумайте и ответьте!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Как мы можем узнать, что в цепи протекает электрический ток?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ВЫВОД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1. О наличии тока в цепи мы можем судить только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явлениям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которые сопровождают прохождение тока по цепи. 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2. А эти явления, которые сопровождают протекание тока в цепи называют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действиями тока.</a:t>
            </a:r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22517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/>
              <a:t>Тема урока: </a:t>
            </a:r>
            <a:br>
              <a:rPr lang="ru-RU" sz="4000" dirty="0" smtClean="0"/>
            </a:br>
            <a:r>
              <a:rPr lang="ru-RU" sz="4000" dirty="0" smtClean="0"/>
              <a:t>  </a:t>
            </a:r>
            <a:br>
              <a:rPr lang="ru-RU" sz="4000" dirty="0" smtClean="0"/>
            </a:br>
            <a:r>
              <a:rPr lang="ru-RU" sz="4000" dirty="0" smtClean="0"/>
              <a:t>«Действия электрического тока»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00306"/>
            <a:ext cx="7239000" cy="395543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Цель урока: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ru-RU" b="1" i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Рассмотреть различные явления , сопровождающие действия тока, и их применение на практике.</a:t>
            </a:r>
            <a:endParaRPr lang="ru-RU" b="1" i="1" u="sng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275</TotalTime>
  <Words>334</Words>
  <PresentationFormat>Экран (4:3)</PresentationFormat>
  <Paragraphs>94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Изящная</vt:lpstr>
      <vt:lpstr> Тема урока:     «Действия электрического тока»</vt:lpstr>
      <vt:lpstr>Настройся на урок</vt:lpstr>
      <vt:lpstr>Повторим материал прошлого урока </vt:lpstr>
      <vt:lpstr>Молодцы!  Продолжим повторение!</vt:lpstr>
      <vt:lpstr>Приготовьтесь выполнить интерактивные задания!</vt:lpstr>
      <vt:lpstr>Подумайте и ответьте! </vt:lpstr>
      <vt:lpstr>Быть может эти картинки вам помогут?</vt:lpstr>
      <vt:lpstr>Подумайте и ответьте! </vt:lpstr>
      <vt:lpstr>Тема урока:     «Действия электрического тока»</vt:lpstr>
      <vt:lpstr>Теперь вы будете исследователями</vt:lpstr>
      <vt:lpstr>Поговорим о результатах вашей работы</vt:lpstr>
      <vt:lpstr>Химические действия электрического тока</vt:lpstr>
      <vt:lpstr>Подведём общий итог вашей работы</vt:lpstr>
      <vt:lpstr>Применение действий электрического тока</vt:lpstr>
      <vt:lpstr>Тестирование  Проверим ваши знания</vt:lpstr>
      <vt:lpstr>Домашнее задание</vt:lpstr>
      <vt:lpstr>  Оцените знания которые вы получили  на уроке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Настройся на урок</dc:title>
  <dc:creator>User2</dc:creator>
  <cp:lastModifiedBy>Комоликова_ОВ</cp:lastModifiedBy>
  <cp:revision>33</cp:revision>
  <dcterms:created xsi:type="dcterms:W3CDTF">2014-02-11T15:08:31Z</dcterms:created>
  <dcterms:modified xsi:type="dcterms:W3CDTF">2019-01-28T12:07:59Z</dcterms:modified>
</cp:coreProperties>
</file>