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A2F8E5B-28FE-469F-A111-436481311466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2D165F-81AE-4274-8DBF-194C355697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29600" cy="4392487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Методические приемы работы над фонетическим разбором слов в начальной школе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-603448"/>
            <a:ext cx="4544010" cy="1584176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Мирская Марина Станиславовна</a:t>
            </a:r>
          </a:p>
          <a:p>
            <a:r>
              <a:rPr lang="ru-RU" dirty="0" smtClean="0"/>
              <a:t>г. </a:t>
            </a:r>
            <a:r>
              <a:rPr lang="ru-RU" smtClean="0"/>
              <a:t>Воронеж 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Упражнения на 1 этапе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1763688"/>
            <a:ext cx="8311952" cy="45451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/>
              <a:t>4. Составь из слогов слова. </a:t>
            </a:r>
          </a:p>
          <a:p>
            <a:pPr marL="0" indent="442913">
              <a:buNone/>
            </a:pPr>
            <a:endParaRPr lang="ru-RU" dirty="0" smtClean="0"/>
          </a:p>
          <a:p>
            <a:pPr marL="0" indent="442913">
              <a:buNone/>
            </a:pPr>
            <a:r>
              <a:rPr lang="ru-RU" dirty="0" smtClean="0"/>
              <a:t>-Какого </a:t>
            </a:r>
            <a:r>
              <a:rPr lang="ru-RU" dirty="0"/>
              <a:t>слога не хватает?</a:t>
            </a:r>
          </a:p>
          <a:p>
            <a:pPr marL="0" indent="442913">
              <a:buNone/>
            </a:pPr>
            <a:r>
              <a:rPr lang="ru-RU" dirty="0" smtClean="0"/>
              <a:t>-В </a:t>
            </a:r>
            <a:r>
              <a:rPr lang="ru-RU" dirty="0"/>
              <a:t>лесу мы кричим так</a:t>
            </a:r>
            <a:r>
              <a:rPr lang="ru-RU" dirty="0" smtClean="0"/>
              <a:t>:</a:t>
            </a:r>
          </a:p>
          <a:p>
            <a:pPr marL="0" indent="442913">
              <a:buNone/>
            </a:pPr>
            <a:r>
              <a:rPr lang="ru-RU" i="1" dirty="0" smtClean="0"/>
              <a:t>...„ </a:t>
            </a:r>
            <a:r>
              <a:rPr lang="ru-RU" i="1" dirty="0"/>
              <a:t>"</a:t>
            </a:r>
            <a:r>
              <a:rPr lang="ru-RU" i="1" dirty="0" err="1"/>
              <a:t>Ма-ма</a:t>
            </a:r>
            <a:r>
              <a:rPr lang="ru-RU" i="1" dirty="0"/>
              <a:t>! </a:t>
            </a:r>
            <a:r>
              <a:rPr lang="ru-RU" i="1" dirty="0" err="1"/>
              <a:t>Ве-ра</a:t>
            </a:r>
            <a:r>
              <a:rPr lang="ru-RU" i="1" dirty="0"/>
              <a:t>!" - мы делим слова (на слоги).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Раздели </a:t>
            </a:r>
            <a:r>
              <a:rPr lang="ru-RU" dirty="0"/>
              <a:t>слова " Миша", "Дима". Представь, что ты зовешь друзей</a:t>
            </a:r>
            <a:r>
              <a:rPr lang="ru-RU" dirty="0" smtClean="0"/>
              <a:t>.</a:t>
            </a:r>
          </a:p>
          <a:p>
            <a:pPr marL="0" indent="357188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5.Добавь слог. Запиши получившееся </a:t>
            </a:r>
            <a:r>
              <a:rPr lang="ru-RU" i="1" dirty="0" smtClean="0"/>
              <a:t>слово.</a:t>
            </a:r>
            <a:endParaRPr lang="ru-RU" dirty="0"/>
          </a:p>
          <a:p>
            <a:pPr marL="0" indent="357188">
              <a:buNone/>
            </a:pPr>
            <a:r>
              <a:rPr lang="ru-RU" dirty="0" err="1" smtClean="0"/>
              <a:t>Соба</a:t>
            </a:r>
            <a:r>
              <a:rPr lang="ru-RU" dirty="0"/>
              <a:t>...., бел...., </a:t>
            </a:r>
            <a:r>
              <a:rPr lang="ru-RU" dirty="0" err="1"/>
              <a:t>шап</a:t>
            </a:r>
            <a:r>
              <a:rPr lang="ru-RU" dirty="0"/>
              <a:t>...., плот...., охот...., </a:t>
            </a:r>
            <a:r>
              <a:rPr lang="ru-RU" dirty="0" err="1"/>
              <a:t>печ</a:t>
            </a:r>
            <a:r>
              <a:rPr lang="ru-RU" dirty="0"/>
              <a:t>......</a:t>
            </a:r>
            <a:br>
              <a:rPr lang="ru-RU" dirty="0"/>
            </a:br>
            <a:r>
              <a:rPr lang="ru-RU" i="1" dirty="0"/>
              <a:t>Делю на слоги. Делю для </a:t>
            </a:r>
            <a:r>
              <a:rPr lang="ru-RU" i="1" dirty="0" smtClean="0"/>
              <a:t>переноса.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>во/да, во/</a:t>
            </a:r>
            <a:r>
              <a:rPr lang="ru-RU" dirty="0" err="1"/>
              <a:t>зил</a:t>
            </a:r>
            <a:r>
              <a:rPr lang="ru-RU" dirty="0"/>
              <a:t>, во-да, </a:t>
            </a:r>
            <a:r>
              <a:rPr lang="ru-RU" dirty="0" smtClean="0"/>
              <a:t>во-</a:t>
            </a:r>
            <a:r>
              <a:rPr lang="ru-RU" dirty="0" err="1" smtClean="0"/>
              <a:t>зил</a:t>
            </a:r>
            <a:r>
              <a:rPr lang="ru-RU" dirty="0" smtClean="0"/>
              <a:t>, о/</a:t>
            </a:r>
            <a:r>
              <a:rPr lang="ru-RU" dirty="0" err="1" smtClean="0"/>
              <a:t>го</a:t>
            </a:r>
            <a:r>
              <a:rPr lang="ru-RU" dirty="0" smtClean="0"/>
              <a:t>/род</a:t>
            </a:r>
            <a:r>
              <a:rPr lang="ru-RU" dirty="0"/>
              <a:t>, </a:t>
            </a:r>
            <a:r>
              <a:rPr lang="ru-RU" dirty="0" err="1" smtClean="0"/>
              <a:t>мо</a:t>
            </a:r>
            <a:r>
              <a:rPr lang="ru-RU" dirty="0" smtClean="0"/>
              <a:t>/и, </a:t>
            </a:r>
          </a:p>
          <a:p>
            <a:pPr marL="0" indent="0">
              <a:buNone/>
            </a:pPr>
            <a:r>
              <a:rPr lang="ru-RU" dirty="0" smtClean="0"/>
              <a:t>ого-род</a:t>
            </a:r>
            <a:r>
              <a:rPr lang="ru-RU" dirty="0"/>
              <a:t>, мои. </a:t>
            </a:r>
            <a:endParaRPr lang="ru-RU" dirty="0" smtClean="0"/>
          </a:p>
          <a:p>
            <a:pPr marL="0" indent="357188">
              <a:buNone/>
            </a:pPr>
            <a:r>
              <a:rPr lang="ru-RU" i="1" dirty="0" smtClean="0"/>
              <a:t>Сделайте вывод.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42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74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2 этап. Гласные звуки: ударные и безударные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/>
            <a:r>
              <a:rPr lang="ru-RU" i="1" dirty="0"/>
              <a:t>Упражнения.</a:t>
            </a:r>
            <a:br>
              <a:rPr lang="ru-RU" i="1" dirty="0"/>
            </a:br>
            <a:r>
              <a:rPr lang="ru-RU" i="1" dirty="0"/>
              <a:t>1.</a:t>
            </a:r>
            <a:r>
              <a:rPr lang="ru-RU" i="1" baseline="30000" dirty="0"/>
              <a:t>*</a:t>
            </a:r>
            <a:r>
              <a:rPr lang="ru-RU" i="1" dirty="0"/>
              <a:t>Прочитай слова. Произнеси, как мы их обычно говорим. Сделай вывод.</a:t>
            </a:r>
            <a:br>
              <a:rPr lang="ru-RU" i="1" dirty="0"/>
            </a:br>
            <a:r>
              <a:rPr lang="ru-RU" i="1" dirty="0"/>
              <a:t>Нора, норы, норы;</a:t>
            </a:r>
            <a:br>
              <a:rPr lang="ru-RU" i="1" dirty="0"/>
            </a:br>
            <a:r>
              <a:rPr lang="ru-RU" i="1" dirty="0"/>
              <a:t>роман, романы, романа,</a:t>
            </a:r>
            <a:br>
              <a:rPr lang="ru-RU" i="1" dirty="0"/>
            </a:br>
            <a:r>
              <a:rPr lang="ru-RU" i="1" baseline="30000" dirty="0"/>
              <a:t>*</a:t>
            </a:r>
            <a:r>
              <a:rPr lang="ru-RU" i="1" dirty="0"/>
              <a:t>Сравни произношение слов с написанием. Подчеркни буквы, не соответствующие звукам.</a:t>
            </a:r>
            <a:br>
              <a:rPr lang="ru-RU" i="1" dirty="0"/>
            </a:br>
            <a:r>
              <a:rPr lang="ru-RU" i="1" dirty="0"/>
              <a:t>Береза, огонь, окно, вода.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810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597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2.</a:t>
            </a:r>
            <a:r>
              <a:rPr lang="ru-RU" i="1" baseline="30000" dirty="0"/>
              <a:t>*</a:t>
            </a:r>
            <a:r>
              <a:rPr lang="ru-RU" i="1" dirty="0"/>
              <a:t>На какие группы можно разделить эти слова?</a:t>
            </a:r>
            <a:br>
              <a:rPr lang="ru-RU" i="1" dirty="0"/>
            </a:br>
            <a:r>
              <a:rPr lang="ru-RU" i="1" dirty="0"/>
              <a:t>Сын, сон, сад, рот, рыл, рак, дом, дым, дал.</a:t>
            </a:r>
            <a:br>
              <a:rPr lang="ru-RU" i="1" dirty="0"/>
            </a:br>
            <a:r>
              <a:rPr lang="ru-RU" i="1" dirty="0"/>
              <a:t>Дополни каждую группу своими словами.</a:t>
            </a:r>
            <a:br>
              <a:rPr lang="ru-RU" i="1" dirty="0"/>
            </a:br>
            <a:r>
              <a:rPr lang="ru-RU" i="1" baseline="30000" dirty="0"/>
              <a:t>*</a:t>
            </a:r>
            <a:r>
              <a:rPr lang="ru-RU" i="1" dirty="0"/>
              <a:t>Подчеркни в словах буквы, обозначающие гласные звуки. Какие гласные звуки они обозначают?</a:t>
            </a:r>
            <a:br>
              <a:rPr lang="ru-RU" i="1" dirty="0"/>
            </a:br>
            <a:r>
              <a:rPr lang="ru-RU" i="1" dirty="0"/>
              <a:t>Пожалуйста, спасибо, здравствуйте.</a:t>
            </a:r>
            <a:br>
              <a:rPr lang="ru-RU" i="1" dirty="0"/>
            </a:br>
            <a:r>
              <a:rPr lang="ru-RU" i="1" baseline="30000" dirty="0"/>
              <a:t>*</a:t>
            </a:r>
            <a:r>
              <a:rPr lang="ru-RU" i="1" dirty="0"/>
              <a:t> Запишите буквами:</a:t>
            </a:r>
            <a:br>
              <a:rPr lang="ru-RU" i="1" dirty="0"/>
            </a:br>
            <a:r>
              <a:rPr lang="ru-RU" i="1" dirty="0"/>
              <a:t>[луга], [</a:t>
            </a:r>
            <a:r>
              <a:rPr lang="ru-RU" i="1" dirty="0" err="1"/>
              <a:t>л'устра</a:t>
            </a:r>
            <a:r>
              <a:rPr lang="ru-RU" i="1" dirty="0"/>
              <a:t>], [пар], [ </a:t>
            </a:r>
            <a:r>
              <a:rPr lang="ru-RU" i="1" dirty="0" err="1"/>
              <a:t>п'атка</a:t>
            </a:r>
            <a:r>
              <a:rPr lang="ru-RU" i="1" dirty="0"/>
              <a:t> ].</a:t>
            </a:r>
            <a:br>
              <a:rPr lang="ru-RU" i="1" dirty="0"/>
            </a:br>
            <a:r>
              <a:rPr lang="ru-RU" i="1" dirty="0"/>
              <a:t>Почему одинаковые гласные звуки вы обозначили разными буквами? Подчеркните 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649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73" y="530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З этап. Согласные звуки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3125"/>
            <a:ext cx="8640960" cy="449939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Звонкие </a:t>
            </a:r>
            <a:r>
              <a:rPr lang="ru-RU" b="1" dirty="0"/>
              <a:t>и глухие, твердые и мягкие звуки</a:t>
            </a:r>
          </a:p>
          <a:p>
            <a:endParaRPr lang="ru-RU" dirty="0" smtClean="0"/>
          </a:p>
          <a:p>
            <a:pPr marL="271463" indent="-271463"/>
            <a:r>
              <a:rPr lang="ru-RU" dirty="0" smtClean="0"/>
              <a:t>Упражнения.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</a:t>
            </a:r>
            <a:r>
              <a:rPr lang="ru-RU" baseline="30000" dirty="0"/>
              <a:t>*</a:t>
            </a:r>
            <a:r>
              <a:rPr lang="ru-RU" dirty="0"/>
              <a:t>Подчеркни "б" - в твердой позиции, "б" - в мягкой позиции.</a:t>
            </a:r>
            <a:br>
              <a:rPr lang="ru-RU" dirty="0"/>
            </a:br>
            <a:r>
              <a:rPr lang="ru-RU" dirty="0"/>
              <a:t>Бараны били в барабаны.</a:t>
            </a:r>
            <a:br>
              <a:rPr lang="ru-RU" dirty="0"/>
            </a:br>
            <a:endParaRPr lang="ru-RU" baseline="30000" dirty="0" smtClean="0"/>
          </a:p>
          <a:p>
            <a:pPr marL="0" indent="0">
              <a:buNone/>
            </a:pPr>
            <a:r>
              <a:rPr lang="ru-RU" dirty="0" smtClean="0"/>
              <a:t>Послушай </a:t>
            </a:r>
            <a:r>
              <a:rPr lang="ru-RU" dirty="0"/>
              <a:t>как произносятся слова. Сравни с написанием. Подчеркни случаи происхождения звука и буквы в корне слов: </a:t>
            </a:r>
            <a:br>
              <a:rPr lang="ru-RU" dirty="0"/>
            </a:br>
            <a:r>
              <a:rPr lang="ru-RU" dirty="0"/>
              <a:t>лов голод</a:t>
            </a:r>
            <a:br>
              <a:rPr lang="ru-RU" dirty="0"/>
            </a:br>
            <a:r>
              <a:rPr lang="ru-RU" dirty="0"/>
              <a:t>улов голодал</a:t>
            </a:r>
            <a:br>
              <a:rPr lang="ru-RU" dirty="0"/>
            </a:br>
            <a:r>
              <a:rPr lang="ru-RU" dirty="0"/>
              <a:t>наловил </a:t>
            </a:r>
            <a:r>
              <a:rPr lang="ru-RU" dirty="0" smtClean="0"/>
              <a:t>голодный</a:t>
            </a:r>
          </a:p>
          <a:p>
            <a:pPr marL="0" indent="0">
              <a:buNone/>
            </a:pPr>
            <a:endParaRPr lang="ru-RU" dirty="0"/>
          </a:p>
          <a:p>
            <a:pPr marL="271463" indent="-271463">
              <a:buNone/>
            </a:pPr>
            <a:r>
              <a:rPr lang="ru-RU" baseline="30000" dirty="0" smtClean="0"/>
              <a:t>*</a:t>
            </a:r>
            <a:r>
              <a:rPr lang="ru-RU" dirty="0"/>
              <a:t>Подчеркни согласные, которые пишутся не так, </a:t>
            </a:r>
            <a:r>
              <a:rPr lang="ru-RU" dirty="0" smtClean="0"/>
              <a:t>как</a:t>
            </a:r>
          </a:p>
          <a:p>
            <a:pPr marL="271463" indent="-271463">
              <a:buNone/>
            </a:pPr>
            <a:r>
              <a:rPr lang="ru-RU" dirty="0" smtClean="0"/>
              <a:t>произносятся</a:t>
            </a:r>
            <a:r>
              <a:rPr lang="ru-RU" dirty="0"/>
              <a:t>: </a:t>
            </a:r>
            <a:r>
              <a:rPr lang="ru-RU" dirty="0" smtClean="0"/>
              <a:t>/дуб /суп /рукав /шкаф /луг /лук /гараж /шалаш/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05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0324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2.</a:t>
            </a:r>
            <a:r>
              <a:rPr lang="ru-RU" sz="2800" baseline="30000" dirty="0"/>
              <a:t>*</a:t>
            </a:r>
            <a:r>
              <a:rPr lang="ru-RU" sz="2800" dirty="0"/>
              <a:t>Выпиши слова, в которых букв больше, чем звуков:</a:t>
            </a:r>
            <a:br>
              <a:rPr lang="ru-RU" sz="2800" dirty="0"/>
            </a:br>
            <a:r>
              <a:rPr lang="ru-RU" sz="2800" dirty="0"/>
              <a:t>кильки, книжка, сахар, сильный, редька.</a:t>
            </a:r>
            <a:br>
              <a:rPr lang="ru-RU" sz="2800" dirty="0"/>
            </a:br>
            <a:endParaRPr lang="ru-RU" sz="2800" dirty="0" smtClean="0"/>
          </a:p>
          <a:p>
            <a:pPr marL="0" indent="0">
              <a:buNone/>
            </a:pPr>
            <a:r>
              <a:rPr lang="ru-RU" sz="2800" baseline="30000" dirty="0" smtClean="0"/>
              <a:t>*</a:t>
            </a:r>
            <a:r>
              <a:rPr lang="ru-RU" sz="2800" dirty="0"/>
              <a:t>Придумай два слова, в которых:</a:t>
            </a:r>
            <a:br>
              <a:rPr lang="ru-RU" sz="2800" dirty="0"/>
            </a:br>
            <a:r>
              <a:rPr lang="ru-RU" sz="2800" dirty="0"/>
              <a:t>а) все буквы соответствуют звукам.</a:t>
            </a:r>
            <a:br>
              <a:rPr lang="ru-RU" sz="2800" dirty="0"/>
            </a:br>
            <a:r>
              <a:rPr lang="ru-RU" sz="2800" dirty="0"/>
              <a:t>б) букв больше, чем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7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4 этап. Количество звуков и букв.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661648" cy="396765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На этом этане фонетического разбора необходимо сравнять произношение и написание слова, определить количество звуков и букв, их обозначающих.</a:t>
            </a:r>
            <a:br>
              <a:rPr lang="ru-RU" sz="2800" dirty="0"/>
            </a:br>
            <a:endParaRPr lang="ru-RU" sz="2800" dirty="0" smtClean="0"/>
          </a:p>
          <a:p>
            <a:pPr marL="271463" indent="0">
              <a:buNone/>
            </a:pPr>
            <a:r>
              <a:rPr lang="ru-RU" sz="2800" dirty="0" smtClean="0"/>
              <a:t>Учащиеся </a:t>
            </a:r>
            <a:r>
              <a:rPr lang="ru-RU" sz="2800" dirty="0"/>
              <a:t>должны ответить на вопросы: из какого количества звуков, произносимых и слышимых, состоит данное слово? Какими буквами обозначены эти звуки? Совпадает ли количество звуков и букв; если нет, то почему?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862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Проектная деятельность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79711"/>
            <a:ext cx="8229600" cy="4192805"/>
          </a:xfrm>
        </p:spPr>
        <p:txBody>
          <a:bodyPr/>
          <a:lstStyle/>
          <a:p>
            <a:pPr lvl="0"/>
            <a:r>
              <a:rPr lang="ru-RU" dirty="0"/>
              <a:t>Проект «Гласные звуки»</a:t>
            </a:r>
          </a:p>
          <a:p>
            <a:pPr lvl="0"/>
            <a:r>
              <a:rPr lang="ru-RU" dirty="0"/>
              <a:t>Проект « Глухие и звонкие согласные звуки»</a:t>
            </a:r>
          </a:p>
          <a:p>
            <a:pPr lvl="0"/>
            <a:r>
              <a:rPr lang="ru-RU" dirty="0"/>
              <a:t>Проект «Страна </a:t>
            </a:r>
            <a:r>
              <a:rPr lang="ru-RU" dirty="0" err="1"/>
              <a:t>звуковичков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79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9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Фонетика-наука  о языковой системе языка.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3276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800" dirty="0" smtClean="0"/>
              <a:t>Фонетика </a:t>
            </a:r>
            <a:r>
              <a:rPr lang="ru-RU" sz="2800" dirty="0"/>
              <a:t>изучает:</a:t>
            </a:r>
          </a:p>
          <a:p>
            <a:r>
              <a:rPr lang="ru-RU" sz="2800" dirty="0"/>
              <a:t>-образование звуков речи;</a:t>
            </a:r>
          </a:p>
          <a:p>
            <a:r>
              <a:rPr lang="ru-RU" sz="2800" dirty="0"/>
              <a:t>-артикуляционные свойства;</a:t>
            </a:r>
          </a:p>
          <a:p>
            <a:r>
              <a:rPr lang="ru-RU" sz="2800" dirty="0"/>
              <a:t>-фонетические чередования;</a:t>
            </a:r>
          </a:p>
          <a:p>
            <a:r>
              <a:rPr lang="ru-RU" sz="2800" dirty="0"/>
              <a:t>-звуковые отрезки речи (слоги, такты, фразы);</a:t>
            </a:r>
          </a:p>
          <a:p>
            <a:r>
              <a:rPr lang="ru-RU" sz="2800" dirty="0"/>
              <a:t>-ударение в словах и во фразах;</a:t>
            </a:r>
          </a:p>
          <a:p>
            <a:r>
              <a:rPr lang="ru-RU" sz="2800" dirty="0"/>
              <a:t>-интонацию.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722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1986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Методы изучения фонетики 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94264"/>
              </p:ext>
            </p:extLst>
          </p:nvPr>
        </p:nvGraphicFramePr>
        <p:xfrm>
          <a:off x="323528" y="1844824"/>
          <a:ext cx="8496944" cy="3414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/>
                <a:gridCol w="5184576"/>
              </a:tblGrid>
              <a:tr h="421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Методы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Способы изучения языкового строя языка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6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Наблюдения и самонаблюдения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Вслушивание в свою речь и речь окружающих.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Сопоставление звуков и анализ различия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4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Инструментальные методы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Использование звукозаписывающей аппаратуры (киносъемка, рентгеносъемка)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Социофонетика</a:t>
                      </a:r>
                      <a:r>
                        <a:rPr lang="ru-RU" sz="1800" dirty="0">
                          <a:effectLst/>
                        </a:rPr>
                        <a:t> (произносительные варианты в разных регионах)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Анкеты, опросники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91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Актуальность фонетической работы  в начальной школе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6280"/>
          </a:xfrm>
        </p:spPr>
        <p:txBody>
          <a:bodyPr/>
          <a:lstStyle/>
          <a:p>
            <a:r>
              <a:rPr lang="ru-RU" dirty="0"/>
              <a:t>1.Формирование всех видов речевой </a:t>
            </a:r>
            <a:r>
              <a:rPr lang="ru-RU" dirty="0" smtClean="0"/>
              <a:t>деятельности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2.Усвоение произносительных </a:t>
            </a:r>
            <a:r>
              <a:rPr lang="ru-RU" dirty="0" smtClean="0"/>
              <a:t>норм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3. Взаимосвязь с лексикой, грамматикой, </a:t>
            </a:r>
            <a:r>
              <a:rPr lang="ru-RU" dirty="0" err="1"/>
              <a:t>морфемикой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21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Специфические ошибки на письме младших школьников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Пропуск </a:t>
            </a:r>
          </a:p>
          <a:p>
            <a:r>
              <a:rPr lang="ru-RU" dirty="0" smtClean="0"/>
              <a:t>Перестановка </a:t>
            </a:r>
          </a:p>
          <a:p>
            <a:r>
              <a:rPr lang="ru-RU" dirty="0" smtClean="0"/>
              <a:t>Вставка букв </a:t>
            </a:r>
          </a:p>
          <a:p>
            <a:r>
              <a:rPr lang="ru-RU" dirty="0" smtClean="0"/>
              <a:t>Вставка и пропуск слогов</a:t>
            </a:r>
          </a:p>
          <a:p>
            <a:r>
              <a:rPr lang="ru-RU" dirty="0" smtClean="0"/>
              <a:t>Смещение букв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8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28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Порядок фонетического разбора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286" y="1700808"/>
            <a:ext cx="8229600" cy="4526280"/>
          </a:xfrm>
        </p:spPr>
        <p:txBody>
          <a:bodyPr>
            <a:normAutofit/>
          </a:bodyPr>
          <a:lstStyle/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Записать </a:t>
            </a:r>
            <a:r>
              <a:rPr lang="ru-RU" sz="2400" dirty="0"/>
              <a:t>слово.</a:t>
            </a:r>
          </a:p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Поставить </a:t>
            </a:r>
            <a:r>
              <a:rPr lang="ru-RU" sz="2400" dirty="0"/>
              <a:t>ударение.</a:t>
            </a:r>
          </a:p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Разделить </a:t>
            </a:r>
            <a:r>
              <a:rPr lang="ru-RU" sz="2400" dirty="0"/>
              <a:t>слово на слоги, записать сколько слогов в слове.</a:t>
            </a:r>
          </a:p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Определить </a:t>
            </a:r>
            <a:r>
              <a:rPr lang="ru-RU" sz="2400" dirty="0"/>
              <a:t>и записать сколько гласных и согласных в слове.</a:t>
            </a:r>
          </a:p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Записать </a:t>
            </a:r>
            <a:r>
              <a:rPr lang="ru-RU" sz="2400" dirty="0"/>
              <a:t>все буквы слова столбиком, рядом в квадратных скобках звуки, которые обозначают буквы.</a:t>
            </a:r>
          </a:p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Дать </a:t>
            </a:r>
            <a:r>
              <a:rPr lang="ru-RU" sz="2400" dirty="0"/>
              <a:t>характеристику каждому звуку. </a:t>
            </a:r>
          </a:p>
          <a:p>
            <a:pPr marL="85725" indent="271463">
              <a:buFont typeface="+mj-lt"/>
              <a:buAutoNum type="arabicPeriod"/>
            </a:pPr>
            <a:r>
              <a:rPr lang="ru-RU" sz="2400" dirty="0" smtClean="0"/>
              <a:t>Записать </a:t>
            </a:r>
            <a:r>
              <a:rPr lang="ru-RU" sz="2400" dirty="0"/>
              <a:t>сколько в слове букв и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9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6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Фонетическая страна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02196"/>
            <a:ext cx="8136904" cy="53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2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Этапы работы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383960" cy="4759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 этап. Постановка ударения.</a:t>
            </a:r>
          </a:p>
          <a:p>
            <a:pPr marL="0" indent="0">
              <a:buNone/>
            </a:pPr>
            <a:endParaRPr lang="ru-RU" dirty="0"/>
          </a:p>
          <a:p>
            <a:pPr marL="0" indent="357188">
              <a:buNone/>
            </a:pPr>
            <a:r>
              <a:rPr lang="ru-RU" dirty="0" smtClean="0"/>
              <a:t>Успех </a:t>
            </a:r>
            <a:r>
              <a:rPr lang="ru-RU" dirty="0"/>
              <a:t>изучения таких тем, как склонение имен существительных, прилагательных, спряжение глаголов и орфографических </a:t>
            </a:r>
            <a:r>
              <a:rPr lang="ru-RU" dirty="0" smtClean="0"/>
              <a:t>правил (правописание НЕ </a:t>
            </a:r>
            <a:r>
              <a:rPr lang="ru-RU" dirty="0"/>
              <a:t>и </a:t>
            </a:r>
            <a:r>
              <a:rPr lang="ru-RU" dirty="0" smtClean="0"/>
              <a:t>НИ </a:t>
            </a:r>
            <a:r>
              <a:rPr lang="ru-RU" dirty="0"/>
              <a:t>в </a:t>
            </a:r>
            <a:r>
              <a:rPr lang="ru-RU" dirty="0" smtClean="0"/>
              <a:t>отрицательных местоимениях</a:t>
            </a:r>
            <a:r>
              <a:rPr lang="ru-RU" dirty="0"/>
              <a:t>, правописание суффиксов, наречий</a:t>
            </a:r>
            <a:r>
              <a:rPr lang="ru-RU" dirty="0" smtClean="0"/>
              <a:t>), </a:t>
            </a:r>
            <a:r>
              <a:rPr lang="ru-RU" dirty="0"/>
              <a:t>определяется степенью </a:t>
            </a:r>
            <a:r>
              <a:rPr lang="ru-RU" dirty="0" err="1"/>
              <a:t>сформированности</a:t>
            </a:r>
            <a:r>
              <a:rPr lang="ru-RU" dirty="0"/>
              <a:t> этого навыка.</a:t>
            </a:r>
          </a:p>
        </p:txBody>
      </p:sp>
    </p:spTree>
    <p:extLst>
      <p:ext uri="{BB962C8B-B14F-4D97-AF65-F5344CB8AC3E}">
        <p14:creationId xmlns:p14="http://schemas.microsoft.com/office/powerpoint/2010/main" val="1913152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3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Упражнения на 1 этапе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46236"/>
            <a:ext cx="8229600" cy="45190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i="1" dirty="0" smtClean="0"/>
              <a:t>1.Сравни </a:t>
            </a:r>
            <a:r>
              <a:rPr lang="ru-RU" sz="3400" i="1" dirty="0"/>
              <a:t>слова. </a:t>
            </a:r>
            <a:endParaRPr lang="ru-RU" sz="3400" i="1" dirty="0" smtClean="0"/>
          </a:p>
          <a:p>
            <a:pPr marL="0" indent="0">
              <a:buNone/>
            </a:pPr>
            <a:r>
              <a:rPr lang="ru-RU" sz="3400" dirty="0" smtClean="0"/>
              <a:t>Есть </a:t>
            </a:r>
            <a:r>
              <a:rPr lang="ru-RU" sz="3400" dirty="0"/>
              <a:t>ли какая-нибудь разница на письме? А на слух? Прислушайся, какой слог сильнее звучит</a:t>
            </a:r>
            <a:r>
              <a:rPr lang="ru-RU" sz="3400" dirty="0" smtClean="0"/>
              <a:t>?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 smtClean="0"/>
              <a:t>- Придумай </a:t>
            </a:r>
            <a:r>
              <a:rPr lang="ru-RU" sz="3400" dirty="0"/>
              <a:t>предложение со словом "</a:t>
            </a:r>
            <a:r>
              <a:rPr lang="ru-RU" sz="3400" dirty="0" err="1" smtClean="0"/>
              <a:t>рУки</a:t>
            </a:r>
            <a:r>
              <a:rPr lang="ru-RU" sz="3400" dirty="0"/>
              <a:t>", а теперь со словом "</a:t>
            </a:r>
            <a:r>
              <a:rPr lang="ru-RU" sz="3400" dirty="0" err="1" smtClean="0"/>
              <a:t>рукИ</a:t>
            </a:r>
            <a:r>
              <a:rPr lang="ru-RU" sz="3400" dirty="0" smtClean="0"/>
              <a:t> </a:t>
            </a:r>
            <a:r>
              <a:rPr lang="ru-RU" sz="3400" dirty="0"/>
              <a:t>".</a:t>
            </a:r>
            <a:br>
              <a:rPr lang="ru-RU" sz="3400" dirty="0"/>
            </a:br>
            <a:r>
              <a:rPr lang="ru-RU" sz="3400" dirty="0" smtClean="0"/>
              <a:t>- Придумай </a:t>
            </a:r>
            <a:r>
              <a:rPr lang="ru-RU" sz="3400" dirty="0"/>
              <a:t>слова к схемам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r>
              <a:rPr lang="ru-RU" sz="3400" i="1" dirty="0"/>
              <a:t/>
            </a:r>
            <a:br>
              <a:rPr lang="ru-RU" sz="3400" i="1" dirty="0"/>
            </a:br>
            <a:r>
              <a:rPr lang="ru-RU" sz="3400" i="1" dirty="0"/>
              <a:t>2. Подумай, зависит ли смысл слов от места ударения?</a:t>
            </a:r>
            <a:br>
              <a:rPr lang="ru-RU" sz="3400" i="1" dirty="0"/>
            </a:br>
            <a:r>
              <a:rPr lang="ru-RU" sz="3400" dirty="0"/>
              <a:t>-Охотник стрелял </a:t>
            </a:r>
            <a:r>
              <a:rPr lang="ru-RU" sz="3400" dirty="0" err="1" smtClean="0"/>
              <a:t>бЕлок</a:t>
            </a:r>
            <a:r>
              <a:rPr lang="ru-RU" sz="3400" dirty="0"/>
              <a:t>. В яйце есть </a:t>
            </a:r>
            <a:r>
              <a:rPr lang="ru-RU" sz="3400" dirty="0" err="1" smtClean="0"/>
              <a:t>белОк</a:t>
            </a:r>
            <a:r>
              <a:rPr lang="ru-RU" sz="3400" dirty="0"/>
              <a:t>.</a:t>
            </a:r>
            <a:br>
              <a:rPr lang="ru-RU" sz="3400" dirty="0"/>
            </a:br>
            <a:r>
              <a:rPr lang="ru-RU" sz="3400" dirty="0"/>
              <a:t>-У зайца два длинных </a:t>
            </a:r>
            <a:r>
              <a:rPr lang="ru-RU" sz="3400" dirty="0" smtClean="0"/>
              <a:t>Уха</a:t>
            </a:r>
            <a:r>
              <a:rPr lang="ru-RU" sz="3400" dirty="0"/>
              <a:t>. Варилась </a:t>
            </a:r>
            <a:r>
              <a:rPr lang="ru-RU" sz="3400" dirty="0" err="1" smtClean="0"/>
              <a:t>ухА</a:t>
            </a:r>
            <a:r>
              <a:rPr lang="ru-RU" sz="3400" dirty="0" smtClean="0"/>
              <a:t>.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- Подчеркни слова, которые пишутся одинаково, но произносятся по-разному.</a:t>
            </a:r>
            <a:br>
              <a:rPr lang="ru-RU" sz="3400" dirty="0"/>
            </a:b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3.Подумай</a:t>
            </a:r>
            <a:r>
              <a:rPr lang="ru-RU" sz="3400" dirty="0"/>
              <a:t>, как можно распределить слова на две группы.</a:t>
            </a:r>
            <a:br>
              <a:rPr lang="ru-RU" sz="3400" dirty="0"/>
            </a:br>
            <a:r>
              <a:rPr lang="ru-RU" sz="3400" dirty="0"/>
              <a:t>Гора, горка, трава, травка, нора, норка, стена, стенка.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4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399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Методические приемы работы над фонетическим разбором слов в начальной школе </vt:lpstr>
      <vt:lpstr>Фонетика-наука  о языковой системе языка. </vt:lpstr>
      <vt:lpstr>Методы изучения фонетики  </vt:lpstr>
      <vt:lpstr>Актуальность фонетической работы  в начальной школе </vt:lpstr>
      <vt:lpstr>Специфические ошибки на письме младших школьников </vt:lpstr>
      <vt:lpstr>Порядок фонетического разбора</vt:lpstr>
      <vt:lpstr>Фонетическая страна </vt:lpstr>
      <vt:lpstr>Этапы работы </vt:lpstr>
      <vt:lpstr>Упражнения на 1 этапе </vt:lpstr>
      <vt:lpstr>Упражнения на 1 этапе </vt:lpstr>
      <vt:lpstr>2 этап. Гласные звуки: ударные и безударные </vt:lpstr>
      <vt:lpstr>Презентация PowerPoint</vt:lpstr>
      <vt:lpstr>З этап. Согласные звуки </vt:lpstr>
      <vt:lpstr>Презентация PowerPoint</vt:lpstr>
      <vt:lpstr>4 этап. Количество звуков и букв.</vt:lpstr>
      <vt:lpstr>Проектная деятельность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приемы работы над фонетическим разбором слов в начальной школе</dc:title>
  <dc:creator>Мирская</dc:creator>
  <cp:lastModifiedBy>Мирская Марина</cp:lastModifiedBy>
  <cp:revision>19</cp:revision>
  <dcterms:created xsi:type="dcterms:W3CDTF">2014-09-28T07:28:58Z</dcterms:created>
  <dcterms:modified xsi:type="dcterms:W3CDTF">2018-12-02T13:04:27Z</dcterms:modified>
</cp:coreProperties>
</file>