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71" r:id="rId4"/>
    <p:sldId id="272" r:id="rId5"/>
    <p:sldId id="257" r:id="rId6"/>
    <p:sldId id="258" r:id="rId7"/>
    <p:sldId id="259" r:id="rId8"/>
    <p:sldId id="260" r:id="rId9"/>
    <p:sldId id="261" r:id="rId10"/>
    <p:sldId id="262" r:id="rId11"/>
    <p:sldId id="263" r:id="rId12"/>
    <p:sldId id="264" r:id="rId13"/>
    <p:sldId id="265" r:id="rId14"/>
    <p:sldId id="266" r:id="rId15"/>
    <p:sldId id="267" r:id="rId16"/>
    <p:sldId id="268" r:id="rId17"/>
    <p:sldId id="273" r:id="rId18"/>
    <p:sldId id="269"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599" autoAdjust="0"/>
  </p:normalViewPr>
  <p:slideViewPr>
    <p:cSldViewPr>
      <p:cViewPr varScale="1">
        <p:scale>
          <a:sx n="65" d="100"/>
          <a:sy n="65" d="100"/>
        </p:scale>
        <p:origin x="-1306"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8156E36-8A79-4E39-A414-B8A2AC5AA669}" type="datetimeFigureOut">
              <a:rPr lang="ru-RU" smtClean="0"/>
              <a:pPr/>
              <a:t>03.12.2018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5A7795-89EE-4CBC-B9A1-D3CF4F8BC6E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8156E36-8A79-4E39-A414-B8A2AC5AA669}" type="datetimeFigureOut">
              <a:rPr lang="ru-RU" smtClean="0"/>
              <a:pPr/>
              <a:t>03.12.2018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5A7795-89EE-4CBC-B9A1-D3CF4F8BC6E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8156E36-8A79-4E39-A414-B8A2AC5AA669}" type="datetimeFigureOut">
              <a:rPr lang="ru-RU" smtClean="0"/>
              <a:pPr/>
              <a:t>03.12.2018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5A7795-89EE-4CBC-B9A1-D3CF4F8BC6E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8156E36-8A79-4E39-A414-B8A2AC5AA669}" type="datetimeFigureOut">
              <a:rPr lang="ru-RU" smtClean="0"/>
              <a:pPr/>
              <a:t>03.12.2018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5A7795-89EE-4CBC-B9A1-D3CF4F8BC6E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8156E36-8A79-4E39-A414-B8A2AC5AA669}" type="datetimeFigureOut">
              <a:rPr lang="ru-RU" smtClean="0"/>
              <a:pPr/>
              <a:t>03.12.2018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5A7795-89EE-4CBC-B9A1-D3CF4F8BC6E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8156E36-8A79-4E39-A414-B8A2AC5AA669}" type="datetimeFigureOut">
              <a:rPr lang="ru-RU" smtClean="0"/>
              <a:pPr/>
              <a:t>03.12.2018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5A7795-89EE-4CBC-B9A1-D3CF4F8BC6E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8156E36-8A79-4E39-A414-B8A2AC5AA669}" type="datetimeFigureOut">
              <a:rPr lang="ru-RU" smtClean="0"/>
              <a:pPr/>
              <a:t>03.12.2018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45A7795-89EE-4CBC-B9A1-D3CF4F8BC6E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8156E36-8A79-4E39-A414-B8A2AC5AA669}" type="datetimeFigureOut">
              <a:rPr lang="ru-RU" smtClean="0"/>
              <a:pPr/>
              <a:t>03.12.2018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45A7795-89EE-4CBC-B9A1-D3CF4F8BC6E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8156E36-8A79-4E39-A414-B8A2AC5AA669}" type="datetimeFigureOut">
              <a:rPr lang="ru-RU" smtClean="0"/>
              <a:pPr/>
              <a:t>03.12.2018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45A7795-89EE-4CBC-B9A1-D3CF4F8BC6E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8156E36-8A79-4E39-A414-B8A2AC5AA669}" type="datetimeFigureOut">
              <a:rPr lang="ru-RU" smtClean="0"/>
              <a:pPr/>
              <a:t>03.12.2018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5A7795-89EE-4CBC-B9A1-D3CF4F8BC6E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8156E36-8A79-4E39-A414-B8A2AC5AA669}" type="datetimeFigureOut">
              <a:rPr lang="ru-RU" smtClean="0"/>
              <a:pPr/>
              <a:t>03.12.2018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5A7795-89EE-4CBC-B9A1-D3CF4F8BC6E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156E36-8A79-4E39-A414-B8A2AC5AA669}" type="datetimeFigureOut">
              <a:rPr lang="ru-RU" smtClean="0"/>
              <a:pPr/>
              <a:t>03.12.2018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5A7795-89EE-4CBC-B9A1-D3CF4F8BC6EA}"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708920"/>
            <a:ext cx="7772400" cy="1470025"/>
          </a:xfrm>
        </p:spPr>
        <p:txBody>
          <a:bodyPr/>
          <a:lstStyle/>
          <a:p>
            <a:r>
              <a:rPr lang="ru-RU" dirty="0" smtClean="0"/>
              <a:t>Самые необычные книги мира</a:t>
            </a:r>
            <a:endParaRPr lang="ru-RU" dirty="0"/>
          </a:p>
        </p:txBody>
      </p:sp>
      <p:sp>
        <p:nvSpPr>
          <p:cNvPr id="3" name="Подзаголовок 2"/>
          <p:cNvSpPr>
            <a:spLocks noGrp="1"/>
          </p:cNvSpPr>
          <p:nvPr>
            <p:ph type="subTitle" idx="1"/>
          </p:nvPr>
        </p:nvSpPr>
        <p:spPr>
          <a:xfrm>
            <a:off x="4139952" y="5589240"/>
            <a:ext cx="4640560" cy="769640"/>
          </a:xfrm>
        </p:spPr>
        <p:txBody>
          <a:bodyPr>
            <a:normAutofit fontScale="92500"/>
          </a:bodyPr>
          <a:lstStyle/>
          <a:p>
            <a:r>
              <a:rPr lang="ru-RU" dirty="0" smtClean="0"/>
              <a:t>Составила: Носкова Диана </a:t>
            </a:r>
            <a:endParaRPr lang="ru-RU" dirty="0"/>
          </a:p>
        </p:txBody>
      </p:sp>
      <p:pic>
        <p:nvPicPr>
          <p:cNvPr id="1027" name="Picture 3" descr="C:\Users\User\Desktop\3301500.gif"/>
          <p:cNvPicPr>
            <a:picLocks noChangeAspect="1" noChangeArrowheads="1" noCrop="1"/>
          </p:cNvPicPr>
          <p:nvPr/>
        </p:nvPicPr>
        <p:blipFill>
          <a:blip r:embed="rId2" cstate="print"/>
          <a:srcRect/>
          <a:stretch>
            <a:fillRect/>
          </a:stretch>
        </p:blipFill>
        <p:spPr bwMode="auto">
          <a:xfrm>
            <a:off x="0" y="4077072"/>
            <a:ext cx="3707904" cy="2780928"/>
          </a:xfrm>
          <a:prstGeom prst="rect">
            <a:avLst/>
          </a:prstGeom>
          <a:noFill/>
        </p:spPr>
      </p:pic>
      <p:pic>
        <p:nvPicPr>
          <p:cNvPr id="1029" name="Picture 5" descr="http://cs11308.vk.com/u9266920/133094332/x_a1072946.jpg"/>
          <p:cNvPicPr>
            <a:picLocks noChangeAspect="1" noChangeArrowheads="1"/>
          </p:cNvPicPr>
          <p:nvPr/>
        </p:nvPicPr>
        <p:blipFill>
          <a:blip r:embed="rId3" cstate="print"/>
          <a:srcRect/>
          <a:stretch>
            <a:fillRect/>
          </a:stretch>
        </p:blipFill>
        <p:spPr bwMode="auto">
          <a:xfrm>
            <a:off x="4576564" y="0"/>
            <a:ext cx="4567436" cy="280812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2578298"/>
          </a:xfrm>
        </p:spPr>
        <p:txBody>
          <a:bodyPr>
            <a:normAutofit/>
          </a:bodyPr>
          <a:lstStyle/>
          <a:p>
            <a:r>
              <a:rPr lang="ru-RU" sz="2000" b="1" dirty="0"/>
              <a:t>Тоннельная книга.</a:t>
            </a:r>
            <a:r>
              <a:rPr lang="ru-RU" sz="2000" dirty="0"/>
              <a:t/>
            </a:r>
            <a:br>
              <a:rPr lang="ru-RU" sz="2000" dirty="0"/>
            </a:br>
            <a:r>
              <a:rPr lang="ru-RU" sz="2000" dirty="0"/>
              <a:t>У писателя, как и у любого человека, работающего за компьютером, может развиться т.н. «тоннельный синдром». Видимо, именно страдающий им человек создал книгу </a:t>
            </a:r>
            <a:r>
              <a:rPr lang="ru-RU" sz="2000" dirty="0" err="1"/>
              <a:t>Tunnel</a:t>
            </a:r>
            <a:r>
              <a:rPr lang="ru-RU" sz="2000" dirty="0"/>
              <a:t> </a:t>
            </a:r>
            <a:r>
              <a:rPr lang="ru-RU" sz="2000" dirty="0" err="1"/>
              <a:t>Vision</a:t>
            </a:r>
            <a:r>
              <a:rPr lang="ru-RU" sz="2000" dirty="0"/>
              <a:t>, в которой рассказал про тоннель, соединяющий Нью-Йорк и Нью-Джерси, его историю и современность. Очень наглядно получилось. </a:t>
            </a:r>
          </a:p>
        </p:txBody>
      </p:sp>
      <p:pic>
        <p:nvPicPr>
          <p:cNvPr id="4" name="Рисунок 3" descr="http://www.novate.ru/files/u4755/unusual-book-design-9.jpg"/>
          <p:cNvPicPr/>
          <p:nvPr/>
        </p:nvPicPr>
        <p:blipFill>
          <a:blip r:embed="rId2" cstate="print"/>
          <a:srcRect/>
          <a:stretch>
            <a:fillRect/>
          </a:stretch>
        </p:blipFill>
        <p:spPr bwMode="auto">
          <a:xfrm>
            <a:off x="4572000" y="2305050"/>
            <a:ext cx="4248150" cy="4552950"/>
          </a:xfrm>
          <a:prstGeom prst="rect">
            <a:avLst/>
          </a:prstGeom>
          <a:noFill/>
          <a:ln w="9525">
            <a:noFill/>
            <a:miter lim="800000"/>
            <a:headEnd/>
            <a:tailEnd/>
          </a:ln>
        </p:spPr>
      </p:pic>
      <p:pic>
        <p:nvPicPr>
          <p:cNvPr id="18434" name="Picture 2" descr="Самые необычные книги в мире"/>
          <p:cNvPicPr>
            <a:picLocks noChangeAspect="1" noChangeArrowheads="1"/>
          </p:cNvPicPr>
          <p:nvPr/>
        </p:nvPicPr>
        <p:blipFill>
          <a:blip r:embed="rId3" cstate="print"/>
          <a:srcRect/>
          <a:stretch>
            <a:fillRect/>
          </a:stretch>
        </p:blipFill>
        <p:spPr bwMode="auto">
          <a:xfrm>
            <a:off x="395536" y="2247900"/>
            <a:ext cx="3810000" cy="46101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2492896"/>
          </a:xfrm>
        </p:spPr>
        <p:txBody>
          <a:bodyPr>
            <a:normAutofit/>
          </a:bodyPr>
          <a:lstStyle/>
          <a:p>
            <a:r>
              <a:rPr lang="ru-RU" sz="2000" b="1" dirty="0" smtClean="0"/>
              <a:t>Трехмерные книги</a:t>
            </a:r>
            <a:r>
              <a:rPr lang="ru-RU" sz="2000" dirty="0"/>
              <a:t/>
            </a:r>
            <a:br>
              <a:rPr lang="ru-RU" sz="2000" dirty="0"/>
            </a:br>
            <a:r>
              <a:rPr lang="ru-RU" sz="2000" dirty="0"/>
              <a:t>Французский художник-иллюстратор </a:t>
            </a:r>
            <a:r>
              <a:rPr lang="ru-RU" sz="2000" dirty="0" err="1"/>
              <a:t>Бенжамин</a:t>
            </a:r>
            <a:r>
              <a:rPr lang="ru-RU" sz="2000" dirty="0"/>
              <a:t> </a:t>
            </a:r>
            <a:r>
              <a:rPr lang="ru-RU" sz="2000" dirty="0" err="1"/>
              <a:t>Лакомб</a:t>
            </a:r>
            <a:r>
              <a:rPr lang="ru-RU" sz="2000" dirty="0"/>
              <a:t> (</a:t>
            </a:r>
            <a:r>
              <a:rPr lang="ru-RU" sz="2000" dirty="0" err="1"/>
              <a:t>Benjamin</a:t>
            </a:r>
            <a:r>
              <a:rPr lang="ru-RU" sz="2000" dirty="0"/>
              <a:t> </a:t>
            </a:r>
            <a:r>
              <a:rPr lang="ru-RU" sz="2000" dirty="0" err="1"/>
              <a:t>Lacombe</a:t>
            </a:r>
            <a:r>
              <a:rPr lang="ru-RU" sz="2000" dirty="0"/>
              <a:t>) делает настоящие, трехмерные книги, каждый разворот которых радует читателя новыми объемными чудесами. На данный момент, он уже создал дизайн для таких всемирно известных произведений как «</a:t>
            </a:r>
            <a:r>
              <a:rPr lang="ru-RU" sz="2000" dirty="0" err="1"/>
              <a:t>Пиноккио</a:t>
            </a:r>
            <a:r>
              <a:rPr lang="ru-RU" sz="2000" dirty="0"/>
              <a:t>», «Мадам Баттерфляй», «Алиса в Стране Чудес». </a:t>
            </a:r>
          </a:p>
        </p:txBody>
      </p:sp>
      <p:pic>
        <p:nvPicPr>
          <p:cNvPr id="20482" name="Picture 2" descr="Самые необычные книги в мире"/>
          <p:cNvPicPr>
            <a:picLocks noChangeAspect="1" noChangeArrowheads="1"/>
          </p:cNvPicPr>
          <p:nvPr/>
        </p:nvPicPr>
        <p:blipFill>
          <a:blip r:embed="rId2" cstate="print"/>
          <a:srcRect/>
          <a:stretch>
            <a:fillRect/>
          </a:stretch>
        </p:blipFill>
        <p:spPr bwMode="auto">
          <a:xfrm rot="20062915">
            <a:off x="-83319" y="3530063"/>
            <a:ext cx="3810000" cy="2981326"/>
          </a:xfrm>
          <a:prstGeom prst="rect">
            <a:avLst/>
          </a:prstGeom>
          <a:noFill/>
        </p:spPr>
      </p:pic>
      <p:pic>
        <p:nvPicPr>
          <p:cNvPr id="20484" name="Picture 4" descr="Самые необычные книги в мире"/>
          <p:cNvPicPr>
            <a:picLocks noChangeAspect="1" noChangeArrowheads="1"/>
          </p:cNvPicPr>
          <p:nvPr/>
        </p:nvPicPr>
        <p:blipFill>
          <a:blip r:embed="rId3" cstate="print"/>
          <a:srcRect/>
          <a:stretch>
            <a:fillRect/>
          </a:stretch>
        </p:blipFill>
        <p:spPr bwMode="auto">
          <a:xfrm rot="1893723">
            <a:off x="5254064" y="3422679"/>
            <a:ext cx="3810000" cy="2857500"/>
          </a:xfrm>
          <a:prstGeom prst="rect">
            <a:avLst/>
          </a:prstGeom>
          <a:noFill/>
        </p:spPr>
      </p:pic>
      <p:pic>
        <p:nvPicPr>
          <p:cNvPr id="20486" name="Picture 6" descr="Самые необычные книги в мире"/>
          <p:cNvPicPr>
            <a:picLocks noChangeAspect="1" noChangeArrowheads="1"/>
          </p:cNvPicPr>
          <p:nvPr/>
        </p:nvPicPr>
        <p:blipFill>
          <a:blip r:embed="rId4" cstate="print"/>
          <a:srcRect/>
          <a:stretch>
            <a:fillRect/>
          </a:stretch>
        </p:blipFill>
        <p:spPr bwMode="auto">
          <a:xfrm>
            <a:off x="2699792" y="2420888"/>
            <a:ext cx="3810000" cy="337185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06290"/>
          </a:xfrm>
        </p:spPr>
        <p:txBody>
          <a:bodyPr>
            <a:normAutofit fontScale="90000"/>
          </a:bodyPr>
          <a:lstStyle/>
          <a:p>
            <a:r>
              <a:rPr lang="ru-RU" sz="2000" b="1" dirty="0"/>
              <a:t>Бумажная </a:t>
            </a:r>
            <a:r>
              <a:rPr lang="ru-RU" sz="2000" b="1" dirty="0" err="1"/>
              <a:t>Википедия</a:t>
            </a:r>
            <a:r>
              <a:rPr lang="ru-RU" sz="2000" dirty="0"/>
              <a:t/>
            </a:r>
            <a:br>
              <a:rPr lang="ru-RU" sz="2000" dirty="0"/>
            </a:br>
            <a:r>
              <a:rPr lang="ru-RU" sz="2000" dirty="0"/>
              <a:t>На многих языках количество статей в </a:t>
            </a:r>
            <a:r>
              <a:rPr lang="ru-RU" sz="2000" dirty="0" err="1"/>
              <a:t>Википедии</a:t>
            </a:r>
            <a:r>
              <a:rPr lang="ru-RU" sz="2000" dirty="0"/>
              <a:t> уже давно значительно перевалило за количество статей в самых полных бумажных энциклопедиях на этих же языках. Вот потому она и невозможна в печатном экземпляре. По крайней мере, так казалось, пока дизайнер Роб </a:t>
            </a:r>
            <a:r>
              <a:rPr lang="ru-RU" sz="2000" dirty="0" err="1"/>
              <a:t>Мэттьюс</a:t>
            </a:r>
            <a:r>
              <a:rPr lang="ru-RU" sz="2000" dirty="0"/>
              <a:t> (</a:t>
            </a:r>
            <a:r>
              <a:rPr lang="ru-RU" sz="2000" dirty="0" err="1"/>
              <a:t>Rob</a:t>
            </a:r>
            <a:r>
              <a:rPr lang="ru-RU" sz="2000" dirty="0"/>
              <a:t> </a:t>
            </a:r>
            <a:r>
              <a:rPr lang="ru-RU" sz="2000" dirty="0" err="1"/>
              <a:t>Matthews</a:t>
            </a:r>
            <a:r>
              <a:rPr lang="ru-RU" sz="2000" dirty="0"/>
              <a:t>) не создал 5000-страничный том, состоящий из нескольких десятков тысяч самых посещаемых статей в английском разделе </a:t>
            </a:r>
            <a:r>
              <a:rPr lang="ru-RU" sz="2000" dirty="0" err="1"/>
              <a:t>Википедии</a:t>
            </a:r>
            <a:r>
              <a:rPr lang="ru-RU" sz="2000" dirty="0"/>
              <a:t>. Конечно, в этой книге нет никакой практической составляющей. Но зато очень наглядно передана сама суть электронной энциклопедии.</a:t>
            </a:r>
            <a:br>
              <a:rPr lang="ru-RU" sz="2000" dirty="0"/>
            </a:br>
            <a:endParaRPr lang="ru-RU" sz="2000" dirty="0"/>
          </a:p>
        </p:txBody>
      </p:sp>
      <p:sp>
        <p:nvSpPr>
          <p:cNvPr id="3" name="Содержимое 2"/>
          <p:cNvSpPr>
            <a:spLocks noGrp="1"/>
          </p:cNvSpPr>
          <p:nvPr>
            <p:ph idx="1"/>
          </p:nvPr>
        </p:nvSpPr>
        <p:spPr/>
        <p:txBody>
          <a:bodyPr/>
          <a:lstStyle/>
          <a:p>
            <a:endParaRPr lang="ru-RU"/>
          </a:p>
        </p:txBody>
      </p:sp>
      <p:pic>
        <p:nvPicPr>
          <p:cNvPr id="21506" name="Picture 2" descr="http://droider.ru/wp-content/uploads/2015/08/z_8b1cb21b.jpg"/>
          <p:cNvPicPr>
            <a:picLocks noChangeAspect="1" noChangeArrowheads="1"/>
          </p:cNvPicPr>
          <p:nvPr/>
        </p:nvPicPr>
        <p:blipFill>
          <a:blip r:embed="rId2" cstate="print"/>
          <a:srcRect/>
          <a:stretch>
            <a:fillRect/>
          </a:stretch>
        </p:blipFill>
        <p:spPr bwMode="auto">
          <a:xfrm>
            <a:off x="467544" y="2811646"/>
            <a:ext cx="8064896" cy="404635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22314"/>
          </a:xfrm>
        </p:spPr>
        <p:txBody>
          <a:bodyPr>
            <a:noAutofit/>
          </a:bodyPr>
          <a:lstStyle/>
          <a:p>
            <a:r>
              <a:rPr lang="ru-RU" sz="2000" b="1" dirty="0"/>
              <a:t>Книга-приправа</a:t>
            </a:r>
            <a:r>
              <a:rPr lang="ru-RU" sz="2000" dirty="0"/>
              <a:t/>
            </a:r>
            <a:br>
              <a:rPr lang="ru-RU" sz="2000" dirty="0"/>
            </a:br>
            <a:r>
              <a:rPr lang="ru-RU" sz="2000" b="1" dirty="0"/>
              <a:t> </a:t>
            </a:r>
            <a:r>
              <a:rPr lang="ru-RU" sz="2000" dirty="0" smtClean="0"/>
              <a:t>Обычно </a:t>
            </a:r>
            <a:r>
              <a:rPr lang="ru-RU" sz="2000" dirty="0"/>
              <a:t>всевозможные пищевые приправы и специи принято хранить в специальных баночках. Но дизайнер Ник </a:t>
            </a:r>
            <a:r>
              <a:rPr lang="ru-RU" sz="2000" dirty="0" err="1"/>
              <a:t>Бамптон</a:t>
            </a:r>
            <a:r>
              <a:rPr lang="ru-RU" sz="2000" dirty="0"/>
              <a:t> (</a:t>
            </a:r>
            <a:r>
              <a:rPr lang="ru-RU" sz="2000" dirty="0" err="1"/>
              <a:t>Nick</a:t>
            </a:r>
            <a:r>
              <a:rPr lang="ru-RU" sz="2000" dirty="0"/>
              <a:t> </a:t>
            </a:r>
            <a:r>
              <a:rPr lang="ru-RU" sz="2000" dirty="0" err="1"/>
              <a:t>Bampton</a:t>
            </a:r>
            <a:r>
              <a:rPr lang="ru-RU" sz="2000" dirty="0"/>
              <a:t>) предлагает использовать для этого книгу. Каждый ее листок будет содержать в себе некоторое количество специй. И для того, чтобы добавить их в блюдо, нужно всего лишь оторвать его и бросить на сковородку. Листок этот под действием температуры и влаги просто растворится в еде </a:t>
            </a:r>
            <a:r>
              <a:rPr lang="ru-RU" sz="2000" dirty="0" smtClean="0"/>
              <a:t>.</a:t>
            </a:r>
            <a:endParaRPr lang="ru-RU" sz="2000" dirty="0"/>
          </a:p>
        </p:txBody>
      </p:sp>
      <p:pic>
        <p:nvPicPr>
          <p:cNvPr id="4" name="Рисунок 3" descr="Книга-приправа"/>
          <p:cNvPicPr/>
          <p:nvPr/>
        </p:nvPicPr>
        <p:blipFill>
          <a:blip r:embed="rId2" cstate="print"/>
          <a:srcRect/>
          <a:stretch>
            <a:fillRect/>
          </a:stretch>
        </p:blipFill>
        <p:spPr bwMode="auto">
          <a:xfrm>
            <a:off x="251520" y="3645024"/>
            <a:ext cx="4759657" cy="2981325"/>
          </a:xfrm>
          <a:prstGeom prst="rect">
            <a:avLst/>
          </a:prstGeom>
          <a:noFill/>
          <a:ln w="9525">
            <a:noFill/>
            <a:miter lim="800000"/>
            <a:headEnd/>
            <a:tailEnd/>
          </a:ln>
        </p:spPr>
      </p:pic>
      <p:pic>
        <p:nvPicPr>
          <p:cNvPr id="22530" name="Picture 2" descr="http://www.fresher.ru/images6/neobychnye-knigi/21.jpg"/>
          <p:cNvPicPr>
            <a:picLocks noChangeAspect="1" noChangeArrowheads="1"/>
          </p:cNvPicPr>
          <p:nvPr/>
        </p:nvPicPr>
        <p:blipFill>
          <a:blip r:embed="rId3" cstate="print"/>
          <a:srcRect/>
          <a:stretch>
            <a:fillRect/>
          </a:stretch>
        </p:blipFill>
        <p:spPr bwMode="auto">
          <a:xfrm>
            <a:off x="3563888" y="3212976"/>
            <a:ext cx="5305849" cy="201622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02234"/>
          </a:xfrm>
        </p:spPr>
        <p:txBody>
          <a:bodyPr>
            <a:noAutofit/>
          </a:bodyPr>
          <a:lstStyle/>
          <a:p>
            <a:r>
              <a:rPr lang="ru-RU" sz="2000" b="1" dirty="0" smtClean="0"/>
              <a:t>Книга-ночник</a:t>
            </a:r>
            <a:r>
              <a:rPr lang="ru-RU" sz="2000" b="1" dirty="0"/>
              <a:t> </a:t>
            </a:r>
            <a:r>
              <a:rPr lang="ru-RU" sz="2000" dirty="0"/>
              <a:t/>
            </a:r>
            <a:br>
              <a:rPr lang="ru-RU" sz="2000" dirty="0"/>
            </a:br>
            <a:r>
              <a:rPr lang="ru-RU" sz="2000" dirty="0"/>
              <a:t>Книга «</a:t>
            </a:r>
            <a:r>
              <a:rPr lang="ru-RU" sz="2000" dirty="0" err="1"/>
              <a:t>Good</a:t>
            </a:r>
            <a:r>
              <a:rPr lang="ru-RU" sz="2000" dirty="0"/>
              <a:t> </a:t>
            </a:r>
            <a:r>
              <a:rPr lang="ru-RU" sz="2000" dirty="0" err="1"/>
              <a:t>Ideas</a:t>
            </a:r>
            <a:r>
              <a:rPr lang="ru-RU" sz="2000" dirty="0"/>
              <a:t> </a:t>
            </a:r>
            <a:r>
              <a:rPr lang="ru-RU" sz="2000" dirty="0" err="1"/>
              <a:t>Glow</a:t>
            </a:r>
            <a:r>
              <a:rPr lang="ru-RU" sz="2000" dirty="0"/>
              <a:t> </a:t>
            </a:r>
            <a:r>
              <a:rPr lang="ru-RU" sz="2000" dirty="0" err="1"/>
              <a:t>in</a:t>
            </a:r>
            <a:r>
              <a:rPr lang="ru-RU" sz="2000" dirty="0"/>
              <a:t> </a:t>
            </a:r>
            <a:r>
              <a:rPr lang="ru-RU" sz="2000" dirty="0" err="1"/>
              <a:t>The</a:t>
            </a:r>
            <a:r>
              <a:rPr lang="ru-RU" sz="2000" dirty="0"/>
              <a:t> </a:t>
            </a:r>
            <a:r>
              <a:rPr lang="ru-RU" sz="2000" dirty="0" err="1"/>
              <a:t>Dark</a:t>
            </a:r>
            <a:r>
              <a:rPr lang="ru-RU" sz="2000" dirty="0"/>
              <a:t>» - это не совсем книга. Это ночная лампа, стилизованная под книгу, и предназначенная для того, чтобы ее поставить на книжную полку. Хотя ее также можно положить и на стол. Ведь в этой «книге» светится не только корешок, но и буквы на обложке.</a:t>
            </a:r>
            <a:br>
              <a:rPr lang="ru-RU" sz="2000" dirty="0"/>
            </a:br>
            <a:endParaRPr lang="ru-RU" sz="2000" dirty="0"/>
          </a:p>
        </p:txBody>
      </p:sp>
      <p:pic>
        <p:nvPicPr>
          <p:cNvPr id="4" name="Рисунок 3" descr="Книга-ночник"/>
          <p:cNvPicPr/>
          <p:nvPr/>
        </p:nvPicPr>
        <p:blipFill>
          <a:blip r:embed="rId2" cstate="print"/>
          <a:srcRect/>
          <a:stretch>
            <a:fillRect/>
          </a:stretch>
        </p:blipFill>
        <p:spPr bwMode="auto">
          <a:xfrm rot="19733266">
            <a:off x="-132892" y="2674669"/>
            <a:ext cx="4761230" cy="3182089"/>
          </a:xfrm>
          <a:prstGeom prst="rect">
            <a:avLst/>
          </a:prstGeom>
          <a:noFill/>
          <a:ln w="9525">
            <a:noFill/>
            <a:miter lim="800000"/>
            <a:headEnd/>
            <a:tailEnd/>
          </a:ln>
        </p:spPr>
      </p:pic>
      <p:pic>
        <p:nvPicPr>
          <p:cNvPr id="23554" name="Picture 2"/>
          <p:cNvPicPr>
            <a:picLocks noChangeAspect="1" noChangeArrowheads="1"/>
          </p:cNvPicPr>
          <p:nvPr/>
        </p:nvPicPr>
        <p:blipFill>
          <a:blip r:embed="rId3" cstate="print"/>
          <a:srcRect/>
          <a:stretch>
            <a:fillRect/>
          </a:stretch>
        </p:blipFill>
        <p:spPr bwMode="auto">
          <a:xfrm>
            <a:off x="3851920" y="4005064"/>
            <a:ext cx="2968199" cy="2997299"/>
          </a:xfrm>
          <a:prstGeom prst="rect">
            <a:avLst/>
          </a:prstGeom>
          <a:noFill/>
          <a:ln w="9525">
            <a:noFill/>
            <a:miter lim="800000"/>
            <a:headEnd/>
            <a:tailEnd/>
          </a:ln>
        </p:spPr>
      </p:pic>
      <p:pic>
        <p:nvPicPr>
          <p:cNvPr id="23558" name="Picture 6" descr="http://readmas.ru/wp-content/filesall/2013/03/kniga_lampa_lumio_readmas.ru_.jpg"/>
          <p:cNvPicPr>
            <a:picLocks noChangeAspect="1" noChangeArrowheads="1"/>
          </p:cNvPicPr>
          <p:nvPr/>
        </p:nvPicPr>
        <p:blipFill>
          <a:blip r:embed="rId4" cstate="print"/>
          <a:srcRect/>
          <a:stretch>
            <a:fillRect/>
          </a:stretch>
        </p:blipFill>
        <p:spPr bwMode="auto">
          <a:xfrm rot="1919939">
            <a:off x="5347756" y="2607876"/>
            <a:ext cx="3839367" cy="239812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70186"/>
          </a:xfrm>
        </p:spPr>
        <p:txBody>
          <a:bodyPr>
            <a:normAutofit/>
          </a:bodyPr>
          <a:lstStyle/>
          <a:p>
            <a:r>
              <a:rPr lang="ru-RU" sz="2000" b="1" dirty="0"/>
              <a:t>Книги-картины Мартина </a:t>
            </a:r>
            <a:r>
              <a:rPr lang="ru-RU" sz="2000" b="1" dirty="0" err="1"/>
              <a:t>Фроста</a:t>
            </a:r>
            <a:r>
              <a:rPr lang="ru-RU" sz="2000" b="1" dirty="0"/>
              <a:t> (</a:t>
            </a:r>
            <a:r>
              <a:rPr lang="ru-RU" sz="2000" b="1" dirty="0" err="1"/>
              <a:t>Martin</a:t>
            </a:r>
            <a:r>
              <a:rPr lang="ru-RU" sz="2000" b="1" dirty="0"/>
              <a:t> </a:t>
            </a:r>
            <a:r>
              <a:rPr lang="ru-RU" sz="2000" b="1" dirty="0" err="1"/>
              <a:t>Frost</a:t>
            </a:r>
            <a:r>
              <a:rPr lang="ru-RU" sz="2000" b="1" dirty="0" smtClean="0"/>
              <a:t>)</a:t>
            </a:r>
            <a:r>
              <a:rPr lang="ru-RU" sz="2000" dirty="0" smtClean="0"/>
              <a:t/>
            </a:r>
            <a:br>
              <a:rPr lang="ru-RU" sz="2000" dirty="0" smtClean="0"/>
            </a:br>
            <a:r>
              <a:rPr lang="ru-RU" sz="2000" dirty="0" smtClean="0"/>
              <a:t>На </a:t>
            </a:r>
            <a:r>
              <a:rPr lang="ru-RU" sz="2000" dirty="0"/>
              <a:t>страничные торцы этих книг нанесен рисунок, который полностью появляется при чтении, когда книга открыта, или когда ее страницы сдвинуты под определенным углом.</a:t>
            </a:r>
          </a:p>
        </p:txBody>
      </p:sp>
      <p:pic>
        <p:nvPicPr>
          <p:cNvPr id="24578" name="Picture 2" descr="Самые необычные книги в мире"/>
          <p:cNvPicPr>
            <a:picLocks noChangeAspect="1" noChangeArrowheads="1"/>
          </p:cNvPicPr>
          <p:nvPr/>
        </p:nvPicPr>
        <p:blipFill>
          <a:blip r:embed="rId2" cstate="print"/>
          <a:srcRect/>
          <a:stretch>
            <a:fillRect/>
          </a:stretch>
        </p:blipFill>
        <p:spPr bwMode="auto">
          <a:xfrm>
            <a:off x="179511" y="4437112"/>
            <a:ext cx="3985003" cy="2420889"/>
          </a:xfrm>
          <a:prstGeom prst="rect">
            <a:avLst/>
          </a:prstGeom>
          <a:noFill/>
        </p:spPr>
      </p:pic>
      <p:pic>
        <p:nvPicPr>
          <p:cNvPr id="24580" name="Picture 4" descr="Самые необычные книги в мире"/>
          <p:cNvPicPr>
            <a:picLocks noChangeAspect="1" noChangeArrowheads="1"/>
          </p:cNvPicPr>
          <p:nvPr/>
        </p:nvPicPr>
        <p:blipFill>
          <a:blip r:embed="rId3" cstate="print"/>
          <a:srcRect/>
          <a:stretch>
            <a:fillRect/>
          </a:stretch>
        </p:blipFill>
        <p:spPr bwMode="auto">
          <a:xfrm>
            <a:off x="5334000" y="4337720"/>
            <a:ext cx="3810000" cy="2520280"/>
          </a:xfrm>
          <a:prstGeom prst="rect">
            <a:avLst/>
          </a:prstGeom>
          <a:noFill/>
        </p:spPr>
      </p:pic>
      <p:pic>
        <p:nvPicPr>
          <p:cNvPr id="24584" name="Picture 8" descr="http://worldhobbies.ru/wp-content/uploads/2013/10/fep2.bmp"/>
          <p:cNvPicPr>
            <a:picLocks noChangeAspect="1" noChangeArrowheads="1"/>
          </p:cNvPicPr>
          <p:nvPr/>
        </p:nvPicPr>
        <p:blipFill>
          <a:blip r:embed="rId4" cstate="print"/>
          <a:srcRect/>
          <a:stretch>
            <a:fillRect/>
          </a:stretch>
        </p:blipFill>
        <p:spPr bwMode="auto">
          <a:xfrm>
            <a:off x="1835696" y="1700808"/>
            <a:ext cx="5342888" cy="280831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70186"/>
          </a:xfrm>
        </p:spPr>
        <p:txBody>
          <a:bodyPr>
            <a:noAutofit/>
          </a:bodyPr>
          <a:lstStyle/>
          <a:p>
            <a:r>
              <a:rPr lang="ru-RU" sz="2000" b="1" dirty="0"/>
              <a:t>В подборке представлены настоящие рекордсмены книжного мира по оригинальности форм, материалу изготовления, содержанию и способу их чтения. Отдельные экземпляры представляют большую историческую ценность и не имеют рыночной цены.</a:t>
            </a:r>
          </a:p>
        </p:txBody>
      </p:sp>
      <p:pic>
        <p:nvPicPr>
          <p:cNvPr id="25602" name="Picture 2" descr="Самые необычные книги в мире"/>
          <p:cNvPicPr>
            <a:picLocks noChangeAspect="1" noChangeArrowheads="1"/>
          </p:cNvPicPr>
          <p:nvPr/>
        </p:nvPicPr>
        <p:blipFill>
          <a:blip r:embed="rId2" cstate="print"/>
          <a:srcRect/>
          <a:stretch>
            <a:fillRect/>
          </a:stretch>
        </p:blipFill>
        <p:spPr bwMode="auto">
          <a:xfrm>
            <a:off x="179512" y="1844824"/>
            <a:ext cx="3810000" cy="2857500"/>
          </a:xfrm>
          <a:prstGeom prst="rect">
            <a:avLst/>
          </a:prstGeom>
          <a:noFill/>
        </p:spPr>
      </p:pic>
      <p:pic>
        <p:nvPicPr>
          <p:cNvPr id="25604" name="Picture 4" descr="Самые необычные книги в мире"/>
          <p:cNvPicPr>
            <a:picLocks noChangeAspect="1" noChangeArrowheads="1"/>
          </p:cNvPicPr>
          <p:nvPr/>
        </p:nvPicPr>
        <p:blipFill>
          <a:blip r:embed="rId3" cstate="print"/>
          <a:srcRect/>
          <a:stretch>
            <a:fillRect/>
          </a:stretch>
        </p:blipFill>
        <p:spPr bwMode="auto">
          <a:xfrm rot="389433">
            <a:off x="4676742" y="2553505"/>
            <a:ext cx="3810000" cy="3343275"/>
          </a:xfrm>
          <a:prstGeom prst="rect">
            <a:avLst/>
          </a:prstGeom>
          <a:noFill/>
        </p:spPr>
      </p:pic>
      <p:pic>
        <p:nvPicPr>
          <p:cNvPr id="25606" name="Picture 6" descr="Самые необычные книги в мире"/>
          <p:cNvPicPr>
            <a:picLocks noChangeAspect="1" noChangeArrowheads="1"/>
          </p:cNvPicPr>
          <p:nvPr/>
        </p:nvPicPr>
        <p:blipFill>
          <a:blip r:embed="rId4" cstate="print"/>
          <a:srcRect/>
          <a:stretch>
            <a:fillRect/>
          </a:stretch>
        </p:blipFill>
        <p:spPr bwMode="auto">
          <a:xfrm rot="21029738">
            <a:off x="539552" y="4267200"/>
            <a:ext cx="3810000" cy="2590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48681"/>
            <a:ext cx="7772400" cy="2160239"/>
          </a:xfrm>
        </p:spPr>
        <p:txBody>
          <a:bodyPr/>
          <a:lstStyle/>
          <a:p>
            <a:r>
              <a:rPr lang="ru-RU" dirty="0" smtClean="0"/>
              <a:t>Заключение</a:t>
            </a:r>
            <a:endParaRPr lang="ru-RU" dirty="0"/>
          </a:p>
        </p:txBody>
      </p:sp>
      <p:sp>
        <p:nvSpPr>
          <p:cNvPr id="3" name="Подзаголовок 2"/>
          <p:cNvSpPr>
            <a:spLocks noGrp="1"/>
          </p:cNvSpPr>
          <p:nvPr>
            <p:ph type="subTitle" idx="1"/>
          </p:nvPr>
        </p:nvSpPr>
        <p:spPr>
          <a:xfrm>
            <a:off x="1371600" y="2204864"/>
            <a:ext cx="6400800" cy="1728192"/>
          </a:xfrm>
        </p:spPr>
        <p:txBody>
          <a:bodyPr/>
          <a:lstStyle/>
          <a:p>
            <a:r>
              <a:rPr lang="ru-RU" dirty="0" smtClean="0"/>
              <a:t>Моя </a:t>
            </a:r>
            <a:r>
              <a:rPr lang="ru-RU" smtClean="0"/>
              <a:t>гипотеза </a:t>
            </a:r>
            <a:r>
              <a:rPr lang="ru-RU" smtClean="0"/>
              <a:t>опровергнута, </a:t>
            </a:r>
            <a:r>
              <a:rPr lang="ru-RU" dirty="0" smtClean="0"/>
              <a:t>потому что такие книги существуют</a:t>
            </a:r>
            <a:endParaRPr lang="ru-RU" dirty="0"/>
          </a:p>
        </p:txBody>
      </p:sp>
      <p:pic>
        <p:nvPicPr>
          <p:cNvPr id="30722" name="Picture 2" descr="https://im0-tub-ru.yandex.net/i?id=d83194acba5c55ee3f824a7bb6accad9-l&amp;n=13"/>
          <p:cNvPicPr>
            <a:picLocks noChangeAspect="1" noChangeArrowheads="1"/>
          </p:cNvPicPr>
          <p:nvPr/>
        </p:nvPicPr>
        <p:blipFill>
          <a:blip r:embed="rId2" cstate="print"/>
          <a:srcRect/>
          <a:stretch>
            <a:fillRect/>
          </a:stretch>
        </p:blipFill>
        <p:spPr bwMode="auto">
          <a:xfrm>
            <a:off x="3419872" y="3280421"/>
            <a:ext cx="5724128" cy="357758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внимание!</a:t>
            </a:r>
            <a:endParaRPr lang="ru-RU" dirty="0"/>
          </a:p>
        </p:txBody>
      </p:sp>
      <p:pic>
        <p:nvPicPr>
          <p:cNvPr id="4" name="Picture 2" descr="C:\Users\User\Desktop\image_561108141818024002423.gif"/>
          <p:cNvPicPr>
            <a:picLocks noChangeAspect="1" noChangeArrowheads="1" noCrop="1"/>
          </p:cNvPicPr>
          <p:nvPr/>
        </p:nvPicPr>
        <p:blipFill>
          <a:blip r:embed="rId2" cstate="print"/>
          <a:srcRect/>
          <a:stretch>
            <a:fillRect/>
          </a:stretch>
        </p:blipFill>
        <p:spPr bwMode="auto">
          <a:xfrm>
            <a:off x="755576" y="1628800"/>
            <a:ext cx="7738772" cy="5229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332656"/>
            <a:ext cx="7772400" cy="1728191"/>
          </a:xfrm>
        </p:spPr>
        <p:txBody>
          <a:bodyPr>
            <a:normAutofit/>
          </a:bodyPr>
          <a:lstStyle/>
          <a:p>
            <a:r>
              <a:rPr lang="ru-RU" sz="5400" dirty="0" smtClean="0"/>
              <a:t>Цель </a:t>
            </a:r>
            <a:endParaRPr lang="ru-RU" sz="5400" dirty="0"/>
          </a:p>
        </p:txBody>
      </p:sp>
      <p:sp>
        <p:nvSpPr>
          <p:cNvPr id="3" name="Подзаголовок 2"/>
          <p:cNvSpPr>
            <a:spLocks noGrp="1"/>
          </p:cNvSpPr>
          <p:nvPr>
            <p:ph type="subTitle" idx="1"/>
          </p:nvPr>
        </p:nvSpPr>
        <p:spPr>
          <a:xfrm>
            <a:off x="1475656" y="1556792"/>
            <a:ext cx="6048672" cy="1728192"/>
          </a:xfrm>
        </p:spPr>
        <p:txBody>
          <a:bodyPr>
            <a:normAutofit/>
          </a:bodyPr>
          <a:lstStyle/>
          <a:p>
            <a:r>
              <a:rPr lang="ru-RU" sz="3600" dirty="0" smtClean="0"/>
              <a:t>Познакомить с самыми необычнами книгами мира</a:t>
            </a:r>
          </a:p>
          <a:p>
            <a:endParaRPr lang="ru-RU" sz="3600" dirty="0" smtClean="0"/>
          </a:p>
          <a:p>
            <a:endParaRPr lang="ru-RU" sz="3600" dirty="0"/>
          </a:p>
        </p:txBody>
      </p:sp>
      <p:pic>
        <p:nvPicPr>
          <p:cNvPr id="16388" name="Picture 4" descr="http://cn12.nevsedoma.com.ua/photo/100/3/kniga-0A.jpg"/>
          <p:cNvPicPr>
            <a:picLocks noChangeAspect="1" noChangeArrowheads="1"/>
          </p:cNvPicPr>
          <p:nvPr/>
        </p:nvPicPr>
        <p:blipFill>
          <a:blip r:embed="rId2" cstate="print"/>
          <a:srcRect/>
          <a:stretch>
            <a:fillRect/>
          </a:stretch>
        </p:blipFill>
        <p:spPr bwMode="auto">
          <a:xfrm>
            <a:off x="251520" y="2780928"/>
            <a:ext cx="4896544" cy="394784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548680"/>
            <a:ext cx="7772400" cy="1470025"/>
          </a:xfrm>
        </p:spPr>
        <p:txBody>
          <a:bodyPr>
            <a:noAutofit/>
          </a:bodyPr>
          <a:lstStyle/>
          <a:p>
            <a:r>
              <a:rPr lang="ru-RU" sz="4800" dirty="0" smtClean="0"/>
              <a:t>Гипотеза </a:t>
            </a:r>
            <a:br>
              <a:rPr lang="ru-RU" sz="4800" dirty="0" smtClean="0"/>
            </a:br>
            <a:endParaRPr lang="ru-RU" sz="4800" dirty="0"/>
          </a:p>
        </p:txBody>
      </p:sp>
      <p:sp>
        <p:nvSpPr>
          <p:cNvPr id="3" name="Подзаголовок 2"/>
          <p:cNvSpPr>
            <a:spLocks noGrp="1"/>
          </p:cNvSpPr>
          <p:nvPr>
            <p:ph type="subTitle" idx="1"/>
          </p:nvPr>
        </p:nvSpPr>
        <p:spPr>
          <a:xfrm>
            <a:off x="1259632" y="1556792"/>
            <a:ext cx="6400800" cy="1728192"/>
          </a:xfrm>
        </p:spPr>
        <p:txBody>
          <a:bodyPr/>
          <a:lstStyle/>
          <a:p>
            <a:r>
              <a:rPr lang="ru-RU" dirty="0" smtClean="0"/>
              <a:t>Думаю , что таких книг быть не может так , как они самые </a:t>
            </a:r>
            <a:r>
              <a:rPr lang="ru-RU" dirty="0" smtClean="0"/>
              <a:t>очень необычные.</a:t>
            </a:r>
            <a:endParaRPr lang="ru-RU" dirty="0"/>
          </a:p>
        </p:txBody>
      </p:sp>
      <p:pic>
        <p:nvPicPr>
          <p:cNvPr id="15362" name="Picture 2" descr="http://www.blizzard.kz/files/ogrenciler-yaz-tatilini-nasil-gecirmeli.jpg"/>
          <p:cNvPicPr>
            <a:picLocks noChangeAspect="1" noChangeArrowheads="1"/>
          </p:cNvPicPr>
          <p:nvPr/>
        </p:nvPicPr>
        <p:blipFill>
          <a:blip r:embed="rId2" cstate="print"/>
          <a:srcRect/>
          <a:stretch>
            <a:fillRect/>
          </a:stretch>
        </p:blipFill>
        <p:spPr bwMode="auto">
          <a:xfrm>
            <a:off x="1763687" y="3140968"/>
            <a:ext cx="5711365" cy="344504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332656"/>
            <a:ext cx="7632848" cy="1368152"/>
          </a:xfrm>
        </p:spPr>
        <p:txBody>
          <a:bodyPr/>
          <a:lstStyle/>
          <a:p>
            <a:r>
              <a:rPr lang="ru-RU" dirty="0" smtClean="0"/>
              <a:t>ЗАДАЧИ</a:t>
            </a:r>
            <a:endParaRPr lang="ru-RU" dirty="0"/>
          </a:p>
        </p:txBody>
      </p:sp>
      <p:sp>
        <p:nvSpPr>
          <p:cNvPr id="3" name="Подзаголовок 2"/>
          <p:cNvSpPr>
            <a:spLocks noGrp="1"/>
          </p:cNvSpPr>
          <p:nvPr>
            <p:ph type="subTitle" idx="1"/>
          </p:nvPr>
        </p:nvSpPr>
        <p:spPr>
          <a:xfrm>
            <a:off x="1403648" y="1412776"/>
            <a:ext cx="6400800" cy="2088232"/>
          </a:xfrm>
        </p:spPr>
        <p:txBody>
          <a:bodyPr/>
          <a:lstStyle/>
          <a:p>
            <a:r>
              <a:rPr lang="ru-RU" dirty="0" smtClean="0"/>
              <a:t>Познакомится с книгами.</a:t>
            </a:r>
          </a:p>
          <a:p>
            <a:r>
              <a:rPr lang="ru-RU" dirty="0" smtClean="0"/>
              <a:t>Определить есть ли такие книги.</a:t>
            </a:r>
          </a:p>
          <a:p>
            <a:r>
              <a:rPr lang="ru-RU" dirty="0" smtClean="0"/>
              <a:t>И где они находятся.</a:t>
            </a:r>
          </a:p>
          <a:p>
            <a:endParaRPr lang="ru-RU" dirty="0"/>
          </a:p>
        </p:txBody>
      </p:sp>
      <p:pic>
        <p:nvPicPr>
          <p:cNvPr id="14338" name="Picture 2" descr="http://zoozel.ru/gallery/images/1305089_starinnaya-kniga-foto.jpg"/>
          <p:cNvPicPr>
            <a:picLocks noChangeAspect="1" noChangeArrowheads="1"/>
          </p:cNvPicPr>
          <p:nvPr/>
        </p:nvPicPr>
        <p:blipFill>
          <a:blip r:embed="rId2" cstate="print"/>
          <a:srcRect/>
          <a:stretch>
            <a:fillRect/>
          </a:stretch>
        </p:blipFill>
        <p:spPr bwMode="auto">
          <a:xfrm>
            <a:off x="0" y="3062119"/>
            <a:ext cx="4499992" cy="379588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06290"/>
          </a:xfrm>
        </p:spPr>
        <p:txBody>
          <a:bodyPr>
            <a:noAutofit/>
          </a:bodyPr>
          <a:lstStyle/>
          <a:p>
            <a:pPr algn="just"/>
            <a:r>
              <a:rPr lang="ru-RU" sz="2000" dirty="0" smtClean="0"/>
              <a:t>Самая большая книга «Библия </a:t>
            </a:r>
            <a:r>
              <a:rPr lang="ru-RU" sz="2000" dirty="0"/>
              <a:t>Дьявола». До сих пор не установлено авторство этой загадочной гигантской книги. Согласно легенде, её написал проклятый монах, которого заперли в келье за нарушение принципов данных перед Богом. В заточении он поклялся за одну ночь написать самую большую рукопись в мире. Когда монах понял, что выполнить свой обет не в состоянии, то стал молиться Сатане, и тот услышал молитвы несчастного...</a:t>
            </a:r>
          </a:p>
        </p:txBody>
      </p:sp>
      <p:pic>
        <p:nvPicPr>
          <p:cNvPr id="2050" name="Picture 2" descr="C:\Users\User\Desktop\187.jpg"/>
          <p:cNvPicPr>
            <a:picLocks noChangeAspect="1" noChangeArrowheads="1"/>
          </p:cNvPicPr>
          <p:nvPr/>
        </p:nvPicPr>
        <p:blipFill>
          <a:blip r:embed="rId2" cstate="print"/>
          <a:srcRect/>
          <a:stretch>
            <a:fillRect/>
          </a:stretch>
        </p:blipFill>
        <p:spPr bwMode="auto">
          <a:xfrm>
            <a:off x="251520" y="2852936"/>
            <a:ext cx="3810000" cy="3476625"/>
          </a:xfrm>
          <a:prstGeom prst="rect">
            <a:avLst/>
          </a:prstGeom>
          <a:noFill/>
        </p:spPr>
      </p:pic>
      <p:pic>
        <p:nvPicPr>
          <p:cNvPr id="2051" name="Picture 3" descr="C:\Users\User\Desktop\188.jpg"/>
          <p:cNvPicPr>
            <a:picLocks noChangeAspect="1" noChangeArrowheads="1"/>
          </p:cNvPicPr>
          <p:nvPr/>
        </p:nvPicPr>
        <p:blipFill>
          <a:blip r:embed="rId3" cstate="print"/>
          <a:srcRect/>
          <a:stretch>
            <a:fillRect/>
          </a:stretch>
        </p:blipFill>
        <p:spPr bwMode="auto">
          <a:xfrm>
            <a:off x="4355975" y="2852936"/>
            <a:ext cx="4482075" cy="336155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ru-RU" sz="2000" dirty="0"/>
              <a:t>Самая маленькая книга в мире — Новый Завет. Книга по размеру сравнима с крупинкой соли</a:t>
            </a:r>
            <a:r>
              <a:rPr lang="ru-RU" sz="2000" dirty="0" smtClean="0"/>
              <a:t>. Разобрать </a:t>
            </a:r>
            <a:r>
              <a:rPr lang="ru-RU" sz="2000" dirty="0"/>
              <a:t>текст второй части Библии невооруженным глазом практически невозможно — чтобы прочесть эту книгу, необходимо 600-кратное увеличение</a:t>
            </a:r>
            <a:r>
              <a:rPr lang="ru-RU" sz="2000" dirty="0" smtClean="0"/>
              <a:t>. Создал книгу Анатолий Кононенко из г. Омска.</a:t>
            </a:r>
            <a:endParaRPr lang="ru-RU" sz="2000" dirty="0"/>
          </a:p>
        </p:txBody>
      </p:sp>
      <p:pic>
        <p:nvPicPr>
          <p:cNvPr id="3074" name="Picture 2" descr="C:\Users\User\Desktop\189.jpg"/>
          <p:cNvPicPr>
            <a:picLocks noChangeAspect="1" noChangeArrowheads="1"/>
          </p:cNvPicPr>
          <p:nvPr/>
        </p:nvPicPr>
        <p:blipFill>
          <a:blip r:embed="rId2" cstate="print"/>
          <a:srcRect/>
          <a:stretch>
            <a:fillRect/>
          </a:stretch>
        </p:blipFill>
        <p:spPr bwMode="auto">
          <a:xfrm>
            <a:off x="1475656" y="1844824"/>
            <a:ext cx="6408712" cy="466442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146250"/>
          </a:xfrm>
        </p:spPr>
        <p:txBody>
          <a:bodyPr>
            <a:normAutofit fontScale="90000"/>
          </a:bodyPr>
          <a:lstStyle/>
          <a:p>
            <a:pPr algn="just"/>
            <a:r>
              <a:rPr lang="ru-RU" sz="2200" b="1" dirty="0"/>
              <a:t>Поваренная книга, которую нужно запечь в духовке</a:t>
            </a:r>
            <a:r>
              <a:rPr lang="ru-RU" sz="2200" dirty="0"/>
              <a:t/>
            </a:r>
            <a:br>
              <a:rPr lang="ru-RU" sz="2200" dirty="0"/>
            </a:br>
            <a:r>
              <a:rPr lang="ru-RU" sz="2200" dirty="0"/>
              <a:t>Обычно сначала открывают поваренную книгу, а потом духовку, чтобы запечь там что-нибудь, вычитанное на страницах книги. Но хорватские книгоиздатели решили вывернуть этот процесс наизнанку. Они создали поваренную книгу под названием </a:t>
            </a:r>
            <a:r>
              <a:rPr lang="ru-RU" sz="2200" dirty="0" err="1"/>
              <a:t>Well</a:t>
            </a:r>
            <a:r>
              <a:rPr lang="ru-RU" sz="2200" dirty="0"/>
              <a:t> </a:t>
            </a:r>
            <a:r>
              <a:rPr lang="ru-RU" sz="2200" dirty="0" err="1"/>
              <a:t>Done</a:t>
            </a:r>
            <a:r>
              <a:rPr lang="ru-RU" sz="2200" dirty="0"/>
              <a:t>, которую нужно сначала запечь в фольге в духовке, чтобы на ее страницах появились рецепты </a:t>
            </a:r>
            <a:r>
              <a:rPr lang="ru-RU" sz="2200" dirty="0" smtClean="0"/>
              <a:t>блюд.</a:t>
            </a:r>
            <a:r>
              <a:rPr lang="ru-RU" sz="2000" dirty="0"/>
              <a:t> </a:t>
            </a:r>
            <a:br>
              <a:rPr lang="ru-RU" sz="2000" dirty="0"/>
            </a:br>
            <a:endParaRPr lang="ru-RU" sz="2000" dirty="0"/>
          </a:p>
        </p:txBody>
      </p:sp>
      <p:pic>
        <p:nvPicPr>
          <p:cNvPr id="5" name="Рисунок 4" descr="Самые необычные книги в мире"/>
          <p:cNvPicPr/>
          <p:nvPr/>
        </p:nvPicPr>
        <p:blipFill>
          <a:blip r:embed="rId2" cstate="print"/>
          <a:srcRect/>
          <a:stretch>
            <a:fillRect/>
          </a:stretch>
        </p:blipFill>
        <p:spPr bwMode="auto">
          <a:xfrm>
            <a:off x="251520" y="2636912"/>
            <a:ext cx="4572000" cy="3240360"/>
          </a:xfrm>
          <a:prstGeom prst="rect">
            <a:avLst/>
          </a:prstGeom>
          <a:noFill/>
          <a:ln w="9525">
            <a:noFill/>
            <a:miter lim="800000"/>
            <a:headEnd/>
            <a:tailEnd/>
          </a:ln>
        </p:spPr>
      </p:pic>
      <p:pic>
        <p:nvPicPr>
          <p:cNvPr id="5122" name="Picture 2" descr="Самые необычные книги в мире"/>
          <p:cNvPicPr>
            <a:picLocks noChangeAspect="1" noChangeArrowheads="1"/>
          </p:cNvPicPr>
          <p:nvPr/>
        </p:nvPicPr>
        <p:blipFill>
          <a:blip r:embed="rId3" cstate="print"/>
          <a:srcRect/>
          <a:stretch>
            <a:fillRect/>
          </a:stretch>
        </p:blipFill>
        <p:spPr bwMode="auto">
          <a:xfrm>
            <a:off x="5076055" y="2780928"/>
            <a:ext cx="3906011" cy="292950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86210"/>
          </a:xfrm>
        </p:spPr>
        <p:txBody>
          <a:bodyPr>
            <a:normAutofit/>
          </a:bodyPr>
          <a:lstStyle/>
          <a:p>
            <a:r>
              <a:rPr lang="ru-RU" sz="2000" dirty="0" smtClean="0">
                <a:solidFill>
                  <a:schemeClr val="tx1"/>
                </a:solidFill>
              </a:rPr>
              <a:t>Дырявая книга</a:t>
            </a:r>
            <a:r>
              <a:rPr lang="ru-RU" sz="2000" dirty="0">
                <a:solidFill>
                  <a:schemeClr val="tx1"/>
                </a:solidFill>
              </a:rPr>
              <a:t/>
            </a:r>
            <a:br>
              <a:rPr lang="ru-RU" sz="2000" dirty="0">
                <a:solidFill>
                  <a:schemeClr val="tx1"/>
                </a:solidFill>
              </a:rPr>
            </a:br>
            <a:r>
              <a:rPr lang="ru-RU" sz="2000" dirty="0">
                <a:solidFill>
                  <a:schemeClr val="tx1"/>
                </a:solidFill>
              </a:rPr>
              <a:t>Американский писатель Джонатан </a:t>
            </a:r>
            <a:r>
              <a:rPr lang="ru-RU" sz="2000" dirty="0" err="1">
                <a:solidFill>
                  <a:schemeClr val="tx1"/>
                </a:solidFill>
              </a:rPr>
              <a:t>Сафран</a:t>
            </a:r>
            <a:r>
              <a:rPr lang="ru-RU" sz="2000" dirty="0">
                <a:solidFill>
                  <a:schemeClr val="tx1"/>
                </a:solidFill>
              </a:rPr>
              <a:t> </a:t>
            </a:r>
            <a:r>
              <a:rPr lang="ru-RU" sz="2000" dirty="0" err="1">
                <a:solidFill>
                  <a:schemeClr val="tx1"/>
                </a:solidFill>
              </a:rPr>
              <a:t>Фоер</a:t>
            </a:r>
            <a:r>
              <a:rPr lang="ru-RU" sz="2000" dirty="0">
                <a:solidFill>
                  <a:schemeClr val="tx1"/>
                </a:solidFill>
              </a:rPr>
              <a:t> решил наглядно показать, что такое гипертекст. Поэтому его новая книга под названием «</a:t>
            </a:r>
            <a:r>
              <a:rPr lang="ru-RU" sz="2000" dirty="0" err="1">
                <a:solidFill>
                  <a:schemeClr val="tx1"/>
                </a:solidFill>
              </a:rPr>
              <a:t>Tree</a:t>
            </a:r>
            <a:r>
              <a:rPr lang="ru-RU" sz="2000" dirty="0">
                <a:solidFill>
                  <a:schemeClr val="tx1"/>
                </a:solidFill>
              </a:rPr>
              <a:t> </a:t>
            </a:r>
            <a:r>
              <a:rPr lang="ru-RU" sz="2000" dirty="0" err="1">
                <a:solidFill>
                  <a:schemeClr val="tx1"/>
                </a:solidFill>
              </a:rPr>
              <a:t>of</a:t>
            </a:r>
            <a:r>
              <a:rPr lang="ru-RU" sz="2000" dirty="0">
                <a:solidFill>
                  <a:schemeClr val="tx1"/>
                </a:solidFill>
              </a:rPr>
              <a:t> </a:t>
            </a:r>
            <a:r>
              <a:rPr lang="ru-RU" sz="2000" dirty="0" err="1">
                <a:solidFill>
                  <a:schemeClr val="tx1"/>
                </a:solidFill>
              </a:rPr>
              <a:t>Codes</a:t>
            </a:r>
            <a:r>
              <a:rPr lang="ru-RU" sz="2000" dirty="0">
                <a:solidFill>
                  <a:schemeClr val="tx1"/>
                </a:solidFill>
              </a:rPr>
              <a:t>» сплошь дырявая.</a:t>
            </a:r>
            <a:r>
              <a:rPr lang="ru-RU" sz="2000" dirty="0"/>
              <a:t/>
            </a:r>
            <a:br>
              <a:rPr lang="ru-RU" sz="2000" dirty="0"/>
            </a:br>
            <a:endParaRPr lang="ru-RU" sz="2000" dirty="0"/>
          </a:p>
        </p:txBody>
      </p:sp>
      <p:pic>
        <p:nvPicPr>
          <p:cNvPr id="4" name="Рисунок 3" descr="Дырявая книга"/>
          <p:cNvPicPr/>
          <p:nvPr/>
        </p:nvPicPr>
        <p:blipFill>
          <a:blip r:embed="rId2" cstate="print"/>
          <a:srcRect/>
          <a:stretch>
            <a:fillRect/>
          </a:stretch>
        </p:blipFill>
        <p:spPr bwMode="auto">
          <a:xfrm>
            <a:off x="1619672" y="1844824"/>
            <a:ext cx="6120680" cy="46392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86210"/>
          </a:xfrm>
        </p:spPr>
        <p:txBody>
          <a:bodyPr>
            <a:normAutofit/>
          </a:bodyPr>
          <a:lstStyle/>
          <a:p>
            <a:r>
              <a:rPr lang="ru-RU" sz="2200" b="1" dirty="0"/>
              <a:t>Трехмерный алфавит.</a:t>
            </a:r>
            <a:r>
              <a:rPr lang="ru-RU" sz="2200" dirty="0"/>
              <a:t/>
            </a:r>
            <a:br>
              <a:rPr lang="ru-RU" sz="2200" dirty="0"/>
            </a:br>
            <a:r>
              <a:rPr lang="ru-RU" sz="2200" dirty="0"/>
              <a:t>Все знают, что лучше всего мир познается в игровом режиме. Вот и алфавит лучше всего учить, как оказывается, при помощи трехмерной азбуки ABC3D.</a:t>
            </a:r>
            <a:r>
              <a:rPr lang="ru-RU" sz="2000" dirty="0"/>
              <a:t> </a:t>
            </a:r>
            <a:br>
              <a:rPr lang="ru-RU" sz="2000" dirty="0"/>
            </a:br>
            <a:endParaRPr lang="ru-RU" sz="2000" dirty="0"/>
          </a:p>
        </p:txBody>
      </p:sp>
      <p:pic>
        <p:nvPicPr>
          <p:cNvPr id="4" name="Рисунок 3" descr="http://www.novate.ru/files/u4755/unusual-book-design-8.jpg"/>
          <p:cNvPicPr/>
          <p:nvPr/>
        </p:nvPicPr>
        <p:blipFill>
          <a:blip r:embed="rId2" cstate="print"/>
          <a:srcRect/>
          <a:stretch>
            <a:fillRect/>
          </a:stretch>
        </p:blipFill>
        <p:spPr bwMode="auto">
          <a:xfrm rot="16200000">
            <a:off x="2288679" y="1103809"/>
            <a:ext cx="4789909" cy="61279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лефоны одноклассников">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137</TotalTime>
  <Words>242</Words>
  <Application>Microsoft Office PowerPoint</Application>
  <PresentationFormat>Экран (4:3)</PresentationFormat>
  <Paragraphs>25</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телефоны одноклассников</vt:lpstr>
      <vt:lpstr>Самые необычные книги мира</vt:lpstr>
      <vt:lpstr>Цель </vt:lpstr>
      <vt:lpstr>Гипотеза  </vt:lpstr>
      <vt:lpstr>ЗАДАЧИ</vt:lpstr>
      <vt:lpstr>Самая большая книга «Библия Дьявола». До сих пор не установлено авторство этой загадочной гигантской книги. Согласно легенде, её написал проклятый монах, которого заперли в келье за нарушение принципов данных перед Богом. В заточении он поклялся за одну ночь написать самую большую рукопись в мире. Когда монах понял, что выполнить свой обет не в состоянии, то стал молиться Сатане, и тот услышал молитвы несчастного...</vt:lpstr>
      <vt:lpstr>Самая маленькая книга в мире — Новый Завет. Книга по размеру сравнима с крупинкой соли. Разобрать текст второй части Библии невооруженным глазом практически невозможно — чтобы прочесть эту книгу, необходимо 600-кратное увеличение. Создал книгу Анатолий Кононенко из г. Омска.</vt:lpstr>
      <vt:lpstr>Поваренная книга, которую нужно запечь в духовке Обычно сначала открывают поваренную книгу, а потом духовку, чтобы запечь там что-нибудь, вычитанное на страницах книги. Но хорватские книгоиздатели решили вывернуть этот процесс наизнанку. Они создали поваренную книгу под названием Well Done, которую нужно сначала запечь в фольге в духовке, чтобы на ее страницах появились рецепты блюд.  </vt:lpstr>
      <vt:lpstr>Дырявая книга Американский писатель Джонатан Сафран Фоер решил наглядно показать, что такое гипертекст. Поэтому его новая книга под названием «Tree of Codes» сплошь дырявая. </vt:lpstr>
      <vt:lpstr>Трехмерный алфавит. Все знают, что лучше всего мир познается в игровом режиме. Вот и алфавит лучше всего учить, как оказывается, при помощи трехмерной азбуки ABC3D.  </vt:lpstr>
      <vt:lpstr>Тоннельная книга. У писателя, как и у любого человека, работающего за компьютером, может развиться т.н. «тоннельный синдром». Видимо, именно страдающий им человек создал книгу Tunnel Vision, в которой рассказал про тоннель, соединяющий Нью-Йорк и Нью-Джерси, его историю и современность. Очень наглядно получилось. </vt:lpstr>
      <vt:lpstr>Трехмерные книги Французский художник-иллюстратор Бенжамин Лакомб (Benjamin Lacombe) делает настоящие, трехмерные книги, каждый разворот которых радует читателя новыми объемными чудесами. На данный момент, он уже создал дизайн для таких всемирно известных произведений как «Пиноккио», «Мадам Баттерфляй», «Алиса в Стране Чудес». </vt:lpstr>
      <vt:lpstr>Бумажная Википедия На многих языках количество статей в Википедии уже давно значительно перевалило за количество статей в самых полных бумажных энциклопедиях на этих же языках. Вот потому она и невозможна в печатном экземпляре. По крайней мере, так казалось, пока дизайнер Роб Мэттьюс (Rob Matthews) не создал 5000-страничный том, состоящий из нескольких десятков тысяч самых посещаемых статей в английском разделе Википедии. Конечно, в этой книге нет никакой практической составляющей. Но зато очень наглядно передана сама суть электронной энциклопедии. </vt:lpstr>
      <vt:lpstr>Книга-приправа  Обычно всевозможные пищевые приправы и специи принято хранить в специальных баночках. Но дизайнер Ник Бамптон (Nick Bampton) предлагает использовать для этого книгу. Каждый ее листок будет содержать в себе некоторое количество специй. И для того, чтобы добавить их в блюдо, нужно всего лишь оторвать его и бросить на сковородку. Листок этот под действием температуры и влаги просто растворится в еде .</vt:lpstr>
      <vt:lpstr>Книга-ночник  Книга «Good Ideas Glow in The Dark» - это не совсем книга. Это ночная лампа, стилизованная под книгу, и предназначенная для того, чтобы ее поставить на книжную полку. Хотя ее также можно положить и на стол. Ведь в этой «книге» светится не только корешок, но и буквы на обложке. </vt:lpstr>
      <vt:lpstr>Книги-картины Мартина Фроста (Martin Frost) На страничные торцы этих книг нанесен рисунок, который полностью появляется при чтении, когда книга открыта, или когда ее страницы сдвинуты под определенным углом.</vt:lpstr>
      <vt:lpstr>В подборке представлены настоящие рекордсмены книжного мира по оригинальности форм, материалу изготовления, содержанию и способу их чтения. Отдельные экземпляры представляют большую историческую ценность и не имеют рыночной цены.</vt:lpstr>
      <vt:lpstr>Заключение</vt:lpstr>
      <vt:lpstr>Спасибо за внимание!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Самые необычные книги мира</dc:title>
  <dc:creator>User</dc:creator>
  <cp:lastModifiedBy>User</cp:lastModifiedBy>
  <cp:revision>18</cp:revision>
  <dcterms:created xsi:type="dcterms:W3CDTF">2016-05-10T16:17:40Z</dcterms:created>
  <dcterms:modified xsi:type="dcterms:W3CDTF">2018-12-03T03:52:05Z</dcterms:modified>
</cp:coreProperties>
</file>