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7" r:id="rId11"/>
    <p:sldId id="274" r:id="rId12"/>
    <p:sldId id="276" r:id="rId13"/>
    <p:sldId id="277" r:id="rId14"/>
    <p:sldId id="268" r:id="rId15"/>
    <p:sldId id="295" r:id="rId16"/>
    <p:sldId id="298" r:id="rId17"/>
    <p:sldId id="257" r:id="rId18"/>
    <p:sldId id="265" r:id="rId19"/>
    <p:sldId id="301" r:id="rId20"/>
    <p:sldId id="299" r:id="rId21"/>
    <p:sldId id="30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4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2EC36E-85BA-4814-885C-C863565C5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C1B3B-C5A6-4E9C-97BF-ED600EF93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4F78C1-9A3F-4D9B-9A46-13FB50658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08549-E17A-4528-A57C-0D9EC76A5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F8D0387-B93D-433E-BA32-D6A3E4CDC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A3546-E3DB-4CE2-A3C3-E5AABF6A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69C28-663B-4131-B813-D4D1BBE7A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9B04E-6E72-41DA-B30E-64AF2F83D5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0245D-2B5A-4131-AA9B-EC7ADAE3E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3814F-CFDF-4CD6-B6BA-ADF88093B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C5C42-3E63-4263-93FB-5EC2D8C649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996455-B876-4F8B-A54A-6DB4E781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5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jpeg"/><Relationship Id="rId7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otvet.imgsmail.ru/download/84b415131179bd28b7bfeb6bde721a7e_i-40.jpg" TargetMode="External"/><Relationship Id="rId13" Type="http://schemas.openxmlformats.org/officeDocument/2006/relationships/hyperlink" Target="http://s3-eu-west-1.amazonaws.com/lookandlearn-preview/LLB/LLB8001/LLB8001-052-02.jpg" TargetMode="External"/><Relationship Id="rId18" Type="http://schemas.openxmlformats.org/officeDocument/2006/relationships/hyperlink" Target="http://www.mindfulmoment.co.za/wp-content/uploads/2016/11/kettle.jpg" TargetMode="External"/><Relationship Id="rId3" Type="http://schemas.openxmlformats.org/officeDocument/2006/relationships/hyperlink" Target="http://www.clipartdude.com/clip-arts/1324/nitrogen-in-tires-pros-and-cons-1324397.jpg" TargetMode="External"/><Relationship Id="rId21" Type="http://schemas.openxmlformats.org/officeDocument/2006/relationships/hyperlink" Target="http://www.stihi.ru/pics/2016/08/30/8342.jpg" TargetMode="External"/><Relationship Id="rId7" Type="http://schemas.openxmlformats.org/officeDocument/2006/relationships/hyperlink" Target="http://kolomna.spcity-friends.ru/files/720/720a79aa9c6fa36297a456411a110f9a.jpg" TargetMode="External"/><Relationship Id="rId12" Type="http://schemas.openxmlformats.org/officeDocument/2006/relationships/hyperlink" Target="http://images.myshared.ru/4/157668/slide_21.jpg" TargetMode="External"/><Relationship Id="rId17" Type="http://schemas.openxmlformats.org/officeDocument/2006/relationships/hyperlink" Target="http://physik.ucoz.ru/_ph/32/12376266.gif" TargetMode="External"/><Relationship Id="rId2" Type="http://schemas.openxmlformats.org/officeDocument/2006/relationships/hyperlink" Target="http://heaclub.ru/tim/f714878937c40302d243f867127e6993/temperatura-dlya-virashivaniya-cvetnoi-kapusti.jpg" TargetMode="External"/><Relationship Id="rId16" Type="http://schemas.openxmlformats.org/officeDocument/2006/relationships/hyperlink" Target="http://pandia.ru/text/78/455/images/image002_53.jpg" TargetMode="External"/><Relationship Id="rId20" Type="http://schemas.openxmlformats.org/officeDocument/2006/relationships/hyperlink" Target="http://yngo.at.ua/NEWS-4/ntimagnitnyi_plash_25_09_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i.ning.com/files/sSxRH0Bl-cPVPmZ8Hg9-hctj-savNam349854rrMLvuxtUyxE7x7dNZAL75SQjbS6NSvw61xTfLaOrBpiBnmdQLsKF4H0JUr/tree.gif?size=90&amp;crop=1:1" TargetMode="External"/><Relationship Id="rId11" Type="http://schemas.openxmlformats.org/officeDocument/2006/relationships/hyperlink" Target="https://fs00.infourok.ru/images/doc/237/143262/1/img1.jpg" TargetMode="External"/><Relationship Id="rId5" Type="http://schemas.openxmlformats.org/officeDocument/2006/relationships/hyperlink" Target="http://densomotors.com/images/faq.jpg" TargetMode="External"/><Relationship Id="rId15" Type="http://schemas.openxmlformats.org/officeDocument/2006/relationships/hyperlink" Target="http://ffden-2.phys.uaf.edu/104_2012_web_projects/Rebekah_Telfer/inertia-2.jpg" TargetMode="External"/><Relationship Id="rId10" Type="http://schemas.openxmlformats.org/officeDocument/2006/relationships/hyperlink" Target="http://bigslide.ru/images/16/15218/960/img3.jpg" TargetMode="External"/><Relationship Id="rId19" Type="http://schemas.openxmlformats.org/officeDocument/2006/relationships/hyperlink" Target="http://minfin.com.ua/files/image/lightBulb.png" TargetMode="External"/><Relationship Id="rId4" Type="http://schemas.openxmlformats.org/officeDocument/2006/relationships/hyperlink" Target="https://im0-tub-ru.yandex.net/i?id=162e3387547aa9849011a86b46b554af&amp;n=33&amp;h=215&amp;w=185" TargetMode="External"/><Relationship Id="rId9" Type="http://schemas.openxmlformats.org/officeDocument/2006/relationships/hyperlink" Target="https://neofenom.com/wp-content/uploads/2012/12/800px-Starsinthesky.jpg" TargetMode="External"/><Relationship Id="rId14" Type="http://schemas.openxmlformats.org/officeDocument/2006/relationships/hyperlink" Target="http://konspekta.net/megalektsiiru/baza1/670853853435.files/image031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-5S5Ou48hRlw/T_2MrdcMgPI/AAAAAAAACoM/Mv7HrZ9mbDQ/s1600/thermometer1.jpg" TargetMode="External"/><Relationship Id="rId13" Type="http://schemas.openxmlformats.org/officeDocument/2006/relationships/hyperlink" Target="http://vybor.ua/uploadfiles/ckfinder/user48/images/fahrenheit_1.jpg" TargetMode="External"/><Relationship Id="rId18" Type="http://schemas.openxmlformats.org/officeDocument/2006/relationships/hyperlink" Target="http://www.clipartdude.com/clip-arts/1324/nitrogen-in-tires-pros-and-cons-1324397.jpg" TargetMode="External"/><Relationship Id="rId3" Type="http://schemas.openxmlformats.org/officeDocument/2006/relationships/hyperlink" Target="http://www.stihi.ru/pics/2016/10/20/490.jpg" TargetMode="External"/><Relationship Id="rId7" Type="http://schemas.openxmlformats.org/officeDocument/2006/relationships/hyperlink" Target="https://arhivurokov.ru/kopilka/uploads/user_file_5666846e9ebc5/vnieklassnoiemieropriiatiiepofizikieputieshiestviiepostraniechudiesfizika_4.jpeg" TargetMode="External"/><Relationship Id="rId12" Type="http://schemas.openxmlformats.org/officeDocument/2006/relationships/hyperlink" Target="http://limbt.com/inc/images/regenerativ/reamur.jpg" TargetMode="External"/><Relationship Id="rId17" Type="http://schemas.openxmlformats.org/officeDocument/2006/relationships/hyperlink" Target="http://heaclub.ru/tim/f714878937c40302d243f867127e6993/temperatura-dlya-virashivaniya-cvetnoi-kapusti.jpg" TargetMode="External"/><Relationship Id="rId2" Type="http://schemas.openxmlformats.org/officeDocument/2006/relationships/hyperlink" Target="https://wallpapershome.ru/images/pages/ico_h/6203.jpg" TargetMode="External"/><Relationship Id="rId16" Type="http://schemas.openxmlformats.org/officeDocument/2006/relationships/hyperlink" Target="http://densomotors.com/images/faq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esslife.ru/media/54ec185f481de.jpg" TargetMode="External"/><Relationship Id="rId11" Type="http://schemas.openxmlformats.org/officeDocument/2006/relationships/hyperlink" Target="http://intvua.com/static/files/gallery_uploads/images/Celsius.jpg" TargetMode="External"/><Relationship Id="rId5" Type="http://schemas.openxmlformats.org/officeDocument/2006/relationships/hyperlink" Target="https://duhi-queen.ru/images/products/3211.jpg" TargetMode="External"/><Relationship Id="rId15" Type="http://schemas.openxmlformats.org/officeDocument/2006/relationships/hyperlink" Target="http://light-fizika.ru/images/images/MKT/slg.gif" TargetMode="External"/><Relationship Id="rId10" Type="http://schemas.openxmlformats.org/officeDocument/2006/relationships/hyperlink" Target="http://www.chuchotezvous.ru/images/joomgallery/originals/__28/__34/___313/renaissancescienc2_2_20160110_1831111086.jpg" TargetMode="External"/><Relationship Id="rId19" Type="http://schemas.openxmlformats.org/officeDocument/2006/relationships/hyperlink" Target="http://timewithnatalie.com/wp-content/uploads/2014/01/Character106.jpg" TargetMode="External"/><Relationship Id="rId4" Type="http://schemas.openxmlformats.org/officeDocument/2006/relationships/hyperlink" Target="https://cdn.vdmsti.ru/image/2017/1e/1ekxo0/mobile_high-1tjy.jpg" TargetMode="External"/><Relationship Id="rId9" Type="http://schemas.openxmlformats.org/officeDocument/2006/relationships/hyperlink" Target="https://chrontime.com/public/event_ru/6465/_1.6465.history-of-creation-thermometer.jpg" TargetMode="External"/><Relationship Id="rId14" Type="http://schemas.openxmlformats.org/officeDocument/2006/relationships/hyperlink" Target="http://name-list.net/img/portrait/Kelvin_1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143116"/>
            <a:ext cx="6072230" cy="12584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Тепловое движение.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Температура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 №1 в 8 классе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4919008"/>
            <a:ext cx="642938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Фоминова Елена Владимировна,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физики МБОУ СОШ № 23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Усть-Лабинский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Краснодарского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професс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000264" cy="22139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14678" y="285728"/>
            <a:ext cx="507209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года на камне посидишь, и камень нагреется.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Японская пословица.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458" name="Picture 2" descr="http://heaclub.ru/tim/f714878937c40302d243f867127e6993/temperatura-dlya-virashivaniya-cvetnoi-kapus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183" y="2643182"/>
            <a:ext cx="2030801" cy="1928826"/>
          </a:xfrm>
          <a:prstGeom prst="rect">
            <a:avLst/>
          </a:prstGeom>
          <a:noFill/>
        </p:spPr>
      </p:pic>
      <p:pic>
        <p:nvPicPr>
          <p:cNvPr id="19460" name="Picture 4" descr="http://www.clipartdude.com/clip-arts/1324/nitrogen-in-tires-pros-and-cons-13243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786322"/>
            <a:ext cx="2109842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143116"/>
            <a:ext cx="6072230" cy="12584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Тепловое движение.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Температура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професс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1785950" cy="221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14678" y="285728"/>
            <a:ext cx="507209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года на камне посидишь, и камень нагреется.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Японская пословица.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http://heaclub.ru/tim/f714878937c40302d243f867127e6993/temperatura-dlya-virashivaniya-cvetnoi-kapus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183" y="2643182"/>
            <a:ext cx="2030801" cy="1928826"/>
          </a:xfrm>
          <a:prstGeom prst="rect">
            <a:avLst/>
          </a:prstGeom>
          <a:noFill/>
        </p:spPr>
      </p:pic>
      <p:pic>
        <p:nvPicPr>
          <p:cNvPr id="9" name="Picture 4" descr="http://www.clipartdude.com/clip-arts/1324/nitrogen-in-tires-pros-and-cons-13243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786322"/>
            <a:ext cx="2109842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34" y="6000768"/>
            <a:ext cx="835818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явления, связанные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изменением температуры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0034" y="214290"/>
            <a:ext cx="7429552" cy="7858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Тепловые явления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wallpapershome.ru/images/pages/ico_h/6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85860"/>
            <a:ext cx="4316406" cy="2427979"/>
          </a:xfrm>
          <a:prstGeom prst="rect">
            <a:avLst/>
          </a:prstGeom>
          <a:noFill/>
        </p:spPr>
      </p:pic>
      <p:pic>
        <p:nvPicPr>
          <p:cNvPr id="9220" name="Picture 4" descr="http://www.stihi.ru/pics/2016/10/20/4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857628"/>
            <a:ext cx="3193435" cy="1995897"/>
          </a:xfrm>
          <a:prstGeom prst="rect">
            <a:avLst/>
          </a:prstGeom>
          <a:noFill/>
        </p:spPr>
      </p:pic>
      <p:pic>
        <p:nvPicPr>
          <p:cNvPr id="9222" name="Picture 6" descr="https://cdn.vdmsti.ru/image/2017/1e/1ekxo0/mobile_high-1tj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321821"/>
            <a:ext cx="3857651" cy="2321493"/>
          </a:xfrm>
          <a:prstGeom prst="rect">
            <a:avLst/>
          </a:prstGeom>
          <a:noFill/>
        </p:spPr>
      </p:pic>
      <p:pic>
        <p:nvPicPr>
          <p:cNvPr id="9224" name="Picture 8" descr="https://duhi-queen.ru/images/products/32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857628"/>
            <a:ext cx="3048021" cy="2000264"/>
          </a:xfrm>
          <a:prstGeom prst="rect">
            <a:avLst/>
          </a:prstGeom>
          <a:noFill/>
        </p:spPr>
      </p:pic>
      <p:pic>
        <p:nvPicPr>
          <p:cNvPr id="9226" name="Picture 10" descr="http://presslife.ru/media/54ec185f481d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929066"/>
            <a:ext cx="1857388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E3DB2-75D4-4228-A74A-A80AADF5E94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123" name="Picture 2" descr="F:\ФИЗИКА\КАРТИНКИ и ТАБЛИЦЫ\ТЕРМОДИНАМИКА И МОЛЕКУЛЯРНАЯ ФИЗИКА\температура\vod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6572270" cy="443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0" y="6072206"/>
            <a:ext cx="850109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Температура характеризует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нагретости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214290"/>
            <a:ext cx="7429552" cy="7858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Температура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142984"/>
            <a:ext cx="835818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Проведем эксперимент!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-5S5Ou48hRlw/T_2MrdcMgPI/AAAAAAAACoM/Mv7HrZ9mbDQ/s1600/thermometer1.jpg"/>
          <p:cNvPicPr>
            <a:picLocks noChangeAspect="1" noChangeArrowheads="1"/>
          </p:cNvPicPr>
          <p:nvPr/>
        </p:nvPicPr>
        <p:blipFill>
          <a:blip r:embed="rId2"/>
          <a:srcRect l="35715" t="5411" r="36146" b="4761"/>
          <a:stretch>
            <a:fillRect/>
          </a:stretch>
        </p:blipFill>
        <p:spPr bwMode="auto">
          <a:xfrm>
            <a:off x="3714744" y="1142984"/>
            <a:ext cx="1745490" cy="5214950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10C78-4C52-4054-9CC1-EB35409556F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357188" y="1357313"/>
            <a:ext cx="3429000" cy="1857373"/>
          </a:xfrm>
          <a:prstGeom prst="wedgeEllipseCallout">
            <a:avLst>
              <a:gd name="adj1" fmla="val 34221"/>
              <a:gd name="adj2" fmla="val -6330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Зависит 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5357813" y="4143380"/>
            <a:ext cx="3429000" cy="2214558"/>
          </a:xfrm>
          <a:prstGeom prst="wedgeEllipseCallout">
            <a:avLst>
              <a:gd name="adj1" fmla="val -69865"/>
              <a:gd name="adj2" fmla="val 4208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57813" y="1357313"/>
            <a:ext cx="3500437" cy="2000249"/>
          </a:xfrm>
          <a:prstGeom prst="wedgeEllipseCallout">
            <a:avLst>
              <a:gd name="adj1" fmla="val -68443"/>
              <a:gd name="adj2" fmla="val -8468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500063" y="1571625"/>
            <a:ext cx="28224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Зависит 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 скорости 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молекул.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214282" y="3857628"/>
            <a:ext cx="3714776" cy="2714644"/>
          </a:xfrm>
          <a:prstGeom prst="wedgeEllipseCallout">
            <a:avLst>
              <a:gd name="adj1" fmla="val 61327"/>
              <a:gd name="adj2" fmla="val -57618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132" name="TextBox 15"/>
          <p:cNvSpPr txBox="1">
            <a:spLocks noChangeArrowheads="1"/>
          </p:cNvSpPr>
          <p:nvPr/>
        </p:nvSpPr>
        <p:spPr bwMode="auto">
          <a:xfrm>
            <a:off x="785786" y="4071942"/>
            <a:ext cx="27292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Физическая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величина,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следовательно ее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измерить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прибором  –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термометром.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86438" y="1571625"/>
            <a:ext cx="20822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Термометр 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показывает 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собственную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температуру.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00688" y="4357688"/>
            <a:ext cx="27156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Температура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термометра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равна  измеряемой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температуре.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0034" y="214290"/>
            <a:ext cx="7429552" cy="7858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Температура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5130" grpId="0"/>
      <p:bldP spid="15" grpId="0" animBg="1"/>
      <p:bldP spid="5132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7643866" cy="8572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Температуру тел измеряют  с помощью термометра и выражают в градусах Цельсия (</a:t>
            </a:r>
            <a:r>
              <a:rPr lang="ru-RU" b="1" baseline="3000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00034" y="214290"/>
            <a:ext cx="7429552" cy="64294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Температура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 descr="https://chrontime.com/public/event_ru/6465/_1.6465.history-of-creation-thermometer.jpg"/>
          <p:cNvPicPr>
            <a:picLocks noChangeAspect="1" noChangeArrowheads="1"/>
          </p:cNvPicPr>
          <p:nvPr/>
        </p:nvPicPr>
        <p:blipFill>
          <a:blip r:embed="rId3"/>
          <a:srcRect l="7377" r="7789"/>
          <a:stretch>
            <a:fillRect/>
          </a:stretch>
        </p:blipFill>
        <p:spPr bwMode="auto">
          <a:xfrm>
            <a:off x="214282" y="2285992"/>
            <a:ext cx="1643074" cy="424336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714480" y="5357826"/>
            <a:ext cx="492922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Первый прибор  для объективной оценки температуры был изобретен Галилеем в  1597 г – термоскоп.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://intvua.com/static/files/gallery_uploads/images/Celsi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928802"/>
            <a:ext cx="5143536" cy="321471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857356" y="4643446"/>
            <a:ext cx="364333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Цельсий Андерс – 1742 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www.chuchotezvous.ru/images/joomgallery/originals/__28/__34/___313/renaissancescienc2_2_20160110_1831111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8207" y="4143380"/>
            <a:ext cx="2505794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name-list.net/img/portrait/Kelvin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026484"/>
            <a:ext cx="2619374" cy="3098087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00034" y="214290"/>
            <a:ext cx="7429552" cy="7858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Температура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1285860"/>
            <a:ext cx="414340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Шкала Реомюра – 1730г.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(во Франции и до революции в России)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1285860"/>
            <a:ext cx="350046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Шкала Фаренгейта -1723г. (в Англии и США)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4546" y="5786454"/>
            <a:ext cx="400052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Шкала Кельвина – 1848г.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 Англии и США)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limbt.com/inc/images/regenerativ/reamu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500306"/>
            <a:ext cx="2143140" cy="2500330"/>
          </a:xfrm>
          <a:prstGeom prst="rect">
            <a:avLst/>
          </a:prstGeom>
          <a:noFill/>
        </p:spPr>
      </p:pic>
      <p:pic>
        <p:nvPicPr>
          <p:cNvPr id="5124" name="Picture 4" descr="https://im0-tub-ru.yandex.net/i?id=8db22e70ce6d1ba4eb4c8d6af439439e&amp;n=33&amp;h=215&amp;w=1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571744"/>
            <a:ext cx="1990727" cy="23910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ght-fizika.ru/images/images/MKT/sl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857760"/>
            <a:ext cx="7929618" cy="1781168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142976" y="214290"/>
            <a:ext cx="6786610" cy="7858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Тепловое  движение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142984"/>
            <a:ext cx="68580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такое тепловое движение?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3643314"/>
            <a:ext cx="685804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Тепловое движение отличается от механического тем, что в нем участвует очень много частиц и каждая движется беспорядочно.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densomotors.com/images/faq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166"/>
            <a:ext cx="1268840" cy="18573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1714488"/>
            <a:ext cx="685804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Беспорядочное движение частиц, из которых состоят тела.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2714620"/>
            <a:ext cx="685804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Чем тепловое движение отличается от механического?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4500594" cy="57943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85720" y="2500306"/>
            <a:ext cx="2500330" cy="19288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Указывает на различную степень нагретости  тел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000364" y="2071678"/>
            <a:ext cx="2500330" cy="12144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Измеряется термометром (градус)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643570" y="2643182"/>
            <a:ext cx="2500330" cy="1785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Чем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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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молекул тела, тем</a:t>
            </a:r>
            <a:r>
              <a:rPr lang="en-US" sz="2400" b="1" i="1" kern="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400" b="1" i="1" kern="0" dirty="0" smtClean="0">
                <a:latin typeface="Times New Roman" pitchFamily="18" charset="0"/>
                <a:cs typeface="Times New Roman" pitchFamily="18" charset="0"/>
                <a:sym typeface="Symbol"/>
              </a:rPr>
              <a:t> температура тела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 bwMode="auto">
          <a:xfrm rot="5400000">
            <a:off x="1393013" y="1250143"/>
            <a:ext cx="1428756" cy="92869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 bwMode="auto">
          <a:xfrm rot="5400000">
            <a:off x="3572662" y="1499380"/>
            <a:ext cx="114300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 rot="16200000" flipH="1">
            <a:off x="5464975" y="1250141"/>
            <a:ext cx="1571636" cy="107157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74" name="Picture 2" descr="http://heaclub.ru/tim/f714878937c40302d243f867127e6993/temperatura-dlya-virashivaniya-cvetnoi-kapu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572008"/>
            <a:ext cx="2500330" cy="1979865"/>
          </a:xfrm>
          <a:prstGeom prst="rect">
            <a:avLst/>
          </a:prstGeom>
          <a:noFill/>
        </p:spPr>
      </p:pic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http://4.bp.blogspot.com/-5S5Ou48hRlw/T_2MrdcMgPI/AAAAAAAACoM/Mv7HrZ9mbDQ/s1600/thermometer1.jpg"/>
          <p:cNvPicPr>
            <a:picLocks noChangeAspect="1" noChangeArrowheads="1"/>
          </p:cNvPicPr>
          <p:nvPr/>
        </p:nvPicPr>
        <p:blipFill>
          <a:blip r:embed="rId4"/>
          <a:srcRect l="35715" t="5411" r="36146" b="4761"/>
          <a:stretch>
            <a:fillRect/>
          </a:stretch>
        </p:blipFill>
        <p:spPr bwMode="auto">
          <a:xfrm>
            <a:off x="3571868" y="3357562"/>
            <a:ext cx="975893" cy="3214686"/>
          </a:xfrm>
          <a:prstGeom prst="rect">
            <a:avLst/>
          </a:prstGeom>
          <a:noFill/>
        </p:spPr>
      </p:pic>
      <p:pic>
        <p:nvPicPr>
          <p:cNvPr id="20" name="Picture 4" descr="http://www.clipartdude.com/clip-arts/1324/nitrogen-in-tires-pros-and-cons-13243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446228"/>
            <a:ext cx="2357454" cy="2075372"/>
          </a:xfrm>
          <a:prstGeom prst="rect">
            <a:avLst/>
          </a:prstGeom>
          <a:noFill/>
        </p:spPr>
      </p:pic>
      <p:pic>
        <p:nvPicPr>
          <p:cNvPr id="13" name="Picture 2" descr="http://densomotors.com/images/faq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166"/>
            <a:ext cx="1268840" cy="1857388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357158" y="2428868"/>
            <a:ext cx="2500330" cy="2071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что указывает температура?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071802" y="2071678"/>
            <a:ext cx="2500330" cy="12144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Чем измеряется?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5715008" y="2571744"/>
            <a:ext cx="2857520" cy="2000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Как зависит скорость движения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молекул тела от его </a:t>
            </a:r>
            <a:r>
              <a:rPr lang="ru-RU" sz="2400" b="1" i="1" kern="0" dirty="0" smtClean="0">
                <a:latin typeface="Times New Roman" pitchFamily="18" charset="0"/>
                <a:cs typeface="Times New Roman" pitchFamily="18" charset="0"/>
                <a:sym typeface="Symbol"/>
              </a:rPr>
              <a:t>температуры?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6643734" cy="45259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§ 1 записи в тетради.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Сборник задач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Лукашика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 915, 916,926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Экспериментальное задание.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14290"/>
            <a:ext cx="7429552" cy="7858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timewithnatalie.com/wp-content/uploads/2014/01/Character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876"/>
            <a:ext cx="3799584" cy="2533594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список использованных печатных источников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Волков В.А. Универсальные поурочные разработки по физике: 8 класс. –М.: ВАКО:, 2010</a:t>
            </a:r>
          </a:p>
          <a:p>
            <a:pPr lvl="0"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Перышкин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А.В. Физика. 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.: учебник для общеобразовательных учреждений. – М.: Дрофа, 2014.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ensomotors.com/images/faq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84176"/>
            <a:ext cx="2714644" cy="3973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5857916" cy="6800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2143140" cy="24288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Какими основными понятиями и терминами мы пользовались в 7 классе?</a:t>
            </a:r>
          </a:p>
          <a:p>
            <a:pPr algn="ctr"/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14678" y="2571744"/>
            <a:ext cx="2786082" cy="22860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300" dirty="0" smtClean="0">
                <a:latin typeface="Times New Roman" pitchFamily="18" charset="0"/>
                <a:cs typeface="Times New Roman" pitchFamily="18" charset="0"/>
              </a:rPr>
              <a:t>Основные понятия физики</a:t>
            </a:r>
            <a:endParaRPr lang="ru-RU" sz="2400" b="1" spc="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2992039">
            <a:off x="2112473" y="1481493"/>
            <a:ext cx="2571768" cy="9844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Физическое тело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18571394" flipH="1">
            <a:off x="4674023" y="1429519"/>
            <a:ext cx="2571768" cy="9844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Физические явления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20831423">
            <a:off x="1077230" y="3558970"/>
            <a:ext cx="2571768" cy="9844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Физическая величина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18316082">
            <a:off x="2060147" y="5126751"/>
            <a:ext cx="2571768" cy="9844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Физический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закон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3759089" flipH="1">
            <a:off x="4599816" y="4997484"/>
            <a:ext cx="2571768" cy="9844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Физические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приборы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393401">
            <a:off x="5548490" y="3143982"/>
            <a:ext cx="2571768" cy="9844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Единица измерения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алее 12">
            <a:hlinkClick r:id="rId10" action="ppaction://hlinksldjump" highlightClick="1"/>
          </p:cNvPr>
          <p:cNvSpPr/>
          <p:nvPr/>
        </p:nvSpPr>
        <p:spPr>
          <a:xfrm>
            <a:off x="7858148" y="6215082"/>
            <a:ext cx="1071570" cy="357190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43932" cy="68006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активные ссылки на использованные изображения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22"/>
            <a:ext cx="9001156" cy="578647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Слайд 1,10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термометры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http://heaclub.ru/tim/f714878937c40302d243f867127e6993/temperatura-dlya-virashivaniya-cvetnoi-kapusti.jpg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Молекула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http://www.clipartdude.com/clip-arts/1324/nitrogen-in-tires-pros-and-cons-1324397.jpg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ученый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https://im0-tub-ru.yandex.net/i?id=162e3387547aa9849011a86b46b554af&amp;n=33&amp;h=215&amp;w=185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Слайд 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http://densomotors.com/images/faq.jpg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Слайд 3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дерево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http://api.ning.com/files/sSxRH0Bl-cPVPmZ8Hg9-hctj-savNam349854rrMLvuxtUyxE7x7dNZAL75SQjbS6NSvw61xTfLaOrBpiBnmdQLsKF4H0JUr/tree.gif?size=90&amp;crop=1:1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Игрушки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http://kolomna.spcity-friends.ru/files/720/720a79aa9c6fa36297a456411a110f9a.jpg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Машина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https://otvet.imgsmail.ru/download/84b415131179bd28b7bfeb6bde721a7e_i-40.jpg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Звезды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https://neofenom.com/wp-content/uploads/2012/12/800px-Starsinthesky.jpg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Слайд 4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http://bigslide.ru/images/16/15218/960/img3.jpg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Слайд 5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https://fs00.infourok.ru/images/doc/237/143262/1/img1.jpg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Слайд 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два мальчика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http://images.myshared.ru/4/157668/slide_21.jpg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Человек по деревом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http://s3-eu-west-1.amazonaws.com/lookandlearn-preview/LLB/LLB8001/LLB8001-052-02.jpg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Человек и пружина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http://konspekta.net/megalektsiiru/baza1/670853853435.files/image031.jpg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Монета в банке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http://ffden-2.phys.uaf.edu/104_2012_web_projects/Rebekah_Telfer/inertia-2.jpg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Слайд 7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ученый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http://pandia.ru/text/78/455/images/image002_53.jpg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https://fs00.infourok.ru/images/doc/237/143262/1/img1.jpg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Слайд 8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http://physik.ucoz.ru/_ph/32/12376266.gif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Слайд 9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чайник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http://www.mindfulmoment.co.za/wp-content/uploads/2016/11/kettle.jpg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Лампочка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http://minfin.com.ua/files/image/lightBulb.png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Магнит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http://yngo.at.ua/NEWS-4/ntimagnitnyi_plash_25_09_11.jpg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Радуга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http://www.stihi.ru/pics/2016/08/30/8342.jpg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7929618" cy="557216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туман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https://wallpapershome.ru/images/pages/ico_h/6203.jpg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Огонь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http://www.stihi.ru/pics/2016/10/20/490.jpg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дым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https://cdn.vdmsti.ru/image/2017/1e/1ekxo0/mobile_high-1tjy.jpg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Снежинка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https://duhi-queen.ru/images/products/3211.jpg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чайник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http://presslife.ru/media/54ec185f481de.jpg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12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https://arhivurokov.ru/kopilka/uploads/user_file_5666846e9ebc5/vnieklassnoiemieropriiatiiepofizikieputieshiestviiepostraniechudiesfizika_4.jpeg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13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http://4.bp.blogspot.com/-5S5Ou48hRlw/T_2MrdcMgPI/AAAAAAAACoM/Mv7HrZ9mbDQ/s1600/thermometer1.jpg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термоскоп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https://chrontime.com/public/event_ru/6465/_1.6465.history-of-creation-thermometer.jpg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Галилей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http://www.chuchotezvous.ru/images/joomgallery/originals/__28/__34/___313/renaissancescienc2_2_20160110_1831111086.jpg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Цельсий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http://intvua.com/static/files/gallery_uploads/images/Celsius.jpg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Реомюр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http://limbt.com/inc/images/regenerativ/reamur.jpg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Фаренгейт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http://vybor.ua/uploadfiles/ckfinder/user48/images/fahrenheit_1.jpg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Кельвин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http://name-list.net/img/portrait/Kelvin_10.jpg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16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http://light-fizika.ru/images/images/MKT/slg.gif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вопрос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http://densomotors.com/images/faq.jpg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17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http://heaclub.ru/tim/f714878937c40302d243f867127e6993/temperatura-dlya-virashivaniya-cvetnoi-kapusti.jpg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вопрос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http://densomotors.com/images/faq.jpg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Термометр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http://4.bp.blogspot.com/-5S5Ou48hRlw/T_2MrdcMgPI/AAAAAAAACoM/Mv7HrZ9mbDQ/s1600/thermometer1.jpg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Молекула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http://www.clipartdude.com/clip-arts/1324/nitrogen-in-tires-pros-and-cons-1324397.jpg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18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http://timewithnatalie.com/wp-content/uploads/2014/01/Character106.jpg</a:t>
            </a:r>
            <a:endParaRPr lang="ru-RU" sz="11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43932" cy="68006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активные ссылки на использованные изображения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https://neofenom.com/wp-content/uploads/2012/12/800px-Starsinthe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3460278" cy="2500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858180" cy="6800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Физическое тело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7858180" cy="6429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4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каждый окружающий нас предмет.</a:t>
            </a:r>
          </a:p>
          <a:p>
            <a:pPr algn="ctr"/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далее 13">
            <a:hlinkClick r:id="rId4" action="ppaction://hlinksldjump" highlightClick="1"/>
          </p:cNvPr>
          <p:cNvSpPr/>
          <p:nvPr/>
        </p:nvSpPr>
        <p:spPr>
          <a:xfrm>
            <a:off x="8143900" y="6215082"/>
            <a:ext cx="785818" cy="357166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0" name="AutoShape 2" descr="https://im0-tub-ru.yandex.net/i?id=46eae8a506c026dbc0c6fde75fa1c7c4&amp;n=33&amp;h=215&amp;w=3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://api.ning.com/files/sSxRH0Bl-cPVPmZ8Hg9-hctj-savNam349854rrMLvuxtUyxE7x7dNZAL75SQjbS6NSvw61xTfLaOrBpiBnmdQLsKF4H0JUr/tree.gif?size=90&amp;crop=1: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500306"/>
            <a:ext cx="3514696" cy="3976694"/>
          </a:xfrm>
          <a:prstGeom prst="rect">
            <a:avLst/>
          </a:prstGeom>
          <a:noFill/>
        </p:spPr>
      </p:pic>
      <p:pic>
        <p:nvPicPr>
          <p:cNvPr id="17414" name="Picture 6" descr="http://kolomna.spcity-friends.ru/files/720/720a79aa9c6fa36297a456411a110f9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429132"/>
            <a:ext cx="3766905" cy="2230561"/>
          </a:xfrm>
          <a:prstGeom prst="rect">
            <a:avLst/>
          </a:prstGeom>
          <a:noFill/>
        </p:spPr>
      </p:pic>
      <p:pic>
        <p:nvPicPr>
          <p:cNvPr id="17416" name="Picture 8" descr="https://otvet.imgsmail.ru/download/84b415131179bd28b7bfeb6bde721a7e_i-4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64" y="2071678"/>
            <a:ext cx="3714736" cy="24269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858180" cy="6800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Физические явления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7858180" cy="6429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4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изменения, происходящие с физическими телами.</a:t>
            </a:r>
          </a:p>
          <a:p>
            <a:pPr algn="ctr"/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143900" y="6215082"/>
            <a:ext cx="785818" cy="357166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://bigslide.ru/images/16/15218/960/img3.jpg"/>
          <p:cNvPicPr>
            <a:picLocks noChangeAspect="1" noChangeArrowheads="1"/>
          </p:cNvPicPr>
          <p:nvPr/>
        </p:nvPicPr>
        <p:blipFill>
          <a:blip r:embed="rId4"/>
          <a:srcRect l="10937" t="27084" r="6250" b="4166"/>
          <a:stretch>
            <a:fillRect/>
          </a:stretch>
        </p:blipFill>
        <p:spPr bwMode="auto">
          <a:xfrm>
            <a:off x="285720" y="1785926"/>
            <a:ext cx="7572428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858180" cy="6800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величина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7858180" cy="7858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характеристика измеряемых свойств тел или явлений.</a:t>
            </a:r>
          </a:p>
          <a:p>
            <a:pPr algn="ctr"/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143900" y="6215082"/>
            <a:ext cx="785818" cy="357166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 descr="https://fs00.infourok.ru/images/doc/237/143262/1/img1.jpg"/>
          <p:cNvPicPr>
            <a:picLocks noChangeAspect="1" noChangeArrowheads="1"/>
          </p:cNvPicPr>
          <p:nvPr/>
        </p:nvPicPr>
        <p:blipFill>
          <a:blip r:embed="rId4"/>
          <a:srcRect l="7812" t="25000" r="9375" b="6249"/>
          <a:stretch>
            <a:fillRect/>
          </a:stretch>
        </p:blipFill>
        <p:spPr bwMode="auto">
          <a:xfrm>
            <a:off x="1097515" y="2428868"/>
            <a:ext cx="5621955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858180" cy="6800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Физический закон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7858180" cy="7858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независимо от наблюдателя существующая в природе связь между физическими величинами.</a:t>
            </a:r>
          </a:p>
          <a:p>
            <a:pPr algn="ctr"/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143900" y="6215082"/>
            <a:ext cx="785818" cy="357166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http://images.myshared.ru/4/157668/slide_21.jpg"/>
          <p:cNvPicPr>
            <a:picLocks noChangeAspect="1" noChangeArrowheads="1"/>
          </p:cNvPicPr>
          <p:nvPr/>
        </p:nvPicPr>
        <p:blipFill>
          <a:blip r:embed="rId4"/>
          <a:srcRect t="32500" b="11250"/>
          <a:stretch>
            <a:fillRect/>
          </a:stretch>
        </p:blipFill>
        <p:spPr bwMode="auto">
          <a:xfrm>
            <a:off x="428596" y="4357694"/>
            <a:ext cx="4143404" cy="2214578"/>
          </a:xfrm>
          <a:prstGeom prst="rect">
            <a:avLst/>
          </a:prstGeom>
          <a:noFill/>
        </p:spPr>
      </p:pic>
      <p:pic>
        <p:nvPicPr>
          <p:cNvPr id="14340" name="Picture 4" descr="http://s3-eu-west-1.amazonaws.com/lookandlearn-preview/LLB/LLB8001/LLB8001-052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7" y="1928802"/>
            <a:ext cx="2698248" cy="2571768"/>
          </a:xfrm>
          <a:prstGeom prst="rect">
            <a:avLst/>
          </a:prstGeom>
          <a:noFill/>
        </p:spPr>
      </p:pic>
      <p:sp>
        <p:nvSpPr>
          <p:cNvPr id="14344" name="AutoShape 8" descr="https://www.flashcardcloud.com/ImageUpload/09f94f16-9020-4347-b38f-59a5ed4d06a6/bo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www.flashcardcloud.com/ImageUpload/09f94f16-9020-4347-b38f-59a5ed4d06a6/bo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https://www.flashcardcloud.com/ImageUpload/09f94f16-9020-4347-b38f-59a5ed4d06a6/bo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0" name="Picture 14" descr="http://ffden-2.phys.uaf.edu/104_2012_web_projects/Rebekah_Telfer/inertia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7" y="1857364"/>
            <a:ext cx="4857783" cy="2571768"/>
          </a:xfrm>
          <a:prstGeom prst="rect">
            <a:avLst/>
          </a:prstGeom>
          <a:noFill/>
        </p:spPr>
      </p:pic>
      <p:pic>
        <p:nvPicPr>
          <p:cNvPr id="14342" name="Picture 6" descr="http://konspekta.net/megalektsiiru/baza1/670853853435.files/image031.jpg"/>
          <p:cNvPicPr>
            <a:picLocks noChangeAspect="1" noChangeArrowheads="1"/>
          </p:cNvPicPr>
          <p:nvPr/>
        </p:nvPicPr>
        <p:blipFill>
          <a:blip r:embed="rId7"/>
          <a:srcRect t="16547" b="13127"/>
          <a:stretch>
            <a:fillRect/>
          </a:stretch>
        </p:blipFill>
        <p:spPr bwMode="auto">
          <a:xfrm>
            <a:off x="5929322" y="4411272"/>
            <a:ext cx="1785950" cy="2232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858180" cy="6800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Единица измерения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7858180" cy="7858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Физическую величину можно сравнить с однородной величиной, принятой за единицу этой величины.</a:t>
            </a:r>
          </a:p>
          <a:p>
            <a:pPr algn="ctr"/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143900" y="6215082"/>
            <a:ext cx="785818" cy="357166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pandia.ru/text/78/455/images/image002_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928802"/>
            <a:ext cx="3552234" cy="2786067"/>
          </a:xfrm>
          <a:prstGeom prst="rect">
            <a:avLst/>
          </a:prstGeom>
          <a:noFill/>
        </p:spPr>
      </p:pic>
      <p:sp>
        <p:nvSpPr>
          <p:cNvPr id="13316" name="AutoShape 4" descr="https://fs00.infourok.ru/images/doc/237/143262/1/img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s://fs00.infourok.ru/images/doc/237/143262/1/img1.jpg"/>
          <p:cNvPicPr>
            <a:picLocks noChangeAspect="1" noChangeArrowheads="1"/>
          </p:cNvPicPr>
          <p:nvPr/>
        </p:nvPicPr>
        <p:blipFill>
          <a:blip r:embed="rId5"/>
          <a:srcRect l="7812" t="25000" r="9375" b="6249"/>
          <a:stretch>
            <a:fillRect/>
          </a:stretch>
        </p:blipFill>
        <p:spPr bwMode="auto">
          <a:xfrm>
            <a:off x="3500430" y="3786190"/>
            <a:ext cx="4589349" cy="28575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858180" cy="6800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Физические приборы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7858180" cy="7858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это специальные устройства, которые предназначены для измерения физических величин и проведения опытов.</a:t>
            </a:r>
          </a:p>
          <a:p>
            <a:pPr algn="ctr"/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143900" y="6215082"/>
            <a:ext cx="785818" cy="357166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physik.ucoz.ru/_ph/32/12376266.gif"/>
          <p:cNvPicPr>
            <a:picLocks noChangeAspect="1" noChangeArrowheads="1"/>
          </p:cNvPicPr>
          <p:nvPr/>
        </p:nvPicPr>
        <p:blipFill>
          <a:blip r:embed="rId4"/>
          <a:srcRect l="2344" t="1563" r="1562" b="3124"/>
          <a:stretch>
            <a:fillRect/>
          </a:stretch>
        </p:blipFill>
        <p:spPr bwMode="auto">
          <a:xfrm>
            <a:off x="1357290" y="2071678"/>
            <a:ext cx="5857916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28860" y="2428868"/>
            <a:ext cx="2786082" cy="22860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300" dirty="0" smtClean="0"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sz="3600" b="1" spc="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2617574">
            <a:off x="565213" y="1240664"/>
            <a:ext cx="2809719" cy="9844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Тепловые явления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19245543" flipH="1">
            <a:off x="4322440" y="1381345"/>
            <a:ext cx="3074116" cy="9844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Электрические явления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19776512">
            <a:off x="414800" y="4423149"/>
            <a:ext cx="2785489" cy="9844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Световые явления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1866326" flipH="1">
            <a:off x="4692730" y="4380549"/>
            <a:ext cx="2851529" cy="9844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Магнитные явления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4714908" cy="6800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изучаем?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mindfulmoment.co.za/wp-content/uploads/2016/11/kettl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14554"/>
            <a:ext cx="2447908" cy="2447909"/>
          </a:xfrm>
          <a:prstGeom prst="rect">
            <a:avLst/>
          </a:prstGeom>
          <a:noFill/>
        </p:spPr>
      </p:pic>
      <p:pic>
        <p:nvPicPr>
          <p:cNvPr id="11268" name="Picture 4" descr="http://minfin.com.ua/files/image/lightBul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28604"/>
            <a:ext cx="2368090" cy="2679681"/>
          </a:xfrm>
          <a:prstGeom prst="rect">
            <a:avLst/>
          </a:prstGeom>
          <a:noFill/>
        </p:spPr>
      </p:pic>
      <p:pic>
        <p:nvPicPr>
          <p:cNvPr id="11270" name="Picture 6" descr="http://yngo.at.ua/NEWS-4/ntimagnitnyi_plash_25_09_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84" y="2571744"/>
            <a:ext cx="2428858" cy="1821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http://www.stihi.ru/pics/2016/08/30/83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5000635"/>
            <a:ext cx="3143272" cy="16073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650</Words>
  <PresentationFormat>Экран (4:3)</PresentationFormat>
  <Paragraphs>136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Тепловое движение. Температура</vt:lpstr>
      <vt:lpstr>Повторение</vt:lpstr>
      <vt:lpstr>Физическое тело</vt:lpstr>
      <vt:lpstr>Физические явления</vt:lpstr>
      <vt:lpstr>Физическая величина</vt:lpstr>
      <vt:lpstr>Физический закон</vt:lpstr>
      <vt:lpstr>Единица измерения</vt:lpstr>
      <vt:lpstr>Физические приборы</vt:lpstr>
      <vt:lpstr>Что изучаем?</vt:lpstr>
      <vt:lpstr>Тепловое движение. Температура</vt:lpstr>
      <vt:lpstr>Слайд 11</vt:lpstr>
      <vt:lpstr>Слайд 12</vt:lpstr>
      <vt:lpstr>Слайд 13</vt:lpstr>
      <vt:lpstr>Слайд 14</vt:lpstr>
      <vt:lpstr>Слайд 15</vt:lpstr>
      <vt:lpstr>Слайд 16</vt:lpstr>
      <vt:lpstr>Температура</vt:lpstr>
      <vt:lpstr>Слайд 18</vt:lpstr>
      <vt:lpstr>список использованных печатных источников</vt:lpstr>
      <vt:lpstr>активные ссылки на использованные изображения</vt:lpstr>
      <vt:lpstr>активные ссылки на использованные изображения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Материальная точка. Система отчета</dc:title>
  <dc:creator>user</dc:creator>
  <cp:lastModifiedBy>Фоминова</cp:lastModifiedBy>
  <cp:revision>88</cp:revision>
  <dcterms:modified xsi:type="dcterms:W3CDTF">2019-01-20T11:43:01Z</dcterms:modified>
</cp:coreProperties>
</file>