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1" r:id="rId4"/>
    <p:sldId id="258"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34948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372232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168921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93462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145746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1D6FD8A-EB85-4E99-BE45-2DB6D61669F2}" type="datetimeFigureOut">
              <a:rPr lang="ru-RU" smtClean="0"/>
              <a:t>22.09.2018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232156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1D6FD8A-EB85-4E99-BE45-2DB6D61669F2}" type="datetimeFigureOut">
              <a:rPr lang="ru-RU" smtClean="0"/>
              <a:t>22.09.2018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76366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1D6FD8A-EB85-4E99-BE45-2DB6D61669F2}" type="datetimeFigureOut">
              <a:rPr lang="ru-RU" smtClean="0"/>
              <a:t>22.09.2018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390591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D6FD8A-EB85-4E99-BE45-2DB6D61669F2}" type="datetimeFigureOut">
              <a:rPr lang="ru-RU" smtClean="0"/>
              <a:t>22.09.2018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3770577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1D6FD8A-EB85-4E99-BE45-2DB6D61669F2}" type="datetimeFigureOut">
              <a:rPr lang="ru-RU" smtClean="0"/>
              <a:t>22.09.2018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105753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1D6FD8A-EB85-4E99-BE45-2DB6D61669F2}" type="datetimeFigureOut">
              <a:rPr lang="ru-RU" smtClean="0"/>
              <a:t>22.09.2018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13F55B-DCBC-47C9-9208-8EA38627B576}" type="slidenum">
              <a:rPr lang="ru-RU" smtClean="0"/>
              <a:t>‹#›</a:t>
            </a:fld>
            <a:endParaRPr lang="ru-RU"/>
          </a:p>
        </p:txBody>
      </p:sp>
    </p:spTree>
    <p:extLst>
      <p:ext uri="{BB962C8B-B14F-4D97-AF65-F5344CB8AC3E}">
        <p14:creationId xmlns:p14="http://schemas.microsoft.com/office/powerpoint/2010/main" val="460746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6FD8A-EB85-4E99-BE45-2DB6D61669F2}" type="datetimeFigureOut">
              <a:rPr lang="ru-RU" smtClean="0"/>
              <a:t>22.09.2018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3F55B-DCBC-47C9-9208-8EA38627B576}" type="slidenum">
              <a:rPr lang="ru-RU" smtClean="0"/>
              <a:t>‹#›</a:t>
            </a:fld>
            <a:endParaRPr lang="ru-RU"/>
          </a:p>
        </p:txBody>
      </p:sp>
    </p:spTree>
    <p:extLst>
      <p:ext uri="{BB962C8B-B14F-4D97-AF65-F5344CB8AC3E}">
        <p14:creationId xmlns:p14="http://schemas.microsoft.com/office/powerpoint/2010/main" val="3617693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us.123rf.com/450wm/yuyuyi/yuyuyi1311/yuyuyi131100019/24517985-kids-and-frame.jpg?ver=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19672" y="1340768"/>
            <a:ext cx="5688631" cy="2862322"/>
          </a:xfrm>
          <a:prstGeom prst="rect">
            <a:avLst/>
          </a:prstGeom>
          <a:noFill/>
        </p:spPr>
        <p:txBody>
          <a:bodyPr wrap="square" rtlCol="0">
            <a:spAutoFit/>
          </a:bodyPr>
          <a:lstStyle/>
          <a:p>
            <a:pPr algn="ctr"/>
            <a:endParaRPr lang="ru-RU" sz="5400" b="1" dirty="0" smtClean="0">
              <a:solidFill>
                <a:srgbClr val="C00000"/>
              </a:solidFill>
              <a:latin typeface="Monotype Corsiva" panose="03010101010201010101" pitchFamily="66" charset="0"/>
              <a:cs typeface="Times New Roman" panose="02020603050405020304" pitchFamily="18" charset="0"/>
            </a:endParaRPr>
          </a:p>
          <a:p>
            <a:pPr algn="ctr"/>
            <a:r>
              <a:rPr lang="ru-RU" sz="5400" b="1" smtClean="0">
                <a:solidFill>
                  <a:srgbClr val="C00000"/>
                </a:solidFill>
                <a:latin typeface="Monotype Corsiva" panose="03010101010201010101" pitchFamily="66" charset="0"/>
                <a:cs typeface="Times New Roman" panose="02020603050405020304" pitchFamily="18" charset="0"/>
              </a:rPr>
              <a:t>«</a:t>
            </a:r>
            <a:r>
              <a:rPr lang="ru-RU" sz="5400" b="1" smtClean="0">
                <a:solidFill>
                  <a:srgbClr val="C00000"/>
                </a:solidFill>
                <a:latin typeface="Monotype Corsiva" panose="03010101010201010101" pitchFamily="66" charset="0"/>
                <a:cs typeface="Times New Roman" panose="02020603050405020304" pitchFamily="18" charset="0"/>
              </a:rPr>
              <a:t>Умение </a:t>
            </a:r>
            <a:r>
              <a:rPr lang="ru-RU" sz="5400" b="1" dirty="0" smtClean="0">
                <a:solidFill>
                  <a:srgbClr val="C00000"/>
                </a:solidFill>
                <a:latin typeface="Monotype Corsiva" panose="03010101010201010101" pitchFamily="66" charset="0"/>
                <a:cs typeface="Times New Roman" panose="02020603050405020304" pitchFamily="18" charset="0"/>
              </a:rPr>
              <a:t>слушать ребёнка</a:t>
            </a:r>
            <a:r>
              <a:rPr lang="ru-RU" sz="5400" b="1" dirty="0" smtClean="0">
                <a:solidFill>
                  <a:srgbClr val="C00000"/>
                </a:solidFill>
                <a:latin typeface="Monotype Corsiva" panose="03010101010201010101" pitchFamily="66" charset="0"/>
                <a:cs typeface="Times New Roman" panose="02020603050405020304" pitchFamily="18" charset="0"/>
              </a:rPr>
              <a:t>»</a:t>
            </a:r>
            <a:endParaRPr lang="ru-RU" sz="5400" b="1" dirty="0" smtClean="0">
              <a:solidFill>
                <a:srgbClr val="C00000"/>
              </a:solidFill>
              <a:latin typeface="Monotype Corsiva" panose="03010101010201010101" pitchFamily="66" charset="0"/>
              <a:cs typeface="Times New Roman" panose="02020603050405020304" pitchFamily="18" charset="0"/>
            </a:endParaRPr>
          </a:p>
          <a:p>
            <a:endParaRPr lang="ru-RU" dirty="0"/>
          </a:p>
        </p:txBody>
      </p:sp>
      <p:sp>
        <p:nvSpPr>
          <p:cNvPr id="5" name="TextBox 4"/>
          <p:cNvSpPr txBox="1"/>
          <p:nvPr/>
        </p:nvSpPr>
        <p:spPr>
          <a:xfrm>
            <a:off x="1619673" y="5373216"/>
            <a:ext cx="5832648" cy="369332"/>
          </a:xfrm>
          <a:prstGeom prst="rect">
            <a:avLst/>
          </a:prstGeom>
          <a:noFill/>
        </p:spPr>
        <p:txBody>
          <a:bodyPr wrap="square" rtlCol="0">
            <a:spAutoFit/>
          </a:bodyPr>
          <a:lstStyle/>
          <a:p>
            <a:endParaRPr lang="ru-RU" dirty="0"/>
          </a:p>
        </p:txBody>
      </p:sp>
      <p:sp>
        <p:nvSpPr>
          <p:cNvPr id="6" name="TextBox 5"/>
          <p:cNvSpPr txBox="1"/>
          <p:nvPr/>
        </p:nvSpPr>
        <p:spPr>
          <a:xfrm>
            <a:off x="5076056" y="6021288"/>
            <a:ext cx="2376265" cy="369332"/>
          </a:xfrm>
          <a:prstGeom prst="rect">
            <a:avLst/>
          </a:prstGeom>
          <a:noFill/>
        </p:spPr>
        <p:txBody>
          <a:bodyPr wrap="square" rtlCol="0">
            <a:spAutoFit/>
          </a:bodyPr>
          <a:lstStyle/>
          <a:p>
            <a:pPr algn="r"/>
            <a:r>
              <a:rPr lang="ru-RU" dirty="0" smtClean="0">
                <a:latin typeface="Times New Roman" panose="02020603050405020304" pitchFamily="18" charset="0"/>
                <a:cs typeface="Times New Roman" panose="02020603050405020304" pitchFamily="18" charset="0"/>
              </a:rPr>
              <a:t>Медведева Г.С.</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38468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115616" y="476672"/>
            <a:ext cx="7200800" cy="5016758"/>
          </a:xfrm>
          <a:prstGeom prst="rect">
            <a:avLst/>
          </a:prstGeom>
        </p:spPr>
        <p:txBody>
          <a:bodyPr wrap="square">
            <a:sp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Пересказ</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Этот прием активного слушания предполагает </a:t>
            </a:r>
            <a:r>
              <a:rPr lang="ru-RU" sz="2000" dirty="0" err="1">
                <a:latin typeface="Times New Roman" panose="02020603050405020304" pitchFamily="18" charset="0"/>
                <a:cs typeface="Times New Roman" panose="02020603050405020304" pitchFamily="18" charset="0"/>
              </a:rPr>
              <a:t>пересказывание</a:t>
            </a:r>
            <a:r>
              <a:rPr lang="ru-RU" sz="2000" dirty="0">
                <a:latin typeface="Times New Roman" panose="02020603050405020304" pitchFamily="18" charset="0"/>
                <a:cs typeface="Times New Roman" panose="02020603050405020304" pitchFamily="18" charset="0"/>
              </a:rPr>
              <a:t> своими словами того, что мы услышали от собеседника. Цель его в том, чтобы показать свою заинтересованность, а также в том, чтобы собеседник мог поправить нас, если мы что-то поняли неправильно. Кроме того, пересказ позволяет сделать некий промежуточный вывод из беседы</a:t>
            </a:r>
            <a:r>
              <a:rPr lang="ru-RU" sz="2000" dirty="0" smtClean="0">
                <a:latin typeface="Times New Roman" panose="02020603050405020304" pitchFamily="18" charset="0"/>
                <a:cs typeface="Times New Roman" panose="02020603050405020304" pitchFamily="18" charset="0"/>
              </a:rPr>
              <a:t>.</a:t>
            </a:r>
          </a:p>
          <a:p>
            <a:pPr algn="just"/>
            <a:endParaRPr lang="ru-RU" sz="2000" dirty="0">
              <a:latin typeface="Times New Roman" panose="02020603050405020304" pitchFamily="18" charset="0"/>
              <a:cs typeface="Times New Roman" panose="02020603050405020304" pitchFamily="18" charset="0"/>
            </a:endParaRPr>
          </a:p>
          <a:p>
            <a:pPr algn="ctr"/>
            <a:r>
              <a:rPr lang="ru-RU" sz="2400" b="1" dirty="0">
                <a:solidFill>
                  <a:srgbClr val="002060"/>
                </a:solidFill>
                <a:latin typeface="Times New Roman" panose="02020603050405020304" pitchFamily="18" charset="0"/>
                <a:cs typeface="Times New Roman" panose="02020603050405020304" pitchFamily="18" charset="0"/>
              </a:rPr>
              <a:t>Развитие </a:t>
            </a:r>
            <a:r>
              <a:rPr lang="ru-RU" sz="2400" b="1" dirty="0" smtClean="0">
                <a:solidFill>
                  <a:srgbClr val="002060"/>
                </a:solidFill>
                <a:latin typeface="Times New Roman" panose="02020603050405020304" pitchFamily="18" charset="0"/>
                <a:cs typeface="Times New Roman" panose="02020603050405020304" pitchFamily="18" charset="0"/>
              </a:rPr>
              <a:t>мысли</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Это ответ на то, что было сказано собеседником, но с некоторой перспективой; взрослый как бы продолжает мысль ребенка, высказывает предположение, к чему могут привести эти события или поступки, каковы могли бы быть их причины и тому подобное.</a:t>
            </a:r>
          </a:p>
        </p:txBody>
      </p:sp>
    </p:spTree>
    <p:extLst>
      <p:ext uri="{BB962C8B-B14F-4D97-AF65-F5344CB8AC3E}">
        <p14:creationId xmlns:p14="http://schemas.microsoft.com/office/powerpoint/2010/main" val="514274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331640" y="1484784"/>
            <a:ext cx="6624736" cy="2585323"/>
          </a:xfrm>
          <a:prstGeom prst="rect">
            <a:avLst/>
          </a:prstGeom>
        </p:spPr>
        <p:txBody>
          <a:bodyPr wrap="square">
            <a:spAutoFit/>
          </a:bodyPr>
          <a:lstStyle/>
          <a:p>
            <a:pPr algn="ctr"/>
            <a:r>
              <a:rPr lang="ru-RU" sz="2800" b="1" dirty="0">
                <a:solidFill>
                  <a:srgbClr val="002060"/>
                </a:solidFill>
                <a:latin typeface="Times New Roman" panose="02020603050405020304" pitchFamily="18" charset="0"/>
                <a:cs typeface="Times New Roman" panose="02020603050405020304" pitchFamily="18" charset="0"/>
              </a:rPr>
              <a:t>Сообщение о </a:t>
            </a:r>
            <a:r>
              <a:rPr lang="ru-RU" sz="2800" b="1" dirty="0" smtClean="0">
                <a:solidFill>
                  <a:srgbClr val="002060"/>
                </a:solidFill>
                <a:latin typeface="Times New Roman" panose="02020603050405020304" pitchFamily="18" charset="0"/>
                <a:cs typeface="Times New Roman" panose="02020603050405020304" pitchFamily="18" charset="0"/>
              </a:rPr>
              <a:t>восприятии</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Этот прием заключается в том, что взрослый сообщает ребенку о том, что он его понял. Речь идет о конкретном вербальном сообщении, но желательно показывать это и </a:t>
            </a:r>
            <a:r>
              <a:rPr lang="ru-RU" sz="2000" dirty="0" err="1">
                <a:latin typeface="Times New Roman" panose="02020603050405020304" pitchFamily="18" charset="0"/>
                <a:cs typeface="Times New Roman" panose="02020603050405020304" pitchFamily="18" charset="0"/>
              </a:rPr>
              <a:t>невербально</a:t>
            </a:r>
            <a:r>
              <a:rPr lang="ru-RU" sz="2000" dirty="0">
                <a:latin typeface="Times New Roman" panose="02020603050405020304" pitchFamily="18" charset="0"/>
                <a:cs typeface="Times New Roman" panose="02020603050405020304" pitchFamily="18" charset="0"/>
              </a:rPr>
              <a:t>: смотреть в лицо собеседнику, кивать, поддакивать. Недопустимо беседовать, стоя спиной или глядя в сторону</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91341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259632" y="764704"/>
            <a:ext cx="6912768" cy="4431983"/>
          </a:xfrm>
          <a:prstGeom prst="rect">
            <a:avLst/>
          </a:prstGeom>
        </p:spPr>
        <p:txBody>
          <a:bodyPr wrap="square">
            <a:sp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Сообщение о восприятии самого себя</a:t>
            </a:r>
          </a:p>
          <a:p>
            <a:pPr algn="ctr"/>
            <a:endParaRPr lang="ru-RU" sz="1400" b="1" dirty="0" smtClean="0">
              <a:solidFill>
                <a:srgbClr val="00206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Это сообщение о своем эмоциональном состоянии в связи с разговором. Например, так: я расстроен, меня огорчили твои слова; или: я рад это слышать. Это типичное «я-сообщение», но в связи с разговором оно показывает наличие эмоционального контакта.</a:t>
            </a:r>
          </a:p>
          <a:p>
            <a:pPr algn="ctr"/>
            <a:r>
              <a:rPr lang="ru-RU" sz="2800" b="1" dirty="0" smtClean="0">
                <a:solidFill>
                  <a:srgbClr val="002060"/>
                </a:solidFill>
                <a:latin typeface="Times New Roman" panose="02020603050405020304" pitchFamily="18" charset="0"/>
                <a:cs typeface="Times New Roman" panose="02020603050405020304" pitchFamily="18" charset="0"/>
              </a:rPr>
              <a:t>Замечания </a:t>
            </a:r>
            <a:r>
              <a:rPr lang="ru-RU" sz="2800" b="1" dirty="0">
                <a:solidFill>
                  <a:srgbClr val="002060"/>
                </a:solidFill>
                <a:latin typeface="Times New Roman" panose="02020603050405020304" pitchFamily="18" charset="0"/>
                <a:cs typeface="Times New Roman" panose="02020603050405020304" pitchFamily="18" charset="0"/>
              </a:rPr>
              <a:t>по ходу </a:t>
            </a:r>
            <a:r>
              <a:rPr lang="ru-RU" sz="2800" b="1" dirty="0" smtClean="0">
                <a:solidFill>
                  <a:srgbClr val="002060"/>
                </a:solidFill>
                <a:latin typeface="Times New Roman" panose="02020603050405020304" pitchFamily="18" charset="0"/>
                <a:cs typeface="Times New Roman" panose="02020603050405020304" pitchFamily="18" charset="0"/>
              </a:rPr>
              <a:t>беседы</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Это небольшие выводы по поводу хода разговора, желательные при использовании техники активного слушания; примеры: «Мне кажется, мы обсудили этот вопрос», «По-моему, мы пришли к общему выводу» и тому подобное.</a:t>
            </a:r>
          </a:p>
        </p:txBody>
      </p:sp>
    </p:spTree>
    <p:extLst>
      <p:ext uri="{BB962C8B-B14F-4D97-AF65-F5344CB8AC3E}">
        <p14:creationId xmlns:p14="http://schemas.microsoft.com/office/powerpoint/2010/main" val="581134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23528" y="332656"/>
            <a:ext cx="8424936" cy="5447645"/>
          </a:xfrm>
          <a:prstGeom prst="rect">
            <a:avLst/>
          </a:prstGeom>
        </p:spPr>
        <p:txBody>
          <a:bodyPr wrap="square">
            <a:spAutoFit/>
          </a:bodyPr>
          <a:lstStyle/>
          <a:p>
            <a:pPr lvl="0" algn="ctr"/>
            <a:r>
              <a:rPr lang="ru-RU" sz="2800" b="1" dirty="0" smtClean="0">
                <a:solidFill>
                  <a:srgbClr val="002060"/>
                </a:solidFill>
                <a:latin typeface="Times New Roman" panose="02020603050405020304" pitchFamily="18" charset="0"/>
                <a:cs typeface="Times New Roman" panose="02020603050405020304" pitchFamily="18" charset="0"/>
              </a:rPr>
              <a:t>Правила:</a:t>
            </a:r>
          </a:p>
          <a:p>
            <a:pPr marL="342900" lvl="0" indent="-342900" algn="just">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Никогда </a:t>
            </a:r>
            <a:r>
              <a:rPr lang="ru-RU" sz="2000" dirty="0">
                <a:latin typeface="Times New Roman" panose="02020603050405020304" pitchFamily="18" charset="0"/>
                <a:cs typeface="Times New Roman" panose="02020603050405020304" pitchFamily="18" charset="0"/>
              </a:rPr>
              <a:t>не подменять слова ребенка собственными рассуждениями.</a:t>
            </a:r>
          </a:p>
          <a:p>
            <a:pPr marL="342900" lvl="0" indent="-342900" algn="just">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Не договаривать за ребенка, даже если уверен, что уже его поняли.</a:t>
            </a:r>
          </a:p>
          <a:p>
            <a:pPr marL="342900" lvl="0" indent="-342900" algn="just">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Не приписывать ему чувства и мысли, о которых он не рассказывал.</a:t>
            </a:r>
          </a:p>
          <a:p>
            <a:pPr marL="342900" lvl="0" indent="-342900" algn="just">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Необходимо отрешиться от собственных мнений и </a:t>
            </a:r>
            <a:r>
              <a:rPr lang="ru-RU" sz="2000" dirty="0" smtClean="0">
                <a:latin typeface="Times New Roman" panose="02020603050405020304" pitchFamily="18" charset="0"/>
                <a:cs typeface="Times New Roman" panose="02020603050405020304" pitchFamily="18" charset="0"/>
              </a:rPr>
              <a:t>собственных размышлений</a:t>
            </a:r>
            <a:r>
              <a:rPr lang="ru-RU" sz="2000" dirty="0">
                <a:latin typeface="Times New Roman" panose="02020603050405020304" pitchFamily="18" charset="0"/>
                <a:cs typeface="Times New Roman" panose="02020603050405020304" pitchFamily="18" charset="0"/>
              </a:rPr>
              <a:t>, постараться все интеллектуальные и эмоциональные силы кинуть на то, чтобы понять другого человека, подстроиться под него.</a:t>
            </a:r>
          </a:p>
          <a:p>
            <a:pPr marL="342900" lvl="0" indent="-342900" algn="just">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Надо демонстрировать свою заинтересованность всеми способами: вербально (я тебя понимаю; я с тобой согласен) и </a:t>
            </a:r>
            <a:r>
              <a:rPr lang="ru-RU" sz="2000" dirty="0" err="1">
                <a:latin typeface="Times New Roman" panose="02020603050405020304" pitchFamily="18" charset="0"/>
                <a:cs typeface="Times New Roman" panose="02020603050405020304" pitchFamily="18" charset="0"/>
              </a:rPr>
              <a:t>невербально</a:t>
            </a:r>
            <a:r>
              <a:rPr lang="ru-RU" sz="2000" dirty="0">
                <a:latin typeface="Times New Roman" panose="02020603050405020304" pitchFamily="18" charset="0"/>
                <a:cs typeface="Times New Roman" panose="02020603050405020304" pitchFamily="18" charset="0"/>
              </a:rPr>
              <a:t> (смотреть на собеседника, стремясь к тому, чтобы взгляд был примерно на одном уровне: если ребенок сидит, то лучше </a:t>
            </a:r>
            <a:r>
              <a:rPr lang="ru-RU" sz="2000" dirty="0" smtClean="0">
                <a:latin typeface="Times New Roman" panose="02020603050405020304" pitchFamily="18" charset="0"/>
                <a:cs typeface="Times New Roman" panose="02020603050405020304" pitchFamily="18" charset="0"/>
              </a:rPr>
              <a:t>взрослому </a:t>
            </a:r>
            <a:r>
              <a:rPr lang="ru-RU" sz="2000" dirty="0">
                <a:latin typeface="Times New Roman" panose="02020603050405020304" pitchFamily="18" charset="0"/>
                <a:cs typeface="Times New Roman" panose="02020603050405020304" pitchFamily="18" charset="0"/>
              </a:rPr>
              <a:t>тоже сидеть, если стоит, то стоять, если ребенок маленького роста, то можно присесть на корточки; сохранять на лице выражение заинтересованного внимания; стараться, чтобы лицо выражало те же эмоции, которые испытывает собеседник — в этом случае ребенку будет легче высказать то, что он думает.</a:t>
            </a:r>
          </a:p>
        </p:txBody>
      </p:sp>
    </p:spTree>
    <p:extLst>
      <p:ext uri="{BB962C8B-B14F-4D97-AF65-F5344CB8AC3E}">
        <p14:creationId xmlns:p14="http://schemas.microsoft.com/office/powerpoint/2010/main" val="713575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043608" y="908720"/>
            <a:ext cx="7200800" cy="3508653"/>
          </a:xfrm>
          <a:prstGeom prst="rect">
            <a:avLst/>
          </a:prstGeom>
        </p:spPr>
        <p:txBody>
          <a:bodyPr wrap="square">
            <a:spAutoFit/>
          </a:bodyPr>
          <a:lstStyle/>
          <a:p>
            <a:pPr algn="ctr"/>
            <a:r>
              <a:rPr lang="ru-RU" sz="2800" b="1" dirty="0">
                <a:solidFill>
                  <a:srgbClr val="002060"/>
                </a:solidFill>
                <a:latin typeface="Times New Roman" panose="02020603050405020304" pitchFamily="18" charset="0"/>
                <a:cs typeface="Times New Roman" panose="02020603050405020304" pitchFamily="18" charset="0"/>
              </a:rPr>
              <a:t>Результаты активного слушания: </a:t>
            </a:r>
            <a:endParaRPr lang="ru-RU" sz="2800" b="1" dirty="0" smtClean="0">
              <a:solidFill>
                <a:srgbClr val="002060"/>
              </a:solidFill>
              <a:latin typeface="Times New Roman" panose="02020603050405020304" pitchFamily="18" charset="0"/>
              <a:cs typeface="Times New Roman" panose="02020603050405020304" pitchFamily="18" charset="0"/>
            </a:endParaRPr>
          </a:p>
          <a:p>
            <a:endParaRPr lang="ru-RU" sz="1400" b="1" dirty="0" smtClean="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Исчезает </a:t>
            </a:r>
            <a:r>
              <a:rPr lang="ru-RU" sz="2000" dirty="0">
                <a:latin typeface="Times New Roman" panose="02020603050405020304" pitchFamily="18" charset="0"/>
                <a:cs typeface="Times New Roman" panose="02020603050405020304" pitchFamily="18" charset="0"/>
              </a:rPr>
              <a:t>или по крайней мере сильно </a:t>
            </a:r>
            <a:r>
              <a:rPr lang="ru-RU" sz="2000" dirty="0" smtClean="0">
                <a:latin typeface="Times New Roman" panose="02020603050405020304" pitchFamily="18" charset="0"/>
                <a:cs typeface="Times New Roman" panose="02020603050405020304" pitchFamily="18" charset="0"/>
              </a:rPr>
              <a:t>ослабевает</a:t>
            </a:r>
          </a:p>
          <a:p>
            <a:pPr algn="just"/>
            <a:r>
              <a:rPr lang="ru-RU" sz="2000" dirty="0" smtClean="0">
                <a:latin typeface="Times New Roman" panose="02020603050405020304" pitchFamily="18" charset="0"/>
                <a:cs typeface="Times New Roman" panose="02020603050405020304" pitchFamily="18" charset="0"/>
              </a:rPr>
              <a:t>отрицательное </a:t>
            </a:r>
            <a:r>
              <a:rPr lang="ru-RU" sz="2000" dirty="0">
                <a:latin typeface="Times New Roman" panose="02020603050405020304" pitchFamily="18" charset="0"/>
                <a:cs typeface="Times New Roman" panose="02020603050405020304" pitchFamily="18" charset="0"/>
              </a:rPr>
              <a:t>переживание ребенка. Здесь сказывается замечательная закономерность: разделенная радость удваивается, разделенное горе уменьшается вдвое. </a:t>
            </a:r>
            <a:endParaRPr lang="ru-RU"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Ребенок</a:t>
            </a:r>
            <a:r>
              <a:rPr lang="ru-RU" sz="2000" dirty="0">
                <a:latin typeface="Times New Roman" panose="02020603050405020304" pitchFamily="18" charset="0"/>
                <a:cs typeface="Times New Roman" panose="02020603050405020304" pitchFamily="18" charset="0"/>
              </a:rPr>
              <a:t>, убедившись, что взрослый готов его </a:t>
            </a:r>
            <a:r>
              <a:rPr lang="ru-RU" sz="2000" dirty="0" smtClean="0">
                <a:latin typeface="Times New Roman" panose="02020603050405020304" pitchFamily="18" charset="0"/>
                <a:cs typeface="Times New Roman" panose="02020603050405020304" pitchFamily="18" charset="0"/>
              </a:rPr>
              <a:t>слушать,</a:t>
            </a:r>
          </a:p>
          <a:p>
            <a:pPr algn="just"/>
            <a:r>
              <a:rPr lang="ru-RU" sz="2000" dirty="0" smtClean="0">
                <a:latin typeface="Times New Roman" panose="02020603050405020304" pitchFamily="18" charset="0"/>
                <a:cs typeface="Times New Roman" panose="02020603050405020304" pitchFamily="18" charset="0"/>
              </a:rPr>
              <a:t>начинает </a:t>
            </a:r>
            <a:r>
              <a:rPr lang="ru-RU" sz="2000" dirty="0">
                <a:latin typeface="Times New Roman" panose="02020603050405020304" pitchFamily="18" charset="0"/>
                <a:cs typeface="Times New Roman" panose="02020603050405020304" pitchFamily="18" charset="0"/>
              </a:rPr>
              <a:t>рассказывать о себе все больше: тема повествования (жалобы) меняется, развивается. Иногда в одной беседе неожиданно разматывается целый клубок проблем и огорчений. Ребенок сам продвигается в решении своей проблемы</a:t>
            </a:r>
          </a:p>
        </p:txBody>
      </p:sp>
    </p:spTree>
    <p:extLst>
      <p:ext uri="{BB962C8B-B14F-4D97-AF65-F5344CB8AC3E}">
        <p14:creationId xmlns:p14="http://schemas.microsoft.com/office/powerpoint/2010/main" val="16224579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475656" y="1268760"/>
            <a:ext cx="6408712" cy="2862322"/>
          </a:xfrm>
          <a:prstGeom prst="rect">
            <a:avLst/>
          </a:prstGeom>
          <a:noFill/>
        </p:spPr>
        <p:txBody>
          <a:bodyPr wrap="square" rtlCol="0">
            <a:spAutoFit/>
          </a:bodyPr>
          <a:lstStyle/>
          <a:p>
            <a:pPr algn="ctr"/>
            <a:r>
              <a:rPr lang="ru-RU" sz="6000" b="1" dirty="0" smtClean="0">
                <a:solidFill>
                  <a:srgbClr val="C00000"/>
                </a:solidFill>
                <a:latin typeface="Monotype Corsiva" panose="03010101010201010101" pitchFamily="66" charset="0"/>
              </a:rPr>
              <a:t>СПАСИБО </a:t>
            </a:r>
          </a:p>
          <a:p>
            <a:pPr algn="ctr"/>
            <a:r>
              <a:rPr lang="ru-RU" sz="6000" b="1" dirty="0" smtClean="0">
                <a:solidFill>
                  <a:srgbClr val="C00000"/>
                </a:solidFill>
                <a:latin typeface="Monotype Corsiva" panose="03010101010201010101" pitchFamily="66" charset="0"/>
              </a:rPr>
              <a:t>ЗА </a:t>
            </a:r>
          </a:p>
          <a:p>
            <a:pPr algn="ctr"/>
            <a:r>
              <a:rPr lang="ru-RU" sz="6000" b="1" dirty="0" smtClean="0">
                <a:solidFill>
                  <a:srgbClr val="C00000"/>
                </a:solidFill>
                <a:latin typeface="Monotype Corsiva" panose="03010101010201010101" pitchFamily="66" charset="0"/>
              </a:rPr>
              <a:t>ВНИМАНИЕ!</a:t>
            </a:r>
            <a:endParaRPr lang="ru-RU" sz="6000" b="1" dirty="0">
              <a:solidFill>
                <a:srgbClr val="C00000"/>
              </a:solidFill>
              <a:latin typeface="Monotype Corsiva" panose="03010101010201010101" pitchFamily="66" charset="0"/>
            </a:endParaRPr>
          </a:p>
        </p:txBody>
      </p:sp>
    </p:spTree>
    <p:extLst>
      <p:ext uri="{BB962C8B-B14F-4D97-AF65-F5344CB8AC3E}">
        <p14:creationId xmlns:p14="http://schemas.microsoft.com/office/powerpoint/2010/main" val="3877409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87625" y="764704"/>
            <a:ext cx="7128791" cy="2739211"/>
          </a:xfrm>
          <a:prstGeom prst="rect">
            <a:avLst/>
          </a:prstGeom>
          <a:noFill/>
        </p:spPr>
        <p:txBody>
          <a:bodyPr wrap="square" rtlCol="0">
            <a:spAutoFit/>
          </a:bodyPr>
          <a:lstStyle/>
          <a:p>
            <a:pPr algn="just"/>
            <a:endParaRPr lang="ru-RU" sz="2000" dirty="0" smtClean="0">
              <a:latin typeface="Times New Roman" panose="02020603050405020304" pitchFamily="18" charset="0"/>
              <a:cs typeface="Times New Roman" panose="02020603050405020304" pitchFamily="18" charset="0"/>
            </a:endParaRPr>
          </a:p>
          <a:p>
            <a:pPr algn="just"/>
            <a:endParaRPr lang="ru-RU" sz="2800" dirty="0">
              <a:latin typeface="Times New Roman" panose="02020603050405020304" pitchFamily="18" charset="0"/>
              <a:cs typeface="Times New Roman" panose="02020603050405020304" pitchFamily="18" charset="0"/>
            </a:endParaRPr>
          </a:p>
          <a:p>
            <a:pPr algn="ctr"/>
            <a:r>
              <a:rPr lang="ru-RU" sz="2800" dirty="0" smtClean="0">
                <a:latin typeface="Times New Roman" panose="02020603050405020304" pitchFamily="18" charset="0"/>
                <a:cs typeface="Times New Roman" panose="02020603050405020304" pitchFamily="18" charset="0"/>
              </a:rPr>
              <a:t> </a:t>
            </a:r>
            <a:r>
              <a:rPr lang="ru-RU" sz="2800" b="1" dirty="0">
                <a:solidFill>
                  <a:srgbClr val="002060"/>
                </a:solidFill>
                <a:latin typeface="Times New Roman" panose="02020603050405020304" pitchFamily="18" charset="0"/>
                <a:cs typeface="Times New Roman" panose="02020603050405020304" pitchFamily="18" charset="0"/>
              </a:rPr>
              <a:t>«Ни в каком возрасте ребенок ничего не должен</a:t>
            </a:r>
            <a:r>
              <a:rPr lang="ru-RU" sz="2800" b="1" dirty="0" smtClean="0">
                <a:solidFill>
                  <a:srgbClr val="002060"/>
                </a:solidFill>
                <a:latin typeface="Times New Roman" panose="02020603050405020304" pitchFamily="18" charset="0"/>
                <a:cs typeface="Times New Roman" panose="02020603050405020304" pitchFamily="18" charset="0"/>
              </a:rPr>
              <a:t>»</a:t>
            </a:r>
          </a:p>
          <a:p>
            <a:pPr algn="ctr"/>
            <a:endParaRPr lang="ru-RU" sz="2800" b="1" dirty="0">
              <a:solidFill>
                <a:srgbClr val="002060"/>
              </a:solidFill>
              <a:latin typeface="Times New Roman" panose="02020603050405020304" pitchFamily="18" charset="0"/>
              <a:cs typeface="Times New Roman" panose="02020603050405020304" pitchFamily="18" charset="0"/>
            </a:endParaRPr>
          </a:p>
          <a:p>
            <a:pPr algn="r"/>
            <a:r>
              <a:rPr lang="ru-RU" sz="2000" dirty="0" smtClean="0">
                <a:latin typeface="Times New Roman" panose="02020603050405020304" pitchFamily="18" charset="0"/>
                <a:cs typeface="Times New Roman" panose="02020603050405020304" pitchFamily="18" charset="0"/>
              </a:rPr>
              <a:t>Марьяна Безруких</a:t>
            </a:r>
          </a:p>
          <a:p>
            <a:pPr algn="ct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9571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87625" y="764704"/>
            <a:ext cx="7128791" cy="4339650"/>
          </a:xfrm>
          <a:prstGeom prst="rect">
            <a:avLst/>
          </a:prstGeom>
          <a:noFill/>
        </p:spPr>
        <p:txBody>
          <a:bodyPr wrap="square" rtlCol="0">
            <a:spAutoFit/>
          </a:bodyPr>
          <a:lstStyle/>
          <a:p>
            <a:pPr algn="just"/>
            <a:endParaRPr lang="ru-RU" sz="2000" dirty="0" smtClean="0">
              <a:latin typeface="Times New Roman" panose="02020603050405020304" pitchFamily="18" charset="0"/>
              <a:cs typeface="Times New Roman" panose="02020603050405020304" pitchFamily="18" charset="0"/>
            </a:endParaRPr>
          </a:p>
          <a:p>
            <a:pPr algn="just"/>
            <a:r>
              <a:rPr lang="ru-RU" sz="2800" b="1" dirty="0" smtClean="0">
                <a:solidFill>
                  <a:srgbClr val="002060"/>
                </a:solidFill>
                <a:latin typeface="Times New Roman" panose="02020603050405020304" pitchFamily="18" charset="0"/>
                <a:cs typeface="Times New Roman" panose="02020603050405020304" pitchFamily="18" charset="0"/>
              </a:rPr>
              <a:t>Активное </a:t>
            </a:r>
            <a:r>
              <a:rPr lang="ru-RU" sz="2800" b="1" dirty="0">
                <a:solidFill>
                  <a:srgbClr val="002060"/>
                </a:solidFill>
                <a:latin typeface="Times New Roman" panose="02020603050405020304" pitchFamily="18" charset="0"/>
                <a:cs typeface="Times New Roman" panose="02020603050405020304" pitchFamily="18" charset="0"/>
              </a:rPr>
              <a:t>слушание </a:t>
            </a:r>
            <a:r>
              <a:rPr lang="ru-RU" sz="2000" dirty="0">
                <a:latin typeface="Times New Roman" panose="02020603050405020304" pitchFamily="18" charset="0"/>
                <a:cs typeface="Times New Roman" panose="02020603050405020304" pitchFamily="18" charset="0"/>
              </a:rPr>
              <a:t>– это техника, позволяющая точнее понимать психологические состояния, чувства, мысли собеседника с помощью особых приемов участия в беседе, подразумевающих активное выражение собственных соображений и переживаний. Эта техника действительно позволит построить крепкие доверительные отношения и понять, что же на самом деле чувствует ребенок.</a:t>
            </a:r>
            <a:endParaRPr lang="ru-RU" sz="2000" dirty="0" smtClean="0">
              <a:latin typeface="Times New Roman" panose="02020603050405020304" pitchFamily="18" charset="0"/>
              <a:cs typeface="Times New Roman" panose="02020603050405020304" pitchFamily="18" charset="0"/>
            </a:endParaRPr>
          </a:p>
          <a:p>
            <a:pPr algn="just"/>
            <a:r>
              <a:rPr lang="ru-RU" sz="2800" b="1" dirty="0" smtClean="0">
                <a:solidFill>
                  <a:srgbClr val="002060"/>
                </a:solidFill>
                <a:latin typeface="Times New Roman" panose="02020603050405020304" pitchFamily="18" charset="0"/>
                <a:cs typeface="Times New Roman" panose="02020603050405020304" pitchFamily="18" charset="0"/>
              </a:rPr>
              <a:t>Недопонимание</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это и в самом деле проблема, ведь нередко мы слышим совсем не то, что имел в виду наш собеседник, и это может приводить к печальным последствиям: недоразумениям, обидам, а в перспективе — к серьезным конфликтам, отчужденности.</a:t>
            </a:r>
          </a:p>
        </p:txBody>
      </p:sp>
    </p:spTree>
    <p:extLst>
      <p:ext uri="{BB962C8B-B14F-4D97-AF65-F5344CB8AC3E}">
        <p14:creationId xmlns:p14="http://schemas.microsoft.com/office/powerpoint/2010/main" val="166079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331641" y="1052736"/>
            <a:ext cx="6768751" cy="4031873"/>
          </a:xfrm>
          <a:prstGeom prst="rect">
            <a:avLst/>
          </a:prstGeom>
          <a:noFill/>
        </p:spPr>
        <p:txBody>
          <a:bodyPr wrap="square" rtlCol="0">
            <a:spAutoFit/>
          </a:bodyPr>
          <a:lstStyle/>
          <a:p>
            <a:pPr algn="ctr"/>
            <a:r>
              <a:rPr lang="ru-RU" sz="2800" b="1" dirty="0">
                <a:solidFill>
                  <a:srgbClr val="002060"/>
                </a:solidFill>
                <a:latin typeface="Times New Roman" panose="02020603050405020304" pitchFamily="18" charset="0"/>
                <a:cs typeface="Times New Roman" panose="02020603050405020304" pitchFamily="18" charset="0"/>
              </a:rPr>
              <a:t>Основные принципы активного слушания: </a:t>
            </a:r>
            <a:endParaRPr lang="ru-RU" sz="2800" b="1" dirty="0" smtClean="0">
              <a:solidFill>
                <a:srgbClr val="002060"/>
              </a:solidFill>
              <a:latin typeface="Times New Roman" panose="02020603050405020304" pitchFamily="18" charset="0"/>
              <a:cs typeface="Times New Roman" panose="02020603050405020304" pitchFamily="18" charset="0"/>
            </a:endParaRPr>
          </a:p>
          <a:p>
            <a:pPr algn="ctr"/>
            <a:endParaRPr lang="ru-RU" sz="2000" b="1" dirty="0" smtClean="0">
              <a:solidFill>
                <a:srgbClr val="002060"/>
              </a:solidFill>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Я </a:t>
            </a:r>
            <a:r>
              <a:rPr lang="ru-RU" sz="2000" dirty="0">
                <a:latin typeface="Times New Roman" panose="02020603050405020304" pitchFamily="18" charset="0"/>
                <a:cs typeface="Times New Roman" panose="02020603050405020304" pitchFamily="18" charset="0"/>
              </a:rPr>
              <a:t>хочу услышать, что говорит ребенок. </a:t>
            </a:r>
            <a:endParaRPr lang="ru-RU" sz="2000"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Я </a:t>
            </a:r>
            <a:r>
              <a:rPr lang="ru-RU" sz="2000" dirty="0">
                <a:latin typeface="Times New Roman" panose="02020603050405020304" pitchFamily="18" charset="0"/>
                <a:cs typeface="Times New Roman" panose="02020603050405020304" pitchFamily="18" charset="0"/>
              </a:rPr>
              <a:t>хочу помочь ребенку. </a:t>
            </a:r>
            <a:endParaRPr lang="ru-RU" sz="2000"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Я </a:t>
            </a:r>
            <a:r>
              <a:rPr lang="ru-RU" sz="2000" dirty="0">
                <a:latin typeface="Times New Roman" panose="02020603050405020304" pitchFamily="18" charset="0"/>
                <a:cs typeface="Times New Roman" panose="02020603050405020304" pitchFamily="18" charset="0"/>
              </a:rPr>
              <a:t>принимаю и серьезно отношусь к чувствам ребенка. </a:t>
            </a:r>
            <a:endParaRPr lang="ru-RU" sz="2000"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Я </a:t>
            </a:r>
            <a:r>
              <a:rPr lang="ru-RU" sz="2000" dirty="0">
                <a:latin typeface="Times New Roman" panose="02020603050405020304" pitchFamily="18" charset="0"/>
                <a:cs typeface="Times New Roman" panose="02020603050405020304" pitchFamily="18" charset="0"/>
              </a:rPr>
              <a:t>понимаю, что эмоции носят преходящий характер. </a:t>
            </a:r>
            <a:endParaRPr lang="ru-RU" sz="2000"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Я </a:t>
            </a:r>
            <a:r>
              <a:rPr lang="ru-RU" sz="2000" dirty="0">
                <a:latin typeface="Times New Roman" panose="02020603050405020304" pitchFamily="18" charset="0"/>
                <a:cs typeface="Times New Roman" panose="02020603050405020304" pitchFamily="18" charset="0"/>
              </a:rPr>
              <a:t>верю, что мой ребенок справится с ситуацией, и помогу ему в этом. </a:t>
            </a:r>
          </a:p>
        </p:txBody>
      </p:sp>
    </p:spTree>
    <p:extLst>
      <p:ext uri="{BB962C8B-B14F-4D97-AF65-F5344CB8AC3E}">
        <p14:creationId xmlns:p14="http://schemas.microsoft.com/office/powerpoint/2010/main" val="2583723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331640" y="980728"/>
            <a:ext cx="6480720" cy="3477875"/>
          </a:xfrm>
          <a:prstGeom prst="rect">
            <a:avLst/>
          </a:prstGeom>
        </p:spPr>
        <p:txBody>
          <a:bodyPr wrap="square">
            <a:sp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Прием </a:t>
            </a:r>
            <a:r>
              <a:rPr lang="ru-RU" sz="2800" b="1" dirty="0">
                <a:solidFill>
                  <a:srgbClr val="002060"/>
                </a:solidFill>
                <a:latin typeface="Times New Roman" panose="02020603050405020304" pitchFamily="18" charset="0"/>
                <a:cs typeface="Times New Roman" panose="02020603050405020304" pitchFamily="18" charset="0"/>
              </a:rPr>
              <a:t>«Эхо</a:t>
            </a:r>
            <a:r>
              <a:rPr lang="ru-RU" sz="2800" b="1" dirty="0" smtClean="0">
                <a:solidFill>
                  <a:srgbClr val="002060"/>
                </a:solidFill>
                <a:latin typeface="Times New Roman" panose="02020603050405020304" pitchFamily="18" charset="0"/>
                <a:cs typeface="Times New Roman" panose="02020603050405020304" pitchFamily="18" charset="0"/>
              </a:rPr>
              <a:t>»</a:t>
            </a:r>
          </a:p>
          <a:p>
            <a:pPr algn="just"/>
            <a:endParaRPr lang="ru-RU" sz="1200" dirty="0">
              <a:solidFill>
                <a:srgbClr val="00206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Эхо»; суть его в том, что взрослый повторяет за ребенком часть его высказывания. Можно несколько перефразировать, подобрать синонимы. Например, ребенок говорит: «Не буду я </a:t>
            </a:r>
            <a:r>
              <a:rPr lang="ru-RU" sz="2000" dirty="0" smtClean="0">
                <a:latin typeface="Times New Roman" panose="02020603050405020304" pitchFamily="18" charset="0"/>
                <a:cs typeface="Times New Roman" panose="02020603050405020304" pitchFamily="18" charset="0"/>
              </a:rPr>
              <a:t>спать!». Родитель </a:t>
            </a:r>
            <a:r>
              <a:rPr lang="ru-RU" sz="2000" dirty="0">
                <a:latin typeface="Times New Roman" panose="02020603050405020304" pitchFamily="18" charset="0"/>
                <a:cs typeface="Times New Roman" panose="02020603050405020304" pitchFamily="18" charset="0"/>
              </a:rPr>
              <a:t>повторяет: «Ты не хочешь </a:t>
            </a:r>
            <a:r>
              <a:rPr lang="ru-RU" sz="2000" dirty="0" smtClean="0">
                <a:latin typeface="Times New Roman" panose="02020603050405020304" pitchFamily="18" charset="0"/>
                <a:cs typeface="Times New Roman" panose="02020603050405020304" pitchFamily="18" charset="0"/>
              </a:rPr>
              <a:t>спать». </a:t>
            </a:r>
            <a:r>
              <a:rPr lang="ru-RU" sz="2000" dirty="0">
                <a:latin typeface="Times New Roman" panose="02020603050405020304" pitchFamily="18" charset="0"/>
                <a:cs typeface="Times New Roman" panose="02020603050405020304" pitchFamily="18" charset="0"/>
              </a:rPr>
              <a:t>При том, что это выглядит несколько похожим на передразнивание, такое «эхо» не только не приводит к обиде, но, наоборот, вызывает желание прояснить свою фразу, продолжив диалог в более или менее рациональном русле.</a:t>
            </a:r>
          </a:p>
        </p:txBody>
      </p:sp>
    </p:spTree>
    <p:extLst>
      <p:ext uri="{BB962C8B-B14F-4D97-AF65-F5344CB8AC3E}">
        <p14:creationId xmlns:p14="http://schemas.microsoft.com/office/powerpoint/2010/main" val="1782247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687038" y="1124744"/>
            <a:ext cx="6048672" cy="3200876"/>
          </a:xfrm>
          <a:prstGeom prst="rect">
            <a:avLst/>
          </a:prstGeom>
        </p:spPr>
        <p:txBody>
          <a:bodyPr wrap="square">
            <a:sp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Перефразирование</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Другая техника — перефразирование; </a:t>
            </a:r>
            <a:r>
              <a:rPr lang="ru-RU" sz="2000" dirty="0" smtClean="0">
                <a:latin typeface="Times New Roman" panose="02020603050405020304" pitchFamily="18" charset="0"/>
                <a:cs typeface="Times New Roman" panose="02020603050405020304" pitchFamily="18" charset="0"/>
              </a:rPr>
              <a:t>взрослый </a:t>
            </a:r>
            <a:r>
              <a:rPr lang="ru-RU" sz="2000" dirty="0">
                <a:latin typeface="Times New Roman" panose="02020603050405020304" pitchFamily="18" charset="0"/>
                <a:cs typeface="Times New Roman" panose="02020603050405020304" pitchFamily="18" charset="0"/>
              </a:rPr>
              <a:t>как бы пересказывает то, что уже услышал, стремясь уточнить, правильно ли он понял собеседника. Часто это и в самом деле необходимо, потому что не всегда мы говорим достаточно понятно для всех, ведь речь каждого человека содержит множество умолчаний, намеков. Все это понятно для говорящего, но не всегда очевидно для слушающего.</a:t>
            </a:r>
          </a:p>
        </p:txBody>
      </p:sp>
    </p:spTree>
    <p:extLst>
      <p:ext uri="{BB962C8B-B14F-4D97-AF65-F5344CB8AC3E}">
        <p14:creationId xmlns:p14="http://schemas.microsoft.com/office/powerpoint/2010/main" val="1132995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907704" y="1412776"/>
            <a:ext cx="5760640" cy="1969770"/>
          </a:xfrm>
          <a:prstGeom prst="rect">
            <a:avLst/>
          </a:prstGeom>
        </p:spPr>
        <p:txBody>
          <a:bodyPr wrap="square">
            <a:sp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Интерпретация</a:t>
            </a:r>
          </a:p>
          <a:p>
            <a:pPr algn="ctr"/>
            <a:endParaRPr lang="ru-RU" sz="1400"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Т</a:t>
            </a:r>
            <a:r>
              <a:rPr lang="ru-RU" sz="2000" dirty="0" smtClean="0">
                <a:latin typeface="Times New Roman" panose="02020603050405020304" pitchFamily="18" charset="0"/>
                <a:cs typeface="Times New Roman" panose="02020603050405020304" pitchFamily="18" charset="0"/>
              </a:rPr>
              <a:t>ретья </a:t>
            </a:r>
            <a:r>
              <a:rPr lang="ru-RU" sz="2000" dirty="0">
                <a:latin typeface="Times New Roman" panose="02020603050405020304" pitchFamily="18" charset="0"/>
                <a:cs typeface="Times New Roman" panose="02020603050405020304" pitchFamily="18" charset="0"/>
              </a:rPr>
              <a:t>техника — интерпретация. Это вывод, «выжимки» из всего сказанного.</a:t>
            </a:r>
          </a:p>
          <a:p>
            <a:pPr algn="just"/>
            <a:r>
              <a:rPr lang="ru-RU" sz="2000" dirty="0">
                <a:latin typeface="Times New Roman" panose="02020603050405020304" pitchFamily="18" charset="0"/>
                <a:cs typeface="Times New Roman" panose="02020603050405020304" pitchFamily="18" charset="0"/>
              </a:rPr>
              <a:t>Более подробно приемы активного слушания ребенка можно поделить на следующие группы.</a:t>
            </a:r>
          </a:p>
        </p:txBody>
      </p:sp>
    </p:spTree>
    <p:extLst>
      <p:ext uri="{BB962C8B-B14F-4D97-AF65-F5344CB8AC3E}">
        <p14:creationId xmlns:p14="http://schemas.microsoft.com/office/powerpoint/2010/main" val="3261650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043608" y="-1603147"/>
            <a:ext cx="7200800" cy="6186309"/>
          </a:xfrm>
          <a:prstGeom prst="rect">
            <a:avLst/>
          </a:prstGeom>
        </p:spPr>
        <p:txBody>
          <a:bodyPr wrap="square">
            <a:spAutoFit/>
          </a:bodyPr>
          <a:lstStyle/>
          <a:p>
            <a:endParaRPr lang="ru-RU" b="1" dirty="0" smtClean="0"/>
          </a:p>
          <a:p>
            <a:endParaRPr lang="ru-RU" b="1" dirty="0"/>
          </a:p>
          <a:p>
            <a:endParaRPr lang="ru-RU" b="1" dirty="0" smtClean="0"/>
          </a:p>
          <a:p>
            <a:endParaRPr lang="ru-RU" b="1" dirty="0"/>
          </a:p>
          <a:p>
            <a:endParaRPr lang="ru-RU" b="1" dirty="0" smtClean="0"/>
          </a:p>
          <a:p>
            <a:endParaRPr lang="ru-RU" b="1" dirty="0"/>
          </a:p>
          <a:p>
            <a:endParaRPr lang="ru-RU" b="1" dirty="0" smtClean="0"/>
          </a:p>
          <a:p>
            <a:endParaRPr lang="ru-RU" b="1" dirty="0"/>
          </a:p>
          <a:p>
            <a:endParaRPr lang="ru-RU" b="1" dirty="0" smtClean="0"/>
          </a:p>
          <a:p>
            <a:endParaRPr lang="ru-RU" b="1" dirty="0"/>
          </a:p>
          <a:p>
            <a:pPr algn="ctr"/>
            <a:r>
              <a:rPr lang="ru-RU" sz="2800" b="1" dirty="0" smtClean="0">
                <a:solidFill>
                  <a:srgbClr val="002060"/>
                </a:solidFill>
                <a:latin typeface="Times New Roman" panose="02020603050405020304" pitchFamily="18" charset="0"/>
                <a:cs typeface="Times New Roman" panose="02020603050405020304" pitchFamily="18" charset="0"/>
              </a:rPr>
              <a:t>Пауза</a:t>
            </a:r>
          </a:p>
          <a:p>
            <a:pPr algn="ctr"/>
            <a:endParaRPr lang="ru-RU" sz="1400" b="1" dirty="0">
              <a:solidFill>
                <a:srgbClr val="002060"/>
              </a:solidFill>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Суть этого приема в следующем: если мы видим, что собеседник еще не до конца высказался, надо дать ему возможность высказаться полностью, выдержать паузу. Не надо стараться договаривать за него, даже если нам кажется, что нам уже все понятно. Пауза часто необходима ребенку для того, чтобы обдумать, что он сам думает на эту тему, сформулировать свое отношение, свое мнение. Это его время, и он должен потратить его сам</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54156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volna.org/wp-content/uploads/2016/09/0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092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99592" y="58847"/>
            <a:ext cx="7416824" cy="5324535"/>
          </a:xfrm>
          <a:prstGeom prst="rect">
            <a:avLst/>
          </a:prstGeom>
        </p:spPr>
        <p:txBody>
          <a:bodyPr wrap="square">
            <a:spAutoFit/>
          </a:bodyPr>
          <a:lstStyle/>
          <a:p>
            <a:pPr algn="just"/>
            <a:endParaRPr lang="ru-RU" b="1" dirty="0" smtClean="0"/>
          </a:p>
          <a:p>
            <a:pPr algn="ctr"/>
            <a:r>
              <a:rPr lang="ru-RU" sz="2800" b="1" dirty="0" smtClean="0">
                <a:solidFill>
                  <a:srgbClr val="002060"/>
                </a:solidFill>
                <a:latin typeface="Times New Roman" panose="02020603050405020304" pitchFamily="18" charset="0"/>
                <a:cs typeface="Times New Roman" panose="02020603050405020304" pitchFamily="18" charset="0"/>
              </a:rPr>
              <a:t>Уточнение</a:t>
            </a:r>
          </a:p>
          <a:p>
            <a:pPr algn="ctr"/>
            <a:endParaRPr lang="ru-RU" sz="1400" b="1" dirty="0" smtClean="0">
              <a:solidFill>
                <a:srgbClr val="00206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Надо попросить собеседника уточнить, правильно ли мы поняли, что он имеет в виду. Это часто необходимо, поскольку, возможно, вы неправильно понимаете мысль ребенка и усматриваете в ней что-то нехорошее или просто не соответствующее его замыслу.</a:t>
            </a:r>
          </a:p>
          <a:p>
            <a:pPr algn="just"/>
            <a:r>
              <a:rPr lang="ru-RU" sz="2000" dirty="0" smtClean="0">
                <a:latin typeface="Times New Roman" panose="02020603050405020304" pitchFamily="18" charset="0"/>
                <a:cs typeface="Times New Roman" panose="02020603050405020304" pitchFamily="18" charset="0"/>
              </a:rPr>
              <a:t>В связи с этим полезно вспомнить притчу про два яблока. Мама вошла в комнату и увидела у маленькой дочки в руках два яблока. «Какие красивые яблоки! — сказала мама. — Дай мне, пожалуйста, одно!». Девочка несколько секунд смотрела на маму, а потом быстро откусила от обоих яблок. Мама очень огорчилась: неужели дочке жалко для нее яблочка? Но она не успела расстроиться как следует, потому что кроха тут же протянула ей одно из яблок и сказала: «Вот, мамочка, возьми это: оно слаще!» Это притча напоминает нам о том, как легко неправильно понять человека, превратно истолковать его действия или слова.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127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1090</Words>
  <Application>Microsoft Office PowerPoint</Application>
  <PresentationFormat>Экран (4:3)</PresentationFormat>
  <Paragraphs>77</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Денис</dc:creator>
  <cp:lastModifiedBy>Денис</cp:lastModifiedBy>
  <cp:revision>13</cp:revision>
  <dcterms:created xsi:type="dcterms:W3CDTF">2018-08-17T22:40:41Z</dcterms:created>
  <dcterms:modified xsi:type="dcterms:W3CDTF">2018-09-22T13:29:02Z</dcterms:modified>
</cp:coreProperties>
</file>