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2" r:id="rId3"/>
    <p:sldId id="269" r:id="rId4"/>
    <p:sldId id="257" r:id="rId5"/>
    <p:sldId id="270" r:id="rId6"/>
    <p:sldId id="259" r:id="rId7"/>
    <p:sldId id="260" r:id="rId8"/>
    <p:sldId id="261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7" d="100"/>
          <a:sy n="57" d="100"/>
        </p:scale>
        <p:origin x="72" y="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414828-6C54-4431-AD08-9F569DB63F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DF9B02-93F9-4E88-8E81-DC863B14B0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9227EE-8D50-4A49-9C33-FD84FF4DF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9F5A-F7C3-4072-84FB-8BE6F7A3C608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3ADE95-0460-42EF-A93B-34A5C52BD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FE3AFB-5376-4F87-A46A-F14312BF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E079-A6EB-40C9-98D7-F2FD2B4B6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890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90C596-0E5A-4F23-BCDC-730C906CB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5019838-62F8-4D6E-9E2C-452AFA798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1D783E-B0B1-42DB-9509-7004D3931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9F5A-F7C3-4072-84FB-8BE6F7A3C608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4CC4D8-30E1-4C0A-B2A9-D534D336D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E0C41B-F4D3-471F-8DAF-4BC404C5A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E079-A6EB-40C9-98D7-F2FD2B4B6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400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4FFD542-5006-4D80-A394-4342023169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9261530-21EF-4E29-A403-25228403FF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9CFF7E-AD3F-4543-BF25-34AE5653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9F5A-F7C3-4072-84FB-8BE6F7A3C608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759630-8C2E-4EC4-88DC-BC1237919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F0BF1A-723C-417F-805A-8DA128A95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E079-A6EB-40C9-98D7-F2FD2B4B6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25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C450F2-0644-46BA-8545-6D5C26389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FCCDE6-3E10-4443-A11C-0C8D66462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EC785D-868F-4451-8BF6-71472758F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9F5A-F7C3-4072-84FB-8BE6F7A3C608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EC5950-D525-4E30-9C48-BA86BC451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736BA8-9EED-410D-986B-D5CEF22A6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E079-A6EB-40C9-98D7-F2FD2B4B6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07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2DC757-1A4F-405B-9A24-E47F95EC5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ED1FC5F-D3C5-4976-84D2-9C56F6B84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B55098-06F6-4921-B4CF-796BAA723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9F5A-F7C3-4072-84FB-8BE6F7A3C608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78F5C9-0236-4C8B-ADD4-FBF9C3C70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3DC338-629C-490B-B38D-85AFF66C1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E079-A6EB-40C9-98D7-F2FD2B4B6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991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C97F49-F4F9-4783-942C-C55FEB362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005309-F966-4E65-97DD-175C0FA92A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11D8B9A-9D00-4A75-BE8F-3870F791AE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BF3A7A5-138C-43A4-869A-41079391E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9F5A-F7C3-4072-84FB-8BE6F7A3C608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1BA850F-EBBE-42B7-B081-09DD5B0AE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C0BDD2C-E3D9-4A38-98BF-122B2DDB8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E079-A6EB-40C9-98D7-F2FD2B4B6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13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3F15E8-C11D-4D32-9ADC-1ED4759EC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B20BA43-4768-4541-88F7-03AE87FD5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128EB49-1B4F-4CD7-9535-12E3B7647E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F71EFF9-2CDF-40E1-A0B4-F9483B92D7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6CCDFA0-A42D-4F81-BAF5-C8A6C96C73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E4DC815-57EB-4A40-88CA-09A397A4A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9F5A-F7C3-4072-84FB-8BE6F7A3C608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2A1D716-AF01-4288-AAEB-706BEF58C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119D023-BE76-4CDD-A2C5-3BB5439F3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E079-A6EB-40C9-98D7-F2FD2B4B6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506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AFB40D-54DF-4867-91BF-7D86D1F53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17D7AE0-F97A-4DB1-9BA9-FADCD4EBE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9F5A-F7C3-4072-84FB-8BE6F7A3C608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9567BEB-FC42-48D6-9DFA-7BC51B5F1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78A46DC-8973-4636-8557-F96E544E5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E079-A6EB-40C9-98D7-F2FD2B4B6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492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7663960-A7D0-47CE-91BD-6140DBD2C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9F5A-F7C3-4072-84FB-8BE6F7A3C608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1D75091-E547-4A0B-B2D4-D5C8E77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A7D1E3A-A774-4686-B5BB-0291FD563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E079-A6EB-40C9-98D7-F2FD2B4B6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01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03C43-67DC-4C60-9E07-4725C80A8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575B60-E894-4C2B-89AC-20E289744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432438A-736F-475F-B369-83F7FECA18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7F8365-7CE1-4FDD-91CA-685D4D7F7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9F5A-F7C3-4072-84FB-8BE6F7A3C608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9496CE5-18B2-4747-A914-11C2E5606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D9CA611-CD24-4594-9C41-47AE6903F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E079-A6EB-40C9-98D7-F2FD2B4B6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56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7F211F-1A11-4B1D-8829-B5DE8279A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8757886-34C9-4FBA-AA24-1C258FCF94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530AA33-89BA-4D8A-B77A-06677B7EF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0CA1CC-AC62-4D04-B440-82BEB6671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9F5A-F7C3-4072-84FB-8BE6F7A3C608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38EA74C-57A2-4091-B092-80FAD9932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E92D7D6-9F05-4918-82AB-9DD127AF4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E079-A6EB-40C9-98D7-F2FD2B4B6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694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C508A4-3C35-4023-861D-883B9CF72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7BE203-DA54-4D48-8CCC-DB92F9A0D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43DD7F-93E1-4DA9-B49E-4DDA53C040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D9F5A-F7C3-4072-84FB-8BE6F7A3C608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686E9F-395D-498D-80C1-503C1A7806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1828B0-33C7-4DDC-BE08-7E9361CC60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8E079-A6EB-40C9-98D7-F2FD2B4B6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80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47318235">
            <a:extLst>
              <a:ext uri="{FF2B5EF4-FFF2-40B4-BE49-F238E27FC236}">
                <a16:creationId xmlns:a16="http://schemas.microsoft.com/office/drawing/2014/main" id="{107BFE8C-DA47-4173-8609-88B0CD1D8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0" b="50439"/>
          <a:stretch>
            <a:fillRect/>
          </a:stretch>
        </p:blipFill>
        <p:spPr bwMode="auto">
          <a:xfrm>
            <a:off x="4764" y="4764"/>
            <a:ext cx="12187237" cy="696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751786" y="-218152"/>
            <a:ext cx="88907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B7B2EEC-3CFE-4906-8C8A-004656C2AFF8}"/>
              </a:ext>
            </a:extLst>
          </p:cNvPr>
          <p:cNvSpPr/>
          <p:nvPr/>
        </p:nvSpPr>
        <p:spPr>
          <a:xfrm>
            <a:off x="3048000" y="1720840"/>
            <a:ext cx="76708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solidFill>
                  <a:srgbClr val="C00000"/>
                </a:solidFill>
              </a:rPr>
              <a:t>«Использование технологии ТРИЗ в театральной деятельности»</a:t>
            </a:r>
          </a:p>
          <a:p>
            <a:endParaRPr lang="ru-RU" dirty="0"/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ТРИЗ -  это «управляемый процесс создания нового, соединяющий в себе точный расчёт, логику, интуицию», так считал основатель теории Г. 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Альтшуллер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171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47318235">
            <a:extLst>
              <a:ext uri="{FF2B5EF4-FFF2-40B4-BE49-F238E27FC236}">
                <a16:creationId xmlns:a16="http://schemas.microsoft.com/office/drawing/2014/main" id="{107BFE8C-DA47-4173-8609-88B0CD1D8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0" b="50439"/>
          <a:stretch>
            <a:fillRect/>
          </a:stretch>
        </p:blipFill>
        <p:spPr bwMode="auto">
          <a:xfrm>
            <a:off x="4764" y="4764"/>
            <a:ext cx="12187237" cy="696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751786" y="-218152"/>
            <a:ext cx="88907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A552F10-790E-4D4F-8DAE-7F0EE122A238}"/>
              </a:ext>
            </a:extLst>
          </p:cNvPr>
          <p:cNvSpPr/>
          <p:nvPr/>
        </p:nvSpPr>
        <p:spPr>
          <a:xfrm>
            <a:off x="3048000" y="2651608"/>
            <a:ext cx="6680200" cy="2662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составлении сказок необходимо позволять ребенку высказывать любые, даже самые нелепые предположения, нестандартные предложения и решения.</a:t>
            </a:r>
          </a:p>
          <a:p>
            <a:r>
              <a:rPr lang="ru-RU" dirty="0"/>
              <a:t>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Нужно твёрдо помнить – в ТРИЗ неправильных ответов НЕТ. Нельзя отметать ни одного решения, просто анализировать работу мысли ребёнка, ненавязчиво помогать ему самому найти самое лучшее решение. </a:t>
            </a: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971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47318235">
            <a:extLst>
              <a:ext uri="{FF2B5EF4-FFF2-40B4-BE49-F238E27FC236}">
                <a16:creationId xmlns:a16="http://schemas.microsoft.com/office/drawing/2014/main" id="{107BFE8C-DA47-4173-8609-88B0CD1D8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0" b="50439"/>
          <a:stretch>
            <a:fillRect/>
          </a:stretch>
        </p:blipFill>
        <p:spPr bwMode="auto">
          <a:xfrm>
            <a:off x="4764" y="4764"/>
            <a:ext cx="12187237" cy="696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751786" y="-218152"/>
            <a:ext cx="88907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9212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47318235">
            <a:extLst>
              <a:ext uri="{FF2B5EF4-FFF2-40B4-BE49-F238E27FC236}">
                <a16:creationId xmlns:a16="http://schemas.microsoft.com/office/drawing/2014/main" id="{107BFE8C-DA47-4173-8609-88B0CD1D8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0" b="50439"/>
          <a:stretch>
            <a:fillRect/>
          </a:stretch>
        </p:blipFill>
        <p:spPr bwMode="auto">
          <a:xfrm>
            <a:off x="4764" y="4764"/>
            <a:ext cx="12187237" cy="696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751786" y="-218152"/>
            <a:ext cx="88907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B7B2EEC-3CFE-4906-8C8A-004656C2AFF8}"/>
              </a:ext>
            </a:extLst>
          </p:cNvPr>
          <p:cNvSpPr/>
          <p:nvPr/>
        </p:nvSpPr>
        <p:spPr>
          <a:xfrm>
            <a:off x="3048000" y="1720840"/>
            <a:ext cx="808990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детей дошкольного возраста – это система игр, занятий и заданий, способная увеличить эффективность программы, разнообразить виды детской деятельности, развить у детей творческое мышление,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позволяет осуществить естественным образом личностно-ориентированный подход.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это уникальный инструмент для: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поиска нетривиальных идей,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выявления и решения многих творческих проблем,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развития творческого мышления, формирования творческой личности</a:t>
            </a:r>
            <a:r>
              <a:rPr lang="ru-RU" dirty="0"/>
              <a:t>.</a:t>
            </a: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035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47318235">
            <a:extLst>
              <a:ext uri="{FF2B5EF4-FFF2-40B4-BE49-F238E27FC236}">
                <a16:creationId xmlns:a16="http://schemas.microsoft.com/office/drawing/2014/main" id="{107BFE8C-DA47-4173-8609-88B0CD1D8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0" b="50439"/>
          <a:stretch>
            <a:fillRect/>
          </a:stretch>
        </p:blipFill>
        <p:spPr bwMode="auto">
          <a:xfrm>
            <a:off x="4764" y="4764"/>
            <a:ext cx="12187237" cy="696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751786" y="-218152"/>
            <a:ext cx="88907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C0ABDB9-5F11-4811-A2D1-DEE98FEE2718}"/>
              </a:ext>
            </a:extLst>
          </p:cNvPr>
          <p:cNvSpPr/>
          <p:nvPr/>
        </p:nvSpPr>
        <p:spPr>
          <a:xfrm>
            <a:off x="3048000" y="2136339"/>
            <a:ext cx="7391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функции ТРИЗ</a:t>
            </a: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1. Решение творческих и изобретательских задач любой сложности и направленности без перебора вариантов.</a:t>
            </a:r>
            <a:endParaRPr lang="ru-RU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2. Прогнозирование развития технических систем (ТС) и получение перспективных решений (в том числе и принципиально новых) .</a:t>
            </a:r>
            <a:endParaRPr lang="ru-RU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3. Развитие качеств творческой личности.</a:t>
            </a:r>
            <a:endParaRPr lang="ru-RU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ТРИЗ, с одной стороны, — занимательная игра, с другой — развитие умственной активности ребенка через творчество.</a:t>
            </a:r>
            <a:endParaRPr lang="ru-RU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410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47318235">
            <a:extLst>
              <a:ext uri="{FF2B5EF4-FFF2-40B4-BE49-F238E27FC236}">
                <a16:creationId xmlns:a16="http://schemas.microsoft.com/office/drawing/2014/main" id="{107BFE8C-DA47-4173-8609-88B0CD1D8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0" b="50439"/>
          <a:stretch>
            <a:fillRect/>
          </a:stretch>
        </p:blipFill>
        <p:spPr bwMode="auto">
          <a:xfrm>
            <a:off x="4764" y="4764"/>
            <a:ext cx="12187237" cy="696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F3F3663-8D70-4A2E-9FE9-71671841F039}"/>
              </a:ext>
            </a:extLst>
          </p:cNvPr>
          <p:cNvSpPr txBox="1"/>
          <p:nvPr/>
        </p:nvSpPr>
        <p:spPr>
          <a:xfrm flipH="1">
            <a:off x="3009899" y="1625600"/>
            <a:ext cx="75692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5C3F087-25DB-4BF6-A27A-65411171DBCF}"/>
              </a:ext>
            </a:extLst>
          </p:cNvPr>
          <p:cNvSpPr/>
          <p:nvPr/>
        </p:nvSpPr>
        <p:spPr>
          <a:xfrm>
            <a:off x="3048000" y="1720840"/>
            <a:ext cx="69088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Положительные стороны ТРИЗ:</a:t>
            </a:r>
          </a:p>
          <a:p>
            <a:pPr algn="ctr"/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обогащается круг представлений, растет словарный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запас, развиваются творческие способности.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ТРИЗ помогает формировать диалектику и логику, способствует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преодолению застенчивости, замкнутости, робости; маленький человек учится отстаивать свою точку зрения, а попадая в трудные ситуации самостоятельно находить оригинальные решения.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ТРИЗ способствует развитию наглядно-образного, причинного,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эвристического мышления; памяти, воображения, воздействует на другие психические процессы.</a:t>
            </a:r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017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47318235">
            <a:extLst>
              <a:ext uri="{FF2B5EF4-FFF2-40B4-BE49-F238E27FC236}">
                <a16:creationId xmlns:a16="http://schemas.microsoft.com/office/drawing/2014/main" id="{107BFE8C-DA47-4173-8609-88B0CD1D8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0" b="50439"/>
          <a:stretch>
            <a:fillRect/>
          </a:stretch>
        </p:blipFill>
        <p:spPr bwMode="auto">
          <a:xfrm>
            <a:off x="0" y="0"/>
            <a:ext cx="12187237" cy="696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F3F3663-8D70-4A2E-9FE9-71671841F039}"/>
              </a:ext>
            </a:extLst>
          </p:cNvPr>
          <p:cNvSpPr txBox="1"/>
          <p:nvPr/>
        </p:nvSpPr>
        <p:spPr>
          <a:xfrm flipH="1">
            <a:off x="3009899" y="1625600"/>
            <a:ext cx="75692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0ED20E9-5DF8-4626-8FD3-962DD08E1CF2}"/>
              </a:ext>
            </a:extLst>
          </p:cNvPr>
          <p:cNvSpPr/>
          <p:nvPr/>
        </p:nvSpPr>
        <p:spPr>
          <a:xfrm>
            <a:off x="3213100" y="1257300"/>
            <a:ext cx="822960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Основные этапы методики ТРИЗ</a:t>
            </a:r>
          </a:p>
          <a:p>
            <a:pPr algn="ctr"/>
            <a:endParaRPr lang="ru-RU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Поиск сути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«Тайна двойного» - выявление противоречий: хорошо-плохо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Разрешение противоречий (при помощи игр и сказок).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активизации перебора вариантов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таким методам относятся: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Метод фокальных объектов;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Морфологический анализ;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Мозговой штурм;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Системный оператор;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Метод противоречий.</a:t>
            </a:r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366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47318235">
            <a:extLst>
              <a:ext uri="{FF2B5EF4-FFF2-40B4-BE49-F238E27FC236}">
                <a16:creationId xmlns:a16="http://schemas.microsoft.com/office/drawing/2014/main" id="{107BFE8C-DA47-4173-8609-88B0CD1D8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0" b="50439"/>
          <a:stretch>
            <a:fillRect/>
          </a:stretch>
        </p:blipFill>
        <p:spPr bwMode="auto">
          <a:xfrm>
            <a:off x="4764" y="4764"/>
            <a:ext cx="12187237" cy="696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460124" y="1997840"/>
            <a:ext cx="70046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Одним из эффективных средств развития креативной личности, воображения, творческого мышления является театрализованная деятельность.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Первоначальный этап данной работы решение игровых сказочных задач, целью которых является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раскрепощение фантазии ребёнка,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снятие страха перед «правильным» или «неправильным» ответом,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необходимо научить ребёнка выходить за рамки стереотипов ( шаблонов мышления).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Игровые задачи строятся на самых простейших жизненных и сказочных противоречиях. Необходимо научить детей решать сказочные задачи – попытаться помочь сказочным героям, попавшим в затруднительное положение.</a:t>
            </a:r>
          </a:p>
        </p:txBody>
      </p:sp>
    </p:spTree>
    <p:extLst>
      <p:ext uri="{BB962C8B-B14F-4D97-AF65-F5344CB8AC3E}">
        <p14:creationId xmlns:p14="http://schemas.microsoft.com/office/powerpoint/2010/main" val="1265400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47318235">
            <a:extLst>
              <a:ext uri="{FF2B5EF4-FFF2-40B4-BE49-F238E27FC236}">
                <a16:creationId xmlns:a16="http://schemas.microsoft.com/office/drawing/2014/main" id="{107BFE8C-DA47-4173-8609-88B0CD1D8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0" b="50439"/>
          <a:stretch>
            <a:fillRect/>
          </a:stretch>
        </p:blipFill>
        <p:spPr bwMode="auto">
          <a:xfrm>
            <a:off x="4764" y="4764"/>
            <a:ext cx="12187237" cy="696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048000" y="889844"/>
            <a:ext cx="7796011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i="1" dirty="0"/>
          </a:p>
          <a:p>
            <a:endParaRPr lang="ru-RU" b="1" i="1" dirty="0"/>
          </a:p>
          <a:p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Решение сказочных задач.</a:t>
            </a:r>
          </a:p>
          <a:p>
            <a:pPr algn="ctr"/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1. Сказка «Сестрица Алёнушка и братец Иванушка»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Вопрос: Как сделать так, чтобы Иванушка напился, но козлёночком не стал?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2. Сказка «Курочка Ряба»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Вопрос: Как сделать так, чтобы яичко не разбилось, хотя мышка все равно побежит и хвостиком махнёт?</a:t>
            </a:r>
          </a:p>
        </p:txBody>
      </p:sp>
    </p:spTree>
    <p:extLst>
      <p:ext uri="{BB962C8B-B14F-4D97-AF65-F5344CB8AC3E}">
        <p14:creationId xmlns:p14="http://schemas.microsoft.com/office/powerpoint/2010/main" val="105719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47318235">
            <a:extLst>
              <a:ext uri="{FF2B5EF4-FFF2-40B4-BE49-F238E27FC236}">
                <a16:creationId xmlns:a16="http://schemas.microsoft.com/office/drawing/2014/main" id="{107BFE8C-DA47-4173-8609-88B0CD1D8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0" b="50439"/>
          <a:stretch>
            <a:fillRect/>
          </a:stretch>
        </p:blipFill>
        <p:spPr bwMode="auto">
          <a:xfrm>
            <a:off x="4764" y="4764"/>
            <a:ext cx="12187237" cy="696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751786" y="-218152"/>
            <a:ext cx="889071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algn="ctr"/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Приёмы:</a:t>
            </a:r>
          </a:p>
          <a:p>
            <a:pPr lvl="0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«А что, если…»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«Помоги сказке»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«Если бы ты попал в сказку»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01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47318235">
            <a:extLst>
              <a:ext uri="{FF2B5EF4-FFF2-40B4-BE49-F238E27FC236}">
                <a16:creationId xmlns:a16="http://schemas.microsoft.com/office/drawing/2014/main" id="{107BFE8C-DA47-4173-8609-88B0CD1D8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0" b="50439"/>
          <a:stretch>
            <a:fillRect/>
          </a:stretch>
        </p:blipFill>
        <p:spPr bwMode="auto">
          <a:xfrm>
            <a:off x="4764" y="4763"/>
            <a:ext cx="12187237" cy="710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751786" y="-218152"/>
            <a:ext cx="88907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65374" y="1457759"/>
            <a:ext cx="8165004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ctr"/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Следующий этап работы - составление сказок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>
                <a:latin typeface="Times New Roman" panose="02020603050405020304" pitchFamily="18" charset="0"/>
                <a:cs typeface="Times New Roman" pitchFamily="18" charset="0"/>
              </a:rPr>
              <a:t>Салат из сказок»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b="1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>
                <a:latin typeface="Times New Roman" panose="02020603050405020304" pitchFamily="18" charset="0"/>
                <a:cs typeface="Times New Roman" pitchFamily="18" charset="0"/>
              </a:rPr>
              <a:t>«Сказка в заданном ключе»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b="1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>
                <a:latin typeface="Times New Roman" panose="02020603050405020304" pitchFamily="18" charset="0"/>
                <a:cs typeface="Times New Roman" pitchFamily="18" charset="0"/>
              </a:rPr>
              <a:t>«Сказка в заданном ключе»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b="1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>
                <a:latin typeface="Times New Roman" panose="02020603050405020304" pitchFamily="18" charset="0"/>
                <a:cs typeface="Times New Roman" pitchFamily="18" charset="0"/>
              </a:rPr>
              <a:t>Сказка «наизнанку»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b="1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>
                <a:latin typeface="Times New Roman" panose="02020603050405020304" pitchFamily="18" charset="0"/>
                <a:cs typeface="Times New Roman" pitchFamily="18" charset="0"/>
              </a:rPr>
              <a:t>«Что было потом»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8318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545</Words>
  <Application>Microsoft Office PowerPoint</Application>
  <PresentationFormat>Широкоэкранный</PresentationFormat>
  <Paragraphs>116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Денис Лопушанский</dc:creator>
  <cp:lastModifiedBy>Денис</cp:lastModifiedBy>
  <cp:revision>25</cp:revision>
  <dcterms:created xsi:type="dcterms:W3CDTF">2019-12-01T14:35:10Z</dcterms:created>
  <dcterms:modified xsi:type="dcterms:W3CDTF">2019-12-10T14:36:17Z</dcterms:modified>
</cp:coreProperties>
</file>