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343" r:id="rId2"/>
    <p:sldId id="345" r:id="rId3"/>
    <p:sldId id="335" r:id="rId4"/>
    <p:sldId id="331" r:id="rId5"/>
    <p:sldId id="337" r:id="rId6"/>
    <p:sldId id="333" r:id="rId7"/>
    <p:sldId id="338" r:id="rId8"/>
    <p:sldId id="334" r:id="rId9"/>
    <p:sldId id="339" r:id="rId10"/>
    <p:sldId id="344" r:id="rId11"/>
    <p:sldId id="336" r:id="rId12"/>
    <p:sldId id="34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9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97" d="100"/>
          <a:sy n="97" d="100"/>
        </p:scale>
        <p:origin x="9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4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36211-1210-408A-97B7-4841ECA8A851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D4F9-64B9-4A15-ACA5-E9BD6E1D6A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6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42A4A-CC4A-49BF-8AB5-5C8ED23CE3CD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50303C-F098-4809-9D6C-0FEC796490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002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ПРОБЛЕМА ОЦЕНИВАНИЯ  ОБУЧАЮЩИХСЯ 5 КЛАССА НА УРОКАХ БИОЛОГИИ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РАМКАХ ФГОС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6257835"/>
            <a:ext cx="182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2018-2019 </a:t>
            </a:r>
            <a:r>
              <a:rPr lang="ru-RU" dirty="0" err="1" smtClean="0"/>
              <a:t>уч.год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79513" y="4437112"/>
            <a:ext cx="5065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биологии высшей категории </a:t>
            </a:r>
          </a:p>
          <a:p>
            <a:r>
              <a:rPr lang="ru-RU" dirty="0" smtClean="0"/>
              <a:t>МОУ «СОШ с. Тёпловка </a:t>
            </a:r>
          </a:p>
          <a:p>
            <a:r>
              <a:rPr lang="ru-RU" dirty="0" smtClean="0"/>
              <a:t>Новобурасского района Саратовской области»</a:t>
            </a:r>
          </a:p>
          <a:p>
            <a:r>
              <a:rPr lang="ru-RU" dirty="0" smtClean="0"/>
              <a:t>Подифорова Ольга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64008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Ведущая модальность при приёме информации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наблюдения за учеником</a:t>
                      </a:r>
                      <a:endParaRPr lang="ru-RU" dirty="0" smtClean="0"/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Кинестетическая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Постоянно ищет возможность прикоснуться к разным вещам на парте соседа, к соседу.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Хорошо работает с моделями, составляет системы из карточек, предложения из слов.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Всегда готов включиться в игру, в которой правила осваиваются через движение, осязание.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Мгновенно реагирует на прикосновения, поэтому если за партой сидит 2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кинестетика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 урок может случиться не одна потасовка.</a:t>
                      </a:r>
                      <a:endParaRPr lang="ru-RU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im2-tub-ru.yandex.net/i?id=616573063-5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721410">
            <a:off x="5572132" y="4500570"/>
            <a:ext cx="3286148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Самая эффективная система оценивания: </a:t>
            </a:r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</a:rPr>
              <a:t>не только для учителя, но и для ребенка понятно значение каждого балла</a:t>
            </a:r>
            <a:endParaRPr lang="ru-RU" sz="2800" b="1" i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Оценивание  «сверху»:</a:t>
            </a:r>
          </a:p>
          <a:p>
            <a:pPr>
              <a:buNone/>
            </a:pPr>
            <a:r>
              <a:rPr lang="ru-RU" dirty="0" smtClean="0"/>
              <a:t>путём вычитания от максимального балла (</a:t>
            </a:r>
            <a:r>
              <a:rPr lang="ru-RU" smtClean="0"/>
              <a:t>5 баллов) </a:t>
            </a:r>
            <a:r>
              <a:rPr lang="ru-RU" dirty="0" smtClean="0"/>
              <a:t>за ошибки.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</a:rPr>
              <a:t>Оценивание «снизу» (</a:t>
            </a:r>
            <a:r>
              <a:rPr lang="ru-RU" b="1" u="sng" dirty="0" smtClean="0">
                <a:solidFill>
                  <a:srgbClr val="0000CC"/>
                </a:solidFill>
              </a:rPr>
              <a:t>по ФГОС</a:t>
            </a:r>
            <a:r>
              <a:rPr lang="ru-RU" b="1" dirty="0" smtClean="0">
                <a:solidFill>
                  <a:srgbClr val="0000CC"/>
                </a:solidFill>
              </a:rPr>
              <a:t>):</a:t>
            </a:r>
          </a:p>
          <a:p>
            <a:pPr>
              <a:buNone/>
            </a:pPr>
            <a:r>
              <a:rPr lang="ru-RU" dirty="0" smtClean="0"/>
              <a:t>за счёт прибавления баллов за достижения от обязательного уровня (3 балла)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0000CC"/>
                </a:solidFill>
              </a:rPr>
              <a:t>САМООЦЕНКА И РЕЗУЛЬТАТ</a:t>
            </a:r>
            <a:endParaRPr lang="ru-RU" b="1" i="1" u="sng" dirty="0">
              <a:solidFill>
                <a:srgbClr val="0000CC"/>
              </a:solidFill>
            </a:endParaRPr>
          </a:p>
        </p:txBody>
      </p:sp>
      <p:pic>
        <p:nvPicPr>
          <p:cNvPr id="5" name="Содержимое 4" descr="C:\Documents and Settings\user\Рабочий стол\учебник 5\Scan0004.JPG"/>
          <p:cNvPicPr>
            <a:picLocks noGrp="1"/>
          </p:cNvPicPr>
          <p:nvPr>
            <p:ph idx="1"/>
          </p:nvPr>
        </p:nvPicPr>
        <p:blipFill>
          <a:blip r:embed="rId2" cstate="print"/>
          <a:srcRect l="15875" t="32009" r="20939" b="53803"/>
          <a:stretch>
            <a:fillRect/>
          </a:stretch>
        </p:blipFill>
        <p:spPr bwMode="auto">
          <a:xfrm rot="10800000">
            <a:off x="0" y="1142984"/>
            <a:ext cx="9144000" cy="226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4286256"/>
          <a:ext cx="7858180" cy="234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  <a:gridCol w="1571636"/>
                <a:gridCol w="1571636"/>
                <a:gridCol w="1571636"/>
              </a:tblGrid>
              <a:tr h="458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                КАЧЕСТВО ЗНАНИЙ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817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Окружающий мир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Биология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четверть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четверть</a:t>
                      </a:r>
                      <a:endParaRPr lang="ru-RU" dirty="0"/>
                    </a:p>
                  </a:txBody>
                  <a:tcPr/>
                </a:tc>
              </a:tr>
              <a:tr h="458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 класс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56,3%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62,5%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81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 класс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</a:rPr>
                        <a:t>68,8%</a:t>
                      </a:r>
                      <a:endParaRPr lang="ru-RU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</a:rPr>
                        <a:t>64,6%</a:t>
                      </a:r>
                      <a:endParaRPr lang="ru-RU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http://im4-tub-ru.yandex.net/i?id=269901867-65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85992"/>
            <a:ext cx="30003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ЧЁМ ПРОБЛЕМА?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110178"/>
          </a:xfrm>
        </p:spPr>
        <p:txBody>
          <a:bodyPr>
            <a:normAutofit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Биология – новый предмет, 1 час в неделю.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dirty="0" smtClean="0"/>
              <a:t>Чаще  всего </a:t>
            </a:r>
            <a:r>
              <a:rPr lang="ru-RU" dirty="0" err="1" smtClean="0"/>
              <a:t>накопляемость</a:t>
            </a:r>
            <a:r>
              <a:rPr lang="ru-RU" dirty="0" smtClean="0"/>
              <a:t> оценок в средней школе меньше, чем в начальной.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правило, качество знаний в 5 классе снижается, т.к. учителя предъявляют более высокие требования, чем в начальной школе.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5 классе учебная деятельность постепенно переходит на второй план и уровень мотивации к обучению снижается.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Контролируя своих детей, родители  переходят от активного контроля к пассивному.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В основе ИСУД лежит структура учебного успеха ученика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464579" y="3964785"/>
            <a:ext cx="4286280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27" idx="0"/>
          </p:cNvCxnSpPr>
          <p:nvPr/>
        </p:nvCxnSpPr>
        <p:spPr>
          <a:xfrm flipV="1">
            <a:off x="1357290" y="3891324"/>
            <a:ext cx="6456883" cy="377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4678" y="1285860"/>
            <a:ext cx="295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Духовная составляющая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6286520"/>
            <a:ext cx="361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Биологическая составляющая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 rot="17839449">
            <a:off x="6455157" y="3716499"/>
            <a:ext cx="329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Формируется в совместной </a:t>
            </a:r>
          </a:p>
          <a:p>
            <a:r>
              <a:rPr lang="ru-RU" b="1" dirty="0" smtClean="0"/>
              <a:t>деятельности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 rot="17867075">
            <a:off x="-716057" y="2916683"/>
            <a:ext cx="375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Формируется через </a:t>
            </a:r>
          </a:p>
          <a:p>
            <a:r>
              <a:rPr lang="ru-RU" b="1" dirty="0" smtClean="0"/>
              <a:t>самостоятельную деятельность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071670" y="2357431"/>
            <a:ext cx="186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ВОСПИТАНИЕ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ХОЧУ</a:t>
            </a:r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91AB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0760" y="2285992"/>
            <a:ext cx="15073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ОБУЧЕНИЕ</a:t>
            </a:r>
          </a:p>
          <a:p>
            <a:pPr algn="ctr"/>
            <a:endParaRPr lang="ru-RU" b="1" dirty="0" smtClean="0">
              <a:solidFill>
                <a:srgbClr val="0000CC"/>
              </a:solidFill>
            </a:endParaRPr>
          </a:p>
          <a:p>
            <a:pPr algn="ctr"/>
            <a:endParaRPr lang="ru-RU" b="1" dirty="0" smtClean="0">
              <a:solidFill>
                <a:srgbClr val="0000CC"/>
              </a:solidFill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ЗНАЮ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3108" y="4500570"/>
            <a:ext cx="1908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МОГУ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УПРАЖНЕНИЕ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2132" y="4429132"/>
            <a:ext cx="1805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УМЕЮ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ТРЕНИРОВКА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85728"/>
          <a:ext cx="9144000" cy="625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Ресурс учебного успеха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Параметры ИСУД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измерения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«знаю»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Объём и качество знаний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0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Обученность</a:t>
                      </a:r>
                      <a:r>
                        <a:rPr kumimoji="0" lang="ru-RU" sz="2800" b="0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(экзамен)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0" i="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по предмету</a:t>
                      </a:r>
                      <a:endParaRPr lang="ru-RU" sz="28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«умею»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Предметные и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общенаучные навыки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Организационные навыки, коммуникативные навыки, информационные навыки, мыслительные навыки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– недопустимый уровень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– недостаточный уровень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– оптимальный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«могу»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Психофизиологические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Механизмы, обеспечивающие познавательные процессы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внимание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– недопустимый уровень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– недостаточный уровень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– оптимальный уровень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память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модальность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 (</a:t>
                      </a:r>
                      <a:r>
                        <a:rPr kumimoji="0" lang="ru-RU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ауд</a:t>
                      </a:r>
                      <a:r>
                        <a:rPr kumimoji="0" lang="ru-RU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), В (виз), К (</a:t>
                      </a:r>
                      <a:r>
                        <a:rPr kumimoji="0" lang="ru-RU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кин</a:t>
                      </a:r>
                      <a:r>
                        <a:rPr kumimoji="0" lang="ru-RU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Доминирование полушарий мозга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 (лев), П (прав), Р (</a:t>
                      </a:r>
                      <a:r>
                        <a:rPr kumimoji="0" lang="ru-RU" sz="1800" b="1" i="0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равн</a:t>
                      </a:r>
                      <a:r>
                        <a:rPr kumimoji="0" lang="ru-RU" sz="18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«хочу»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развития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мотивационно-потребностной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сферы</a:t>
                      </a:r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Социально-духовный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Социальный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Познавательный           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базовый</a:t>
                      </a:r>
                    </a:p>
                    <a:p>
                      <a:endParaRPr lang="ru-RU" sz="18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user\Рабочий стол\учебник 5\Scan0011.JPG"/>
          <p:cNvPicPr>
            <a:picLocks noGrp="1"/>
          </p:cNvPicPr>
          <p:nvPr>
            <p:ph idx="1"/>
          </p:nvPr>
        </p:nvPicPr>
        <p:blipFill>
          <a:blip r:embed="rId2" cstate="print"/>
          <a:srcRect l="22287" t="16232" r="6521" b="18048"/>
          <a:stretch>
            <a:fillRect/>
          </a:stretch>
        </p:blipFill>
        <p:spPr bwMode="auto">
          <a:xfrm rot="10800000">
            <a:off x="-2" y="0"/>
            <a:ext cx="5643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0760" y="1714488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«хочу»</a:t>
            </a:r>
            <a:endParaRPr lang="ru-RU" b="1" dirty="0"/>
          </a:p>
        </p:txBody>
      </p:sp>
      <p:sp>
        <p:nvSpPr>
          <p:cNvPr id="6" name="Стрелка влево 5"/>
          <p:cNvSpPr/>
          <p:nvPr/>
        </p:nvSpPr>
        <p:spPr>
          <a:xfrm rot="20897655">
            <a:off x="2927260" y="2283736"/>
            <a:ext cx="317469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15074" y="300037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«умею»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400050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«могу»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 rot="4585005">
            <a:off x="5820955" y="3669183"/>
            <a:ext cx="237239" cy="17276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143504" y="3214686"/>
            <a:ext cx="978408" cy="21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189893" y="478632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«знаю»</a:t>
            </a:r>
            <a:endParaRPr lang="ru-RU" b="1" dirty="0"/>
          </a:p>
        </p:txBody>
      </p:sp>
      <p:pic>
        <p:nvPicPr>
          <p:cNvPr id="13" name="Рисунок 12" descr="C:\Documents and Settings\user\Рабочий стол\учебник 5\Scan0008.JPG"/>
          <p:cNvPicPr/>
          <p:nvPr/>
        </p:nvPicPr>
        <p:blipFill>
          <a:blip r:embed="rId3"/>
          <a:srcRect l="20524" t="43700" r="10689" b="45971"/>
          <a:stretch>
            <a:fillRect/>
          </a:stretch>
        </p:blipFill>
        <p:spPr bwMode="auto">
          <a:xfrm rot="10800000">
            <a:off x="4714876" y="0"/>
            <a:ext cx="442912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Новая папка\Scan0001.JPG"/>
          <p:cNvPicPr/>
          <p:nvPr/>
        </p:nvPicPr>
        <p:blipFill>
          <a:blip r:embed="rId4" cstate="print"/>
          <a:srcRect l="8017" t="25199" r="41796" b="59591"/>
          <a:stretch>
            <a:fillRect/>
          </a:stretch>
        </p:blipFill>
        <p:spPr bwMode="auto">
          <a:xfrm>
            <a:off x="6162675" y="5581650"/>
            <a:ext cx="29813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10800000" flipV="1">
            <a:off x="7072332" y="5143512"/>
            <a:ext cx="1143006" cy="71438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000760" y="1071546"/>
            <a:ext cx="2500330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5357818" y="2000240"/>
            <a:ext cx="3429024" cy="42862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Модальность</a:t>
            </a:r>
            <a:r>
              <a:rPr lang="ru-RU" sz="3200" dirty="0" smtClean="0"/>
              <a:t> – это предпочитаемый канал приёма информации, предпочитаемый способ переработки и выдачи информации.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/>
                <a:gridCol w="554356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Ведущая модальность при приёме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наблюдения за учеником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Визуальная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 смотрит вверх, когда слушает.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Всегда следит за текстом в учебнике.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Тетрадь аккуратная, исправления замазывает корректором.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Придаёт большое значение своему внешнему виду,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его раздражает беспорядок на столе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Хорошо воспринимает информацию, представленную на плоскости: схемы, рисунки, видеофрагменты.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уроке чаще спокоен, редко включается в конфликты.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Реализация ФГОС в УМК по линии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В.В. Пасечника (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визуалы</a:t>
            </a:r>
            <a:r>
              <a:rPr lang="ru-RU" sz="4000" b="1" i="1" dirty="0" smtClean="0">
                <a:solidFill>
                  <a:srgbClr val="7030A0"/>
                </a:solidFill>
              </a:rPr>
              <a:t>)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C:\Documents and Settings\user\Рабочий стол\учебник 5\Scan0007.JPG"/>
          <p:cNvPicPr/>
          <p:nvPr/>
        </p:nvPicPr>
        <p:blipFill>
          <a:blip r:embed="rId2" cstate="print"/>
          <a:srcRect l="24051" t="16459" r="5559" b="42338"/>
          <a:stretch>
            <a:fillRect/>
          </a:stretch>
        </p:blipFill>
        <p:spPr bwMode="auto">
          <a:xfrm rot="970959">
            <a:off x="5214942" y="1643050"/>
            <a:ext cx="3467095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Documents and Settings\user\Рабочий стол\учебник 5\Scan0013.JPG"/>
          <p:cNvPicPr>
            <a:picLocks noGrp="1"/>
          </p:cNvPicPr>
          <p:nvPr>
            <p:ph idx="1"/>
          </p:nvPr>
        </p:nvPicPr>
        <p:blipFill>
          <a:blip r:embed="rId3" cstate="print"/>
          <a:srcRect l="26136" t="20885" r="9888" b="34166"/>
          <a:stretch>
            <a:fillRect/>
          </a:stretch>
        </p:blipFill>
        <p:spPr bwMode="auto">
          <a:xfrm rot="10800000">
            <a:off x="0" y="1428736"/>
            <a:ext cx="4286280" cy="42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учебник 5\Scan0009.JPG"/>
          <p:cNvPicPr/>
          <p:nvPr/>
        </p:nvPicPr>
        <p:blipFill>
          <a:blip r:embed="rId4" cstate="print"/>
          <a:srcRect l="26456" t="31725" r="9407" b="56357"/>
          <a:stretch>
            <a:fillRect/>
          </a:stretch>
        </p:blipFill>
        <p:spPr bwMode="auto">
          <a:xfrm rot="10800000">
            <a:off x="4214778" y="4643422"/>
            <a:ext cx="49292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64008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Ведущая модальность при приёме информации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наблюдения за учеником</a:t>
                      </a:r>
                      <a:endParaRPr lang="ru-RU" dirty="0" smtClean="0"/>
                    </a:p>
                    <a:p>
                      <a:pPr marL="342900" indent="-342900">
                        <a:buFont typeface="+mj-lt"/>
                        <a:buNone/>
                      </a:pPr>
                      <a:endParaRPr kumimoji="0" lang="ru-RU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Аудиальная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Когда читает текст, проговаривает его про себя.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Часто  исключает зрение: смотрит в окно,</a:t>
                      </a:r>
                      <a:r>
                        <a:rPr kumimoji="0" lang="ru-RU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чертит абстрактные узоры, но слышит всё о чём говорят.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Часто отвлекается.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Хороший имитатор.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Хуже вычисляет в уме, нужно проговорить вслух.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Лучше работает сам, когда в классе тишина, или сидит отдельно.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ru-RU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Лучше расскажет, чем напишет.</a:t>
                      </a:r>
                      <a:endParaRPr lang="ru-RU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://im6-tub-ru.yandex.net/i?id=174021629-7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42244">
            <a:off x="5945424" y="4479106"/>
            <a:ext cx="3000396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user\Рабочий стол\учебник 5\Scan0009.JPG"/>
          <p:cNvPicPr/>
          <p:nvPr/>
        </p:nvPicPr>
        <p:blipFill>
          <a:blip r:embed="rId2" cstate="print"/>
          <a:srcRect l="26456" t="21793" r="9407" b="24291"/>
          <a:stretch>
            <a:fillRect/>
          </a:stretch>
        </p:blipFill>
        <p:spPr bwMode="auto">
          <a:xfrm rot="10800000">
            <a:off x="5143504" y="1643050"/>
            <a:ext cx="381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учебник 5\Scan0010.JPG"/>
          <p:cNvPicPr/>
          <p:nvPr/>
        </p:nvPicPr>
        <p:blipFill>
          <a:blip r:embed="rId3" cstate="print"/>
          <a:srcRect l="28221" t="16913" r="6516" b="57775"/>
          <a:stretch>
            <a:fillRect/>
          </a:stretch>
        </p:blipFill>
        <p:spPr bwMode="auto">
          <a:xfrm rot="10800000">
            <a:off x="357158" y="4376735"/>
            <a:ext cx="4786346" cy="24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C:\Documents and Settings\user\Рабочий стол\учебник 5\Scan0012.JPG"/>
          <p:cNvPicPr>
            <a:picLocks noGrp="1"/>
          </p:cNvPicPr>
          <p:nvPr>
            <p:ph idx="1"/>
          </p:nvPr>
        </p:nvPicPr>
        <p:blipFill>
          <a:blip r:embed="rId4" cstate="print"/>
          <a:srcRect l="19081" t="18956" r="17103" b="57094"/>
          <a:stretch>
            <a:fillRect/>
          </a:stretch>
        </p:blipFill>
        <p:spPr bwMode="auto">
          <a:xfrm rot="10800000">
            <a:off x="46338" y="804746"/>
            <a:ext cx="3790316" cy="20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57818" y="1000108"/>
            <a:ext cx="112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ЧАСТЬ 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9454" y="6488668"/>
            <a:ext cx="111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ЧАСТЬ В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3" idx="2"/>
          </p:cNvCxnSpPr>
          <p:nvPr/>
        </p:nvCxnSpPr>
        <p:spPr>
          <a:xfrm rot="16200000" flipH="1">
            <a:off x="5537851" y="1751645"/>
            <a:ext cx="2488188" cy="17237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0"/>
          </p:cNvCxnSpPr>
          <p:nvPr/>
        </p:nvCxnSpPr>
        <p:spPr>
          <a:xfrm rot="16200000" flipV="1">
            <a:off x="5063874" y="4067968"/>
            <a:ext cx="928694" cy="391270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0"/>
          </p:cNvCxnSpPr>
          <p:nvPr/>
        </p:nvCxnSpPr>
        <p:spPr>
          <a:xfrm rot="5400000" flipH="1" flipV="1">
            <a:off x="6570155" y="5343551"/>
            <a:ext cx="2059536" cy="23069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 descr="C:\Documents and Settings\user\Рабочий стол\учебник 5\Scan0014.JPG"/>
          <p:cNvPicPr/>
          <p:nvPr/>
        </p:nvPicPr>
        <p:blipFill>
          <a:blip r:embed="rId5" cstate="print"/>
          <a:srcRect l="24693" t="20545" r="11491" b="67537"/>
          <a:stretch>
            <a:fillRect/>
          </a:stretch>
        </p:blipFill>
        <p:spPr bwMode="auto">
          <a:xfrm rot="10800000">
            <a:off x="214282" y="2857496"/>
            <a:ext cx="471490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91ABF"/>
                </a:solidFill>
              </a:rPr>
              <a:t>АУДИТЫ</a:t>
            </a:r>
            <a:endParaRPr lang="ru-RU" sz="5400" dirty="0">
              <a:solidFill>
                <a:srgbClr val="091ABF"/>
              </a:solidFill>
            </a:endParaRPr>
          </a:p>
        </p:txBody>
      </p:sp>
      <p:cxnSp>
        <p:nvCxnSpPr>
          <p:cNvPr id="23" name="Прямая со стрелкой 22"/>
          <p:cNvCxnSpPr>
            <a:stCxn id="13" idx="2"/>
          </p:cNvCxnSpPr>
          <p:nvPr/>
        </p:nvCxnSpPr>
        <p:spPr>
          <a:xfrm rot="5400000" flipH="1">
            <a:off x="4132668" y="-417948"/>
            <a:ext cx="369332" cy="32054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1956</TotalTime>
  <Words>566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Поток</vt:lpstr>
      <vt:lpstr>             ПРОБЛЕМА ОЦЕНИВАНИЯ  ОБУЧАЮЩИХСЯ 5 КЛАССА НА УРОКАХ БИОЛОГИИ  В РАМКАХ ФГОС  </vt:lpstr>
      <vt:lpstr>В ЧЁМ ПРОБЛЕМА?</vt:lpstr>
      <vt:lpstr>В основе ИСУД лежит структура учебного успеха ученика</vt:lpstr>
      <vt:lpstr>Презентация PowerPoint</vt:lpstr>
      <vt:lpstr>Презентация PowerPoint</vt:lpstr>
      <vt:lpstr>Модальность – это предпочитаемый канал приёма информации, предпочитаемый способ переработки и выдачи информации.</vt:lpstr>
      <vt:lpstr>Реализация ФГОС в УМК по линии  В.В. Пасечника (визуалы)</vt:lpstr>
      <vt:lpstr>Презентация PowerPoint</vt:lpstr>
      <vt:lpstr>Презентация PowerPoint</vt:lpstr>
      <vt:lpstr>Презентация PowerPoint</vt:lpstr>
      <vt:lpstr>Самая эффективная система оценивания: не только для учителя, но и для ребенка понятно значение каждого балла</vt:lpstr>
      <vt:lpstr>САМООЦЕНКА И РЕЗУЛЬТАТ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представитель Подифорова С.А. г. Саратов</dc:title>
  <dc:creator>Светлана</dc:creator>
  <cp:lastModifiedBy>Наталья Михайловна</cp:lastModifiedBy>
  <cp:revision>210</cp:revision>
  <dcterms:created xsi:type="dcterms:W3CDTF">2012-07-31T16:52:25Z</dcterms:created>
  <dcterms:modified xsi:type="dcterms:W3CDTF">2018-12-25T12:56:06Z</dcterms:modified>
</cp:coreProperties>
</file>