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60" r:id="rId4"/>
    <p:sldId id="277" r:id="rId5"/>
    <p:sldId id="278" r:id="rId6"/>
    <p:sldId id="279" r:id="rId7"/>
    <p:sldId id="280" r:id="rId8"/>
    <p:sldId id="281" r:id="rId9"/>
    <p:sldId id="282" r:id="rId10"/>
    <p:sldId id="285" r:id="rId11"/>
    <p:sldId id="286" r:id="rId12"/>
    <p:sldId id="314" r:id="rId13"/>
    <p:sldId id="315" r:id="rId14"/>
    <p:sldId id="287" r:id="rId15"/>
    <p:sldId id="316" r:id="rId16"/>
    <p:sldId id="317" r:id="rId17"/>
    <p:sldId id="288" r:id="rId18"/>
    <p:sldId id="290" r:id="rId19"/>
    <p:sldId id="291" r:id="rId20"/>
    <p:sldId id="294" r:id="rId21"/>
    <p:sldId id="318" r:id="rId22"/>
    <p:sldId id="320" r:id="rId23"/>
    <p:sldId id="321" r:id="rId24"/>
    <p:sldId id="322"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snapToGrid="0">
      <p:cViewPr varScale="1">
        <p:scale>
          <a:sx n="69" d="100"/>
          <a:sy n="69" d="100"/>
        </p:scale>
        <p:origin x="7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FA637-9AC6-4C29-B78B-AEBDFB0372B5}" type="datetimeFigureOut">
              <a:rPr lang="ru-RU" smtClean="0"/>
              <a:t>23.01.2019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E016-5CB1-485F-AA3D-FBF47683084C}" type="slidenum">
              <a:rPr lang="ru-RU" smtClean="0"/>
              <a:t>‹#›</a:t>
            </a:fld>
            <a:endParaRPr lang="ru-RU"/>
          </a:p>
        </p:txBody>
      </p:sp>
    </p:spTree>
    <p:extLst>
      <p:ext uri="{BB962C8B-B14F-4D97-AF65-F5344CB8AC3E}">
        <p14:creationId xmlns:p14="http://schemas.microsoft.com/office/powerpoint/2010/main" val="159982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467254-2D29-48AF-9A15-E1D2AFD7008D}" type="datetimeFigureOut">
              <a:rPr lang="ru-RU" smtClean="0"/>
              <a:t>23.01.2019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27937D-9B11-4775-A255-39563BFFCB1F}" type="slidenum">
              <a:rPr lang="ru-RU" smtClean="0"/>
              <a:t>‹#›</a:t>
            </a:fld>
            <a:endParaRPr lang="ru-RU"/>
          </a:p>
        </p:txBody>
      </p:sp>
    </p:spTree>
    <p:extLst>
      <p:ext uri="{BB962C8B-B14F-4D97-AF65-F5344CB8AC3E}">
        <p14:creationId xmlns:p14="http://schemas.microsoft.com/office/powerpoint/2010/main" val="415221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467254-2D29-48AF-9A15-E1D2AFD7008D}" type="datetimeFigureOut">
              <a:rPr lang="ru-RU" smtClean="0"/>
              <a:t>23.01.2019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27937D-9B11-4775-A255-39563BFFCB1F}" type="slidenum">
              <a:rPr lang="ru-RU" smtClean="0"/>
              <a:t>‹#›</a:t>
            </a:fld>
            <a:endParaRPr lang="ru-RU"/>
          </a:p>
        </p:txBody>
      </p:sp>
    </p:spTree>
    <p:extLst>
      <p:ext uri="{BB962C8B-B14F-4D97-AF65-F5344CB8AC3E}">
        <p14:creationId xmlns:p14="http://schemas.microsoft.com/office/powerpoint/2010/main" val="3825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467254-2D29-48AF-9A15-E1D2AFD7008D}" type="datetimeFigureOut">
              <a:rPr lang="ru-RU" smtClean="0"/>
              <a:t>23.01.2019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27937D-9B11-4775-A255-39563BFFCB1F}" type="slidenum">
              <a:rPr lang="ru-RU" smtClean="0"/>
              <a:t>‹#›</a:t>
            </a:fld>
            <a:endParaRPr lang="ru-RU"/>
          </a:p>
        </p:txBody>
      </p:sp>
    </p:spTree>
    <p:extLst>
      <p:ext uri="{BB962C8B-B14F-4D97-AF65-F5344CB8AC3E}">
        <p14:creationId xmlns:p14="http://schemas.microsoft.com/office/powerpoint/2010/main" val="340233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467254-2D29-48AF-9A15-E1D2AFD7008D}" type="datetimeFigureOut">
              <a:rPr lang="ru-RU" smtClean="0"/>
              <a:t>23.01.2019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27937D-9B11-4775-A255-39563BFFCB1F}" type="slidenum">
              <a:rPr lang="ru-RU" smtClean="0"/>
              <a:t>‹#›</a:t>
            </a:fld>
            <a:endParaRPr lang="ru-RU"/>
          </a:p>
        </p:txBody>
      </p:sp>
    </p:spTree>
    <p:extLst>
      <p:ext uri="{BB962C8B-B14F-4D97-AF65-F5344CB8AC3E}">
        <p14:creationId xmlns:p14="http://schemas.microsoft.com/office/powerpoint/2010/main" val="300391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467254-2D29-48AF-9A15-E1D2AFD7008D}" type="datetimeFigureOut">
              <a:rPr lang="ru-RU" smtClean="0"/>
              <a:t>23.01.2019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27937D-9B11-4775-A255-39563BFFCB1F}" type="slidenum">
              <a:rPr lang="ru-RU" smtClean="0"/>
              <a:t>‹#›</a:t>
            </a:fld>
            <a:endParaRPr lang="ru-RU"/>
          </a:p>
        </p:txBody>
      </p:sp>
    </p:spTree>
    <p:extLst>
      <p:ext uri="{BB962C8B-B14F-4D97-AF65-F5344CB8AC3E}">
        <p14:creationId xmlns:p14="http://schemas.microsoft.com/office/powerpoint/2010/main" val="75874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467254-2D29-48AF-9A15-E1D2AFD7008D}" type="datetimeFigureOut">
              <a:rPr lang="ru-RU" smtClean="0"/>
              <a:t>23.01.2019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27937D-9B11-4775-A255-39563BFFCB1F}" type="slidenum">
              <a:rPr lang="ru-RU" smtClean="0"/>
              <a:t>‹#›</a:t>
            </a:fld>
            <a:endParaRPr lang="ru-RU"/>
          </a:p>
        </p:txBody>
      </p:sp>
    </p:spTree>
    <p:extLst>
      <p:ext uri="{BB962C8B-B14F-4D97-AF65-F5344CB8AC3E}">
        <p14:creationId xmlns:p14="http://schemas.microsoft.com/office/powerpoint/2010/main" val="86961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467254-2D29-48AF-9A15-E1D2AFD7008D}" type="datetimeFigureOut">
              <a:rPr lang="ru-RU" smtClean="0"/>
              <a:t>23.01.2019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227937D-9B11-4775-A255-39563BFFCB1F}" type="slidenum">
              <a:rPr lang="ru-RU" smtClean="0"/>
              <a:t>‹#›</a:t>
            </a:fld>
            <a:endParaRPr lang="ru-RU"/>
          </a:p>
        </p:txBody>
      </p:sp>
    </p:spTree>
    <p:extLst>
      <p:ext uri="{BB962C8B-B14F-4D97-AF65-F5344CB8AC3E}">
        <p14:creationId xmlns:p14="http://schemas.microsoft.com/office/powerpoint/2010/main" val="399068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467254-2D29-48AF-9A15-E1D2AFD7008D}" type="datetimeFigureOut">
              <a:rPr lang="ru-RU" smtClean="0"/>
              <a:t>23.01.2019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227937D-9B11-4775-A255-39563BFFCB1F}" type="slidenum">
              <a:rPr lang="ru-RU" smtClean="0"/>
              <a:t>‹#›</a:t>
            </a:fld>
            <a:endParaRPr lang="ru-RU"/>
          </a:p>
        </p:txBody>
      </p:sp>
    </p:spTree>
    <p:extLst>
      <p:ext uri="{BB962C8B-B14F-4D97-AF65-F5344CB8AC3E}">
        <p14:creationId xmlns:p14="http://schemas.microsoft.com/office/powerpoint/2010/main" val="389348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467254-2D29-48AF-9A15-E1D2AFD7008D}" type="datetimeFigureOut">
              <a:rPr lang="ru-RU" smtClean="0"/>
              <a:t>23.01.2019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227937D-9B11-4775-A255-39563BFFCB1F}" type="slidenum">
              <a:rPr lang="ru-RU" smtClean="0"/>
              <a:t>‹#›</a:t>
            </a:fld>
            <a:endParaRPr lang="ru-RU"/>
          </a:p>
        </p:txBody>
      </p:sp>
    </p:spTree>
    <p:extLst>
      <p:ext uri="{BB962C8B-B14F-4D97-AF65-F5344CB8AC3E}">
        <p14:creationId xmlns:p14="http://schemas.microsoft.com/office/powerpoint/2010/main" val="44508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2467254-2D29-48AF-9A15-E1D2AFD7008D}" type="datetimeFigureOut">
              <a:rPr lang="ru-RU" smtClean="0"/>
              <a:t>23.01.2019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27937D-9B11-4775-A255-39563BFFCB1F}" type="slidenum">
              <a:rPr lang="ru-RU" smtClean="0"/>
              <a:t>‹#›</a:t>
            </a:fld>
            <a:endParaRPr lang="ru-RU"/>
          </a:p>
        </p:txBody>
      </p:sp>
    </p:spTree>
    <p:extLst>
      <p:ext uri="{BB962C8B-B14F-4D97-AF65-F5344CB8AC3E}">
        <p14:creationId xmlns:p14="http://schemas.microsoft.com/office/powerpoint/2010/main" val="142671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2467254-2D29-48AF-9A15-E1D2AFD7008D}" type="datetimeFigureOut">
              <a:rPr lang="ru-RU" smtClean="0"/>
              <a:t>23.01.2019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27937D-9B11-4775-A255-39563BFFCB1F}" type="slidenum">
              <a:rPr lang="ru-RU" smtClean="0"/>
              <a:t>‹#›</a:t>
            </a:fld>
            <a:endParaRPr lang="ru-RU"/>
          </a:p>
        </p:txBody>
      </p:sp>
    </p:spTree>
    <p:extLst>
      <p:ext uri="{BB962C8B-B14F-4D97-AF65-F5344CB8AC3E}">
        <p14:creationId xmlns:p14="http://schemas.microsoft.com/office/powerpoint/2010/main" val="72907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67254-2D29-48AF-9A15-E1D2AFD7008D}" type="datetimeFigureOut">
              <a:rPr lang="ru-RU" smtClean="0"/>
              <a:t>23.01.2019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7937D-9B11-4775-A255-39563BFFCB1F}" type="slidenum">
              <a:rPr lang="ru-RU" smtClean="0"/>
              <a:t>‹#›</a:t>
            </a:fld>
            <a:endParaRPr lang="ru-RU"/>
          </a:p>
        </p:txBody>
      </p:sp>
    </p:spTree>
    <p:extLst>
      <p:ext uri="{BB962C8B-B14F-4D97-AF65-F5344CB8AC3E}">
        <p14:creationId xmlns:p14="http://schemas.microsoft.com/office/powerpoint/2010/main" val="16903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eg"/><Relationship Id="rId7" Type="http://schemas.openxmlformats.org/officeDocument/2006/relationships/image" Target="../media/image51.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g"/><Relationship Id="rId7" Type="http://schemas.openxmlformats.org/officeDocument/2006/relationships/image" Target="../media/image5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10" Type="http://schemas.openxmlformats.org/officeDocument/2006/relationships/image" Target="../media/image60.jpeg"/><Relationship Id="rId4" Type="http://schemas.openxmlformats.org/officeDocument/2006/relationships/image" Target="../media/image54.png"/><Relationship Id="rId9" Type="http://schemas.openxmlformats.org/officeDocument/2006/relationships/image" Target="../media/image59.jpg"/></Relationships>
</file>

<file path=ppt/slides/_rels/slide12.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g"/><Relationship Id="rId9" Type="http://schemas.openxmlformats.org/officeDocument/2006/relationships/image" Target="../media/image6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3.jpg"/><Relationship Id="rId5" Type="http://schemas.openxmlformats.org/officeDocument/2006/relationships/image" Target="../media/image72.jpeg"/><Relationship Id="rId4" Type="http://schemas.openxmlformats.org/officeDocument/2006/relationships/image" Target="../media/image71.jpeg"/></Relationships>
</file>

<file path=ppt/slides/_rels/slide15.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eg"/></Relationships>
</file>

<file path=ppt/slides/_rels/slide16.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84.jpg"/><Relationship Id="rId5" Type="http://schemas.openxmlformats.org/officeDocument/2006/relationships/image" Target="../media/image83.jpeg"/><Relationship Id="rId4" Type="http://schemas.openxmlformats.org/officeDocument/2006/relationships/image" Target="../media/image82.jpeg"/></Relationships>
</file>

<file path=ppt/slides/_rels/slide17.xml.rels><?xml version="1.0" encoding="UTF-8" standalone="yes"?>
<Relationships xmlns="http://schemas.openxmlformats.org/package/2006/relationships"><Relationship Id="rId8" Type="http://schemas.openxmlformats.org/officeDocument/2006/relationships/image" Target="../media/image90.jpg"/><Relationship Id="rId3" Type="http://schemas.openxmlformats.org/officeDocument/2006/relationships/image" Target="../media/image86.jpeg"/><Relationship Id="rId7" Type="http://schemas.openxmlformats.org/officeDocument/2006/relationships/image" Target="../media/image89.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88.jpg"/><Relationship Id="rId10" Type="http://schemas.openxmlformats.org/officeDocument/2006/relationships/image" Target="../media/image92.jpg"/><Relationship Id="rId4" Type="http://schemas.openxmlformats.org/officeDocument/2006/relationships/image" Target="../media/image87.jpg"/><Relationship Id="rId9" Type="http://schemas.openxmlformats.org/officeDocument/2006/relationships/image" Target="../media/image91.jpeg"/></Relationships>
</file>

<file path=ppt/slides/_rels/slide18.xml.rels><?xml version="1.0" encoding="UTF-8" standalone="yes"?>
<Relationships xmlns="http://schemas.openxmlformats.org/package/2006/relationships"><Relationship Id="rId8" Type="http://schemas.openxmlformats.org/officeDocument/2006/relationships/image" Target="../media/image98.jpg"/><Relationship Id="rId3" Type="http://schemas.openxmlformats.org/officeDocument/2006/relationships/image" Target="../media/image93.jpeg"/><Relationship Id="rId7" Type="http://schemas.openxmlformats.org/officeDocument/2006/relationships/image" Target="../media/image9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6.jpg"/><Relationship Id="rId5" Type="http://schemas.openxmlformats.org/officeDocument/2006/relationships/image" Target="../media/image95.jpg"/><Relationship Id="rId4" Type="http://schemas.openxmlformats.org/officeDocument/2006/relationships/image" Target="../media/image94.jpg"/></Relationships>
</file>

<file path=ppt/slides/_rels/slide19.xml.rels><?xml version="1.0" encoding="UTF-8" standalone="yes"?>
<Relationships xmlns="http://schemas.openxmlformats.org/package/2006/relationships"><Relationship Id="rId8" Type="http://schemas.openxmlformats.org/officeDocument/2006/relationships/image" Target="../media/image104.jpg"/><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02.jpg"/><Relationship Id="rId5" Type="http://schemas.openxmlformats.org/officeDocument/2006/relationships/image" Target="../media/image101.jpg"/><Relationship Id="rId4" Type="http://schemas.openxmlformats.org/officeDocument/2006/relationships/image" Target="../media/image10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6.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g"/><Relationship Id="rId7" Type="http://schemas.openxmlformats.org/officeDocument/2006/relationships/image" Target="../media/image41.jpeg"/><Relationship Id="rId12"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0.jpg"/><Relationship Id="rId11" Type="http://schemas.openxmlformats.org/officeDocument/2006/relationships/image" Target="../media/image45.jpg"/><Relationship Id="rId5" Type="http://schemas.openxmlformats.org/officeDocument/2006/relationships/image" Target="../media/image39.jpeg"/><Relationship Id="rId10" Type="http://schemas.openxmlformats.org/officeDocument/2006/relationships/image" Target="../media/image44.jpg"/><Relationship Id="rId4" Type="http://schemas.openxmlformats.org/officeDocument/2006/relationships/image" Target="../media/image38.jpeg"/><Relationship Id="rId9"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68036" y="152400"/>
            <a:ext cx="11180619" cy="1200329"/>
          </a:xfrm>
          <a:prstGeom prst="rect">
            <a:avLst/>
          </a:prstGeom>
          <a:noFill/>
        </p:spPr>
        <p:txBody>
          <a:bodyPr wrap="square" rtlCol="0">
            <a:spAutoFit/>
          </a:bodyPr>
          <a:lstStyle/>
          <a:p>
            <a:pPr algn="ctr"/>
            <a:r>
              <a:rPr lang="ru-RU" sz="2400" b="1" dirty="0" smtClean="0"/>
              <a:t>Муниципальное дошкольное образовательное учреждение</a:t>
            </a:r>
          </a:p>
          <a:p>
            <a:pPr algn="ctr"/>
            <a:r>
              <a:rPr lang="ru-RU" sz="2400" b="1" dirty="0" smtClean="0"/>
              <a:t>Центр развития ребёнка – детский сад № 34</a:t>
            </a:r>
          </a:p>
          <a:p>
            <a:pPr algn="ctr"/>
            <a:r>
              <a:rPr lang="ru-RU" sz="2400" b="1" smtClean="0"/>
              <a:t>г. </a:t>
            </a:r>
            <a:r>
              <a:rPr lang="ru-RU" sz="2400" b="1" dirty="0" smtClean="0"/>
              <a:t>Жуковский</a:t>
            </a:r>
            <a:endParaRPr lang="ru-RU" sz="2400" b="1" dirty="0"/>
          </a:p>
        </p:txBody>
      </p:sp>
      <p:sp>
        <p:nvSpPr>
          <p:cNvPr id="4" name="TextBox 3"/>
          <p:cNvSpPr txBox="1"/>
          <p:nvPr/>
        </p:nvSpPr>
        <p:spPr>
          <a:xfrm>
            <a:off x="1052945" y="1995055"/>
            <a:ext cx="10155382" cy="2123658"/>
          </a:xfrm>
          <a:prstGeom prst="rect">
            <a:avLst/>
          </a:prstGeom>
          <a:noFill/>
        </p:spPr>
        <p:txBody>
          <a:bodyPr wrap="square" rtlCol="0">
            <a:spAutoFit/>
          </a:bodyPr>
          <a:lstStyle/>
          <a:p>
            <a:pPr algn="ctr"/>
            <a:r>
              <a:rPr lang="ru-RU" sz="4400" b="1" i="1" dirty="0" smtClean="0">
                <a:ln>
                  <a:solidFill>
                    <a:schemeClr val="tx1">
                      <a:lumMod val="85000"/>
                      <a:lumOff val="15000"/>
                    </a:schemeClr>
                  </a:solidFill>
                </a:ln>
                <a:solidFill>
                  <a:srgbClr val="C00000"/>
                </a:solidFill>
                <a:latin typeface="Monotype Corsiva" panose="03010101010201010101" pitchFamily="66" charset="0"/>
              </a:rPr>
              <a:t>Методическая разработка </a:t>
            </a:r>
          </a:p>
          <a:p>
            <a:pPr algn="ctr"/>
            <a:r>
              <a:rPr lang="ru-RU" sz="4400" b="1" i="1" dirty="0" smtClean="0">
                <a:ln>
                  <a:solidFill>
                    <a:schemeClr val="tx1">
                      <a:lumMod val="85000"/>
                      <a:lumOff val="15000"/>
                    </a:schemeClr>
                  </a:solidFill>
                </a:ln>
                <a:solidFill>
                  <a:srgbClr val="C00000"/>
                </a:solidFill>
                <a:latin typeface="Monotype Corsiva" panose="03010101010201010101" pitchFamily="66" charset="0"/>
              </a:rPr>
              <a:t>«Формирование грамматического строя речи </a:t>
            </a:r>
          </a:p>
          <a:p>
            <a:pPr algn="ctr"/>
            <a:r>
              <a:rPr lang="ru-RU" sz="4400" b="1" i="1" dirty="0" smtClean="0">
                <a:ln>
                  <a:solidFill>
                    <a:schemeClr val="tx1">
                      <a:lumMod val="85000"/>
                      <a:lumOff val="15000"/>
                    </a:schemeClr>
                  </a:solidFill>
                </a:ln>
                <a:solidFill>
                  <a:srgbClr val="C00000"/>
                </a:solidFill>
                <a:latin typeface="Monotype Corsiva" panose="03010101010201010101" pitchFamily="66" charset="0"/>
              </a:rPr>
              <a:t>у старших дошкольников с ОНР»</a:t>
            </a:r>
            <a:endParaRPr lang="ru-RU" sz="4400" b="1" i="1" dirty="0">
              <a:ln>
                <a:solidFill>
                  <a:schemeClr val="tx1">
                    <a:lumMod val="85000"/>
                    <a:lumOff val="15000"/>
                  </a:schemeClr>
                </a:solidFill>
              </a:ln>
              <a:solidFill>
                <a:srgbClr val="C00000"/>
              </a:solidFill>
              <a:latin typeface="Monotype Corsiva" panose="03010101010201010101" pitchFamily="66" charset="0"/>
            </a:endParaRPr>
          </a:p>
        </p:txBody>
      </p:sp>
      <p:sp>
        <p:nvSpPr>
          <p:cNvPr id="6" name="TextBox 5"/>
          <p:cNvSpPr txBox="1"/>
          <p:nvPr/>
        </p:nvSpPr>
        <p:spPr>
          <a:xfrm>
            <a:off x="7398327" y="5237018"/>
            <a:ext cx="4350328" cy="1477328"/>
          </a:xfrm>
          <a:prstGeom prst="rect">
            <a:avLst/>
          </a:prstGeom>
          <a:noFill/>
        </p:spPr>
        <p:txBody>
          <a:bodyPr wrap="square" rtlCol="0">
            <a:spAutoFit/>
          </a:bodyPr>
          <a:lstStyle/>
          <a:p>
            <a:endParaRPr lang="ru-RU" sz="2400" b="1" dirty="0" smtClean="0"/>
          </a:p>
          <a:p>
            <a:r>
              <a:rPr lang="ru-RU" sz="2400" b="1" dirty="0" smtClean="0"/>
              <a:t>Составитель: учитель-логопед</a:t>
            </a:r>
          </a:p>
          <a:p>
            <a:r>
              <a:rPr lang="ru-RU" sz="2400" b="1" dirty="0" err="1" smtClean="0"/>
              <a:t>Героцкая</a:t>
            </a:r>
            <a:r>
              <a:rPr lang="ru-RU" sz="2400" b="1" dirty="0" smtClean="0"/>
              <a:t> Ольга Васильевна</a:t>
            </a:r>
          </a:p>
          <a:p>
            <a:endParaRPr lang="ru-RU" dirty="0"/>
          </a:p>
        </p:txBody>
      </p:sp>
    </p:spTree>
    <p:extLst>
      <p:ext uri="{BB962C8B-B14F-4D97-AF65-F5344CB8AC3E}">
        <p14:creationId xmlns:p14="http://schemas.microsoft.com/office/powerpoint/2010/main" val="774519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8600" y="27187"/>
            <a:ext cx="11734800" cy="2339102"/>
          </a:xfrm>
          <a:prstGeom prst="rect">
            <a:avLst/>
          </a:prstGeom>
          <a:noFill/>
        </p:spPr>
        <p:txBody>
          <a:bodyPr wrap="square" rtlCol="0">
            <a:spAutoFit/>
          </a:bodyPr>
          <a:lstStyle/>
          <a:p>
            <a:pPr algn="ctr"/>
            <a:r>
              <a:rPr lang="ru-RU" sz="3600" i="1" dirty="0">
                <a:ln>
                  <a:solidFill>
                    <a:schemeClr val="accent2">
                      <a:lumMod val="50000"/>
                    </a:schemeClr>
                  </a:solidFill>
                </a:ln>
                <a:effectLst>
                  <a:glow rad="228600">
                    <a:schemeClr val="accent2">
                      <a:satMod val="175000"/>
                      <a:alpha val="40000"/>
                    </a:schemeClr>
                  </a:glow>
                </a:effectLst>
                <a:latin typeface="Monotype Corsiva" panose="03010101010201010101" pitchFamily="66" charset="0"/>
              </a:rPr>
              <a:t>Д/и «Два и пять»</a:t>
            </a:r>
          </a:p>
          <a:p>
            <a:pPr algn="just"/>
            <a:r>
              <a:rPr lang="ru-RU" sz="2200" b="1" u="sng" dirty="0"/>
              <a:t>Цель</a:t>
            </a:r>
            <a:r>
              <a:rPr lang="ru-RU" sz="2200" dirty="0"/>
              <a:t>: закрепление формы </a:t>
            </a:r>
            <a:r>
              <a:rPr lang="ru-RU" sz="2200" dirty="0" smtClean="0"/>
              <a:t>имён существительных </a:t>
            </a:r>
            <a:r>
              <a:rPr lang="ru-RU" sz="2200" dirty="0"/>
              <a:t>родительного падежа единственного и множественного числа.</a:t>
            </a:r>
          </a:p>
          <a:p>
            <a:pPr algn="just"/>
            <a:r>
              <a:rPr lang="ru-RU" sz="2200" b="1" u="sng" dirty="0"/>
              <a:t>Ход</a:t>
            </a:r>
            <a:r>
              <a:rPr lang="ru-RU" sz="2200" dirty="0"/>
              <a:t>: </a:t>
            </a:r>
            <a:r>
              <a:rPr lang="ru-RU" sz="2200" dirty="0" smtClean="0"/>
              <a:t>перед детьми </a:t>
            </a:r>
            <a:r>
              <a:rPr lang="ru-RU" sz="2200" dirty="0"/>
              <a:t>карточки  с изображением двух и пяти предметов. </a:t>
            </a:r>
            <a:r>
              <a:rPr lang="ru-RU" sz="2200" dirty="0" smtClean="0"/>
              <a:t>Логопед называет </a:t>
            </a:r>
            <a:r>
              <a:rPr lang="ru-RU" sz="2200" dirty="0"/>
              <a:t>предмет. Дети находят на карточке изображение предмета и определяют количество, называют словосочетание числительного с существительным</a:t>
            </a:r>
            <a:r>
              <a:rPr lang="ru-RU" sz="2200" dirty="0" smtClean="0"/>
              <a:t>.</a:t>
            </a:r>
            <a:endParaRPr lang="ru-RU" sz="2200" dirty="0"/>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b="7475"/>
          <a:stretch/>
        </p:blipFill>
        <p:spPr>
          <a:xfrm>
            <a:off x="221673" y="2402238"/>
            <a:ext cx="2105891" cy="1948481"/>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345" y="4732579"/>
            <a:ext cx="5417128" cy="199255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3382" y="2402237"/>
            <a:ext cx="2563091" cy="1948483"/>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6">
            <a:extLst>
              <a:ext uri="{28A0092B-C50C-407E-A947-70E740481C1C}">
                <a14:useLocalDpi xmlns:a14="http://schemas.microsoft.com/office/drawing/2010/main" val="0"/>
              </a:ext>
            </a:extLst>
          </a:blip>
          <a:srcRect l="-1175" t="22786" r="1175" b="10665"/>
          <a:stretch/>
        </p:blipFill>
        <p:spPr>
          <a:xfrm>
            <a:off x="221673" y="4732580"/>
            <a:ext cx="5140036" cy="1992549"/>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0372" y="2402237"/>
            <a:ext cx="2695301" cy="1948481"/>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rotWithShape="1">
          <a:blip r:embed="rId8">
            <a:extLst>
              <a:ext uri="{28A0092B-C50C-407E-A947-70E740481C1C}">
                <a14:useLocalDpi xmlns:a14="http://schemas.microsoft.com/office/drawing/2010/main" val="0"/>
              </a:ext>
            </a:extLst>
          </a:blip>
          <a:srcRect l="6330" t="36162" r="25941" b="3838"/>
          <a:stretch/>
        </p:blipFill>
        <p:spPr>
          <a:xfrm>
            <a:off x="6088480" y="2402237"/>
            <a:ext cx="3055519" cy="1948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506058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77091" y="110836"/>
            <a:ext cx="11582400" cy="1415772"/>
          </a:xfrm>
          <a:prstGeom prst="rect">
            <a:avLst/>
          </a:prstGeom>
          <a:noFill/>
        </p:spPr>
        <p:txBody>
          <a:bodyPr wrap="square" rtlCol="0">
            <a:spAutoFit/>
          </a:bodyPr>
          <a:lstStyle/>
          <a:p>
            <a:pPr algn="ctr"/>
            <a:r>
              <a:rPr lang="ru-RU" sz="3200" i="1" dirty="0">
                <a:ln>
                  <a:solidFill>
                    <a:schemeClr val="accent4">
                      <a:lumMod val="50000"/>
                    </a:schemeClr>
                  </a:solidFill>
                </a:ln>
                <a:effectLst>
                  <a:glow rad="228600">
                    <a:schemeClr val="accent4">
                      <a:satMod val="175000"/>
                      <a:alpha val="40000"/>
                    </a:schemeClr>
                  </a:glow>
                </a:effectLst>
                <a:latin typeface="Monotype Corsiva" panose="03010101010201010101" pitchFamily="66" charset="0"/>
              </a:rPr>
              <a:t>Д/и «Приглашение к чаю»</a:t>
            </a:r>
          </a:p>
          <a:p>
            <a:r>
              <a:rPr lang="ru-RU" b="1" u="sng" dirty="0"/>
              <a:t>Цель</a:t>
            </a:r>
            <a:r>
              <a:rPr lang="ru-RU" dirty="0"/>
              <a:t>: закрепление формы </a:t>
            </a:r>
            <a:r>
              <a:rPr lang="ru-RU" dirty="0" smtClean="0"/>
              <a:t>имён существительных творительного </a:t>
            </a:r>
            <a:r>
              <a:rPr lang="ru-RU" dirty="0"/>
              <a:t>падежа с предлогом </a:t>
            </a:r>
            <a:r>
              <a:rPr lang="ru-RU" dirty="0" smtClean="0"/>
              <a:t>«С».</a:t>
            </a:r>
            <a:endParaRPr lang="ru-RU" dirty="0"/>
          </a:p>
          <a:p>
            <a:r>
              <a:rPr lang="ru-RU" b="1" u="sng" dirty="0"/>
              <a:t>Ход</a:t>
            </a:r>
            <a:r>
              <a:rPr lang="ru-RU" dirty="0"/>
              <a:t>: - Сегодня мы приглашаем к чаю гостей: </a:t>
            </a:r>
            <a:r>
              <a:rPr lang="ru-RU" dirty="0" smtClean="0"/>
              <a:t>куклу </a:t>
            </a:r>
            <a:r>
              <a:rPr lang="ru-RU" dirty="0"/>
              <a:t>Таню, Винни Пуха, зайчика и лисичку. Чтобы накрыть стол к чаю, надо знать, с чем любят пить чай наши гости. Как вы думаете, с </a:t>
            </a:r>
            <a:r>
              <a:rPr lang="ru-RU" dirty="0" smtClean="0"/>
              <a:t>чем? А </a:t>
            </a:r>
            <a:r>
              <a:rPr lang="ru-RU" dirty="0"/>
              <a:t>с чем вы любите пить чай</a:t>
            </a:r>
            <a:r>
              <a:rPr lang="ru-RU" dirty="0" smtClean="0"/>
              <a:t>?</a:t>
            </a:r>
            <a:endParaRPr lang="ru-RU" dirty="0"/>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12692" t="12375" r="13184" b="13253"/>
          <a:stretch/>
        </p:blipFill>
        <p:spPr>
          <a:xfrm>
            <a:off x="9039417" y="4585855"/>
            <a:ext cx="2820074" cy="2119745"/>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31" y="4585855"/>
            <a:ext cx="2525569" cy="2119745"/>
          </a:xfrm>
          <a:prstGeom prst="rect">
            <a:avLst/>
          </a:prstGeom>
        </p:spPr>
      </p:pic>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t="11455" b="4779"/>
          <a:stretch/>
        </p:blipFill>
        <p:spPr>
          <a:xfrm>
            <a:off x="5968903" y="4585854"/>
            <a:ext cx="2738005" cy="2119745"/>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7345" y="1864891"/>
            <a:ext cx="2044218" cy="2382680"/>
          </a:xfrm>
          <a:prstGeom prst="rect">
            <a:avLst/>
          </a:prstGeom>
        </p:spPr>
      </p:pic>
      <p:pic>
        <p:nvPicPr>
          <p:cNvPr id="8" name="Рисунок 7"/>
          <p:cNvPicPr>
            <a:picLocks noChangeAspect="1"/>
          </p:cNvPicPr>
          <p:nvPr/>
        </p:nvPicPr>
        <p:blipFill rotWithShape="1">
          <a:blip r:embed="rId7" cstate="print">
            <a:extLst>
              <a:ext uri="{28A0092B-C50C-407E-A947-70E740481C1C}">
                <a14:useLocalDpi xmlns:a14="http://schemas.microsoft.com/office/drawing/2010/main" val="0"/>
              </a:ext>
            </a:extLst>
          </a:blip>
          <a:srcRect l="16763" r="14507"/>
          <a:stretch/>
        </p:blipFill>
        <p:spPr>
          <a:xfrm>
            <a:off x="568467" y="1864891"/>
            <a:ext cx="1823895" cy="2382680"/>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3219" y="4585855"/>
            <a:ext cx="2365664" cy="2045726"/>
          </a:xfrm>
          <a:prstGeom prst="rect">
            <a:avLst/>
          </a:prstGeom>
        </p:spPr>
      </p:pic>
      <p:pic>
        <p:nvPicPr>
          <p:cNvPr id="10" name="Рисунок 9"/>
          <p:cNvPicPr>
            <a:picLocks noChangeAspect="1"/>
          </p:cNvPicPr>
          <p:nvPr/>
        </p:nvPicPr>
        <p:blipFill rotWithShape="1">
          <a:blip r:embed="rId9">
            <a:extLst>
              <a:ext uri="{28A0092B-C50C-407E-A947-70E740481C1C}">
                <a14:useLocalDpi xmlns:a14="http://schemas.microsoft.com/office/drawing/2010/main" val="0"/>
              </a:ext>
            </a:extLst>
          </a:blip>
          <a:srcRect l="23921" r="25625"/>
          <a:stretch/>
        </p:blipFill>
        <p:spPr>
          <a:xfrm>
            <a:off x="3451572" y="1864891"/>
            <a:ext cx="1808958" cy="2382680"/>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7232" y="1855205"/>
            <a:ext cx="1741346" cy="2392366"/>
          </a:xfrm>
          <a:prstGeom prst="rect">
            <a:avLst/>
          </a:prstGeom>
        </p:spPr>
      </p:pic>
    </p:spTree>
    <p:extLst>
      <p:ext uri="{BB962C8B-B14F-4D97-AF65-F5344CB8AC3E}">
        <p14:creationId xmlns:p14="http://schemas.microsoft.com/office/powerpoint/2010/main" val="122552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 y="0"/>
            <a:ext cx="11873345" cy="2462213"/>
          </a:xfrm>
          <a:prstGeom prst="rect">
            <a:avLst/>
          </a:prstGeom>
          <a:noFill/>
        </p:spPr>
        <p:txBody>
          <a:bodyPr wrap="square" rtlCol="0">
            <a:spAutoFit/>
          </a:bodyPr>
          <a:lstStyle/>
          <a:p>
            <a:pPr algn="ctr"/>
            <a:r>
              <a:rPr lang="ru-RU" sz="3600" dirty="0">
                <a:ln>
                  <a:solidFill>
                    <a:srgbClr val="00B050"/>
                  </a:solidFill>
                </a:ln>
                <a:effectLst>
                  <a:glow rad="228600">
                    <a:schemeClr val="accent6">
                      <a:satMod val="175000"/>
                      <a:alpha val="40000"/>
                    </a:schemeClr>
                  </a:glow>
                </a:effectLst>
                <a:latin typeface="Monotype Corsiva" panose="03010101010201010101" pitchFamily="66" charset="0"/>
              </a:rPr>
              <a:t>Д/и «С чем корзинка, с чем ящик?»</a:t>
            </a:r>
          </a:p>
          <a:p>
            <a:endParaRPr lang="ru-RU" sz="800" b="1" u="sng" dirty="0" smtClean="0"/>
          </a:p>
          <a:p>
            <a:r>
              <a:rPr lang="ru-RU" sz="2200" b="1" u="sng" dirty="0" smtClean="0"/>
              <a:t>Цель</a:t>
            </a:r>
            <a:r>
              <a:rPr lang="ru-RU" sz="2200" dirty="0"/>
              <a:t>: закрепление формы </a:t>
            </a:r>
            <a:r>
              <a:rPr lang="ru-RU" sz="2200" dirty="0" smtClean="0"/>
              <a:t>имён существительных </a:t>
            </a:r>
            <a:r>
              <a:rPr lang="ru-RU" sz="2200" dirty="0"/>
              <a:t>творительного падежа с предлогом </a:t>
            </a:r>
            <a:r>
              <a:rPr lang="ru-RU" sz="2200" dirty="0" smtClean="0"/>
              <a:t>«С».</a:t>
            </a:r>
            <a:endParaRPr lang="ru-RU" sz="2200" dirty="0"/>
          </a:p>
          <a:p>
            <a:r>
              <a:rPr lang="ru-RU" sz="2200" b="1" u="sng" dirty="0"/>
              <a:t>Ход</a:t>
            </a:r>
            <a:r>
              <a:rPr lang="ru-RU" sz="2200" dirty="0"/>
              <a:t>: </a:t>
            </a:r>
            <a:r>
              <a:rPr lang="ru-RU" sz="2200" dirty="0" smtClean="0"/>
              <a:t>логопед задает детям вопросы: </a:t>
            </a:r>
          </a:p>
          <a:p>
            <a:r>
              <a:rPr lang="ru-RU" sz="2200" dirty="0" smtClean="0"/>
              <a:t>- Куда мы положим фрукты? - В </a:t>
            </a:r>
            <a:r>
              <a:rPr lang="ru-RU" sz="2200" dirty="0"/>
              <a:t>корзинку.</a:t>
            </a:r>
          </a:p>
          <a:p>
            <a:r>
              <a:rPr lang="ru-RU" sz="2200" dirty="0" smtClean="0"/>
              <a:t>- А </a:t>
            </a:r>
            <a:r>
              <a:rPr lang="ru-RU" sz="2200" dirty="0"/>
              <a:t>куда мы положим </a:t>
            </a:r>
            <a:r>
              <a:rPr lang="ru-RU" sz="2200" dirty="0" smtClean="0"/>
              <a:t>овощи? - В </a:t>
            </a:r>
            <a:r>
              <a:rPr lang="ru-RU" sz="2200" dirty="0"/>
              <a:t>ящик?</a:t>
            </a:r>
          </a:p>
          <a:p>
            <a:r>
              <a:rPr lang="ru-RU" sz="2200" dirty="0" smtClean="0"/>
              <a:t>- С </a:t>
            </a:r>
            <a:r>
              <a:rPr lang="ru-RU" sz="2200" dirty="0"/>
              <a:t>чем у тебя ящик? Корзинка</a:t>
            </a:r>
            <a:r>
              <a:rPr lang="ru-RU" sz="2200" dirty="0" smtClean="0"/>
              <a:t>?</a:t>
            </a:r>
            <a:endParaRPr lang="ru-RU" sz="2200" dirty="0"/>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8323" r="18485" b="6242"/>
          <a:stretch/>
        </p:blipFill>
        <p:spPr>
          <a:xfrm>
            <a:off x="5541817" y="1098882"/>
            <a:ext cx="2313710" cy="2203670"/>
          </a:xfrm>
          <a:prstGeom prst="rect">
            <a:avLst/>
          </a:prstGeom>
          <a:effectLst>
            <a:glow rad="228600">
              <a:schemeClr val="accent2">
                <a:satMod val="175000"/>
                <a:alpha val="40000"/>
              </a:schemeClr>
            </a:glow>
          </a:effectLst>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8788" t="5657" r="9596"/>
          <a:stretch/>
        </p:blipFill>
        <p:spPr>
          <a:xfrm>
            <a:off x="9143999" y="1098881"/>
            <a:ext cx="2382983" cy="2203670"/>
          </a:xfrm>
          <a:prstGeom prst="rect">
            <a:avLst/>
          </a:prstGeom>
          <a:effectLst>
            <a:glow rad="228600">
              <a:schemeClr val="accent2">
                <a:satMod val="175000"/>
                <a:alpha val="40000"/>
              </a:schemeClr>
            </a:glow>
          </a:effectLst>
        </p:spPr>
      </p:pic>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l="14463" t="1102" r="15014" b="-1102"/>
          <a:stretch/>
        </p:blipFill>
        <p:spPr>
          <a:xfrm>
            <a:off x="152400" y="2914829"/>
            <a:ext cx="1717964" cy="1522512"/>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l="3637" t="6766" r="4182"/>
          <a:stretch/>
        </p:blipFill>
        <p:spPr>
          <a:xfrm>
            <a:off x="10009317" y="5262370"/>
            <a:ext cx="1723777" cy="1418737"/>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7" cstate="print">
            <a:extLst>
              <a:ext uri="{28A0092B-C50C-407E-A947-70E740481C1C}">
                <a14:useLocalDpi xmlns:a14="http://schemas.microsoft.com/office/drawing/2010/main" val="0"/>
              </a:ext>
            </a:extLst>
          </a:blip>
          <a:srcRect l="13030" t="13535" b="13333"/>
          <a:stretch/>
        </p:blipFill>
        <p:spPr>
          <a:xfrm>
            <a:off x="479711" y="4798760"/>
            <a:ext cx="2151912" cy="1809505"/>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rotWithShape="1">
          <a:blip r:embed="rId8" cstate="print">
            <a:extLst>
              <a:ext uri="{28A0092B-C50C-407E-A947-70E740481C1C}">
                <a14:useLocalDpi xmlns:a14="http://schemas.microsoft.com/office/drawing/2010/main" val="0"/>
              </a:ext>
            </a:extLst>
          </a:blip>
          <a:srcRect l="21075" r="5647" b="7879"/>
          <a:stretch/>
        </p:blipFill>
        <p:spPr>
          <a:xfrm>
            <a:off x="6450952" y="5338891"/>
            <a:ext cx="1708276" cy="1342216"/>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rotWithShape="1">
          <a:blip r:embed="rId9" cstate="print">
            <a:extLst>
              <a:ext uri="{28A0092B-C50C-407E-A947-70E740481C1C}">
                <a14:useLocalDpi xmlns:a14="http://schemas.microsoft.com/office/drawing/2010/main" val="0"/>
              </a:ext>
            </a:extLst>
          </a:blip>
          <a:srcRect l="11213" t="11919" r="9242" b="13334"/>
          <a:stretch/>
        </p:blipFill>
        <p:spPr>
          <a:xfrm>
            <a:off x="2605402" y="2914829"/>
            <a:ext cx="2271397" cy="1522512"/>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rotWithShape="1">
          <a:blip r:embed="rId10" cstate="print">
            <a:extLst>
              <a:ext uri="{28A0092B-C50C-407E-A947-70E740481C1C}">
                <a14:useLocalDpi xmlns:a14="http://schemas.microsoft.com/office/drawing/2010/main" val="0"/>
              </a:ext>
            </a:extLst>
          </a:blip>
          <a:srcRect l="14888" t="18788" r="6287" b="21212"/>
          <a:stretch/>
        </p:blipFill>
        <p:spPr>
          <a:xfrm flipH="1">
            <a:off x="8159228" y="3624208"/>
            <a:ext cx="2473036" cy="1313939"/>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rotWithShape="1">
          <a:blip r:embed="rId11" cstate="print">
            <a:extLst>
              <a:ext uri="{28A0092B-C50C-407E-A947-70E740481C1C}">
                <a14:useLocalDpi xmlns:a14="http://schemas.microsoft.com/office/drawing/2010/main" val="0"/>
              </a:ext>
            </a:extLst>
          </a:blip>
          <a:srcRect l="6328" r="12955" b="6185"/>
          <a:stretch/>
        </p:blipFill>
        <p:spPr>
          <a:xfrm>
            <a:off x="3741100" y="4798760"/>
            <a:ext cx="1925782" cy="1485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3371825"/>
      </p:ext>
    </p:extLst>
  </p:cSld>
  <p:clrMapOvr>
    <a:masterClrMapping/>
  </p:clrMapOvr>
  <mc:AlternateContent xmlns:mc="http://schemas.openxmlformats.org/markup-compatibility/2006" xmlns:p14="http://schemas.microsoft.com/office/powerpoint/2010/main">
    <mc:Choice Requires="p14">
      <p:transition spd="slow" p14:dur="125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4691" y="0"/>
            <a:ext cx="11901054" cy="5816977"/>
          </a:xfrm>
          <a:prstGeom prst="rect">
            <a:avLst/>
          </a:prstGeom>
          <a:noFill/>
        </p:spPr>
        <p:txBody>
          <a:bodyPr wrap="square" rtlCol="0">
            <a:spAutoFit/>
          </a:bodyPr>
          <a:lstStyle/>
          <a:p>
            <a:pPr algn="ctr"/>
            <a:r>
              <a:rPr lang="ru-RU" sz="3600" i="1" dirty="0">
                <a:ln>
                  <a:solidFill>
                    <a:srgbClr val="002060"/>
                  </a:solidFill>
                </a:ln>
                <a:effectLst>
                  <a:glow rad="228600">
                    <a:schemeClr val="accent1">
                      <a:satMod val="175000"/>
                      <a:alpha val="40000"/>
                    </a:schemeClr>
                  </a:glow>
                </a:effectLst>
                <a:latin typeface="Monotype Corsiva" panose="03010101010201010101" pitchFamily="66" charset="0"/>
              </a:rPr>
              <a:t>Д/и </a:t>
            </a:r>
            <a:r>
              <a:rPr lang="ru-RU" sz="3600" i="1" dirty="0" smtClean="0">
                <a:ln>
                  <a:solidFill>
                    <a:srgbClr val="002060"/>
                  </a:solidFill>
                </a:ln>
                <a:effectLst>
                  <a:glow rad="228600">
                    <a:schemeClr val="accent1">
                      <a:satMod val="175000"/>
                      <a:alpha val="40000"/>
                    </a:schemeClr>
                  </a:glow>
                </a:effectLst>
                <a:latin typeface="Monotype Corsiva" panose="03010101010201010101" pitchFamily="66" charset="0"/>
              </a:rPr>
              <a:t>«Сделай</a:t>
            </a:r>
            <a:r>
              <a:rPr lang="ru-RU" sz="3600" i="1" dirty="0">
                <a:ln>
                  <a:solidFill>
                    <a:srgbClr val="002060"/>
                  </a:solidFill>
                </a:ln>
                <a:effectLst>
                  <a:glow rad="228600">
                    <a:schemeClr val="accent1">
                      <a:satMod val="175000"/>
                      <a:alpha val="40000"/>
                    </a:schemeClr>
                  </a:glow>
                </a:effectLst>
                <a:latin typeface="Monotype Corsiva" panose="03010101010201010101" pitchFamily="66" charset="0"/>
              </a:rPr>
              <a:t>, не ошибись»</a:t>
            </a:r>
          </a:p>
          <a:p>
            <a:pPr algn="just"/>
            <a:r>
              <a:rPr lang="ru-RU" sz="2200" b="1" u="sng" dirty="0"/>
              <a:t>Цель</a:t>
            </a:r>
            <a:r>
              <a:rPr lang="ru-RU" sz="2200" dirty="0"/>
              <a:t>: закрепление употребления предлогов и </a:t>
            </a:r>
            <a:r>
              <a:rPr lang="ru-RU" sz="2200" dirty="0" smtClean="0"/>
              <a:t>наречий</a:t>
            </a:r>
            <a:r>
              <a:rPr lang="ru-RU" sz="2200" dirty="0"/>
              <a:t>.</a:t>
            </a:r>
          </a:p>
          <a:p>
            <a:pPr algn="just"/>
            <a:r>
              <a:rPr lang="ru-RU" sz="2200" b="1" u="sng" dirty="0"/>
              <a:t>Ход</a:t>
            </a:r>
            <a:r>
              <a:rPr lang="ru-RU" sz="2200" dirty="0"/>
              <a:t>: </a:t>
            </a:r>
            <a:r>
              <a:rPr lang="ru-RU" sz="2200" dirty="0" smtClean="0"/>
              <a:t>логопед </a:t>
            </a:r>
            <a:r>
              <a:rPr lang="ru-RU" sz="2200" dirty="0"/>
              <a:t>предлагает детям выполнить задание и ответить на вопросы. Используются предлоги, обозначающие пространственные отношения (выше, ниже, справа, слева, между, перед, сзади и др</a:t>
            </a:r>
            <a:r>
              <a:rPr lang="ru-RU" sz="2200" dirty="0" smtClean="0"/>
              <a:t>.).</a:t>
            </a:r>
          </a:p>
          <a:p>
            <a:pPr algn="just"/>
            <a:endParaRPr lang="ru-RU" sz="2200" dirty="0"/>
          </a:p>
          <a:p>
            <a:endParaRPr lang="ru-RU" sz="800" b="1" dirty="0" smtClean="0">
              <a:solidFill>
                <a:srgbClr val="FF0000"/>
              </a:solidFill>
            </a:endParaRPr>
          </a:p>
          <a:p>
            <a:r>
              <a:rPr lang="ru-RU" sz="2400" b="1" dirty="0" smtClean="0">
                <a:solidFill>
                  <a:srgbClr val="FF0000"/>
                </a:solidFill>
              </a:rPr>
              <a:t>Положи </a:t>
            </a:r>
            <a:r>
              <a:rPr lang="ru-RU" sz="2400" b="1" dirty="0">
                <a:solidFill>
                  <a:srgbClr val="FF0000"/>
                </a:solidFill>
              </a:rPr>
              <a:t>мяч справа от куклы. Куда ты положил мяч</a:t>
            </a:r>
            <a:r>
              <a:rPr lang="ru-RU" sz="2400" b="1" dirty="0" smtClean="0">
                <a:solidFill>
                  <a:srgbClr val="FF0000"/>
                </a:solidFill>
              </a:rPr>
              <a:t>?</a:t>
            </a:r>
            <a:endParaRPr lang="ru-RU" sz="800" b="1" dirty="0" smtClean="0">
              <a:solidFill>
                <a:srgbClr val="FF0000"/>
              </a:solidFill>
            </a:endParaRPr>
          </a:p>
          <a:p>
            <a:endParaRPr lang="ru-RU" sz="2400" b="1" dirty="0">
              <a:solidFill>
                <a:srgbClr val="FF0000"/>
              </a:solidFill>
            </a:endParaRPr>
          </a:p>
          <a:p>
            <a:pPr algn="r"/>
            <a:r>
              <a:rPr lang="ru-RU" sz="2400" b="1" dirty="0">
                <a:solidFill>
                  <a:srgbClr val="7030A0"/>
                </a:solidFill>
              </a:rPr>
              <a:t>Положи пирамидку между куклой и мячом. Куда ты положил пирамидку?</a:t>
            </a:r>
          </a:p>
          <a:p>
            <a:endParaRPr lang="ru-RU" sz="800" b="1" dirty="0" smtClean="0">
              <a:solidFill>
                <a:srgbClr val="C00000"/>
              </a:solidFill>
            </a:endParaRPr>
          </a:p>
          <a:p>
            <a:r>
              <a:rPr lang="ru-RU" sz="2400" b="1" dirty="0" smtClean="0">
                <a:solidFill>
                  <a:srgbClr val="C00000"/>
                </a:solidFill>
              </a:rPr>
              <a:t>Нарисуй </a:t>
            </a:r>
            <a:r>
              <a:rPr lang="ru-RU" sz="2400" b="1" dirty="0">
                <a:solidFill>
                  <a:srgbClr val="C00000"/>
                </a:solidFill>
              </a:rPr>
              <a:t>кружок, сверху кружка нарисуй крестик. Где нарисован крестик?</a:t>
            </a:r>
          </a:p>
          <a:p>
            <a:pPr algn="r"/>
            <a:endParaRPr lang="ru-RU" sz="800" b="1" dirty="0" smtClean="0">
              <a:solidFill>
                <a:schemeClr val="accent5">
                  <a:lumMod val="50000"/>
                </a:schemeClr>
              </a:solidFill>
            </a:endParaRPr>
          </a:p>
          <a:p>
            <a:pPr algn="r"/>
            <a:r>
              <a:rPr lang="ru-RU" sz="2400" b="1" dirty="0" smtClean="0">
                <a:solidFill>
                  <a:schemeClr val="accent5">
                    <a:lumMod val="50000"/>
                  </a:schemeClr>
                </a:solidFill>
              </a:rPr>
              <a:t>Положи </a:t>
            </a:r>
            <a:r>
              <a:rPr lang="ru-RU" sz="2400" b="1" dirty="0">
                <a:solidFill>
                  <a:schemeClr val="accent5">
                    <a:lumMod val="50000"/>
                  </a:schemeClr>
                </a:solidFill>
              </a:rPr>
              <a:t>яблочко перед куклой. Где ты положил яблочко?</a:t>
            </a:r>
          </a:p>
          <a:p>
            <a:endParaRPr lang="ru-RU" sz="800" b="1" dirty="0" smtClean="0">
              <a:solidFill>
                <a:srgbClr val="FFC000"/>
              </a:solidFill>
            </a:endParaRPr>
          </a:p>
          <a:p>
            <a:r>
              <a:rPr lang="ru-RU" sz="2400" b="1" dirty="0" smtClean="0">
                <a:solidFill>
                  <a:srgbClr val="FFC000"/>
                </a:solidFill>
              </a:rPr>
              <a:t>Положи </a:t>
            </a:r>
            <a:r>
              <a:rPr lang="ru-RU" sz="2400" b="1" dirty="0">
                <a:solidFill>
                  <a:srgbClr val="FFC000"/>
                </a:solidFill>
              </a:rPr>
              <a:t>куклу выше (ниже, правее, левее)  другого предмета. Где она?</a:t>
            </a:r>
          </a:p>
          <a:p>
            <a:endParaRPr lang="ru-RU" sz="800" b="1" dirty="0" smtClean="0">
              <a:solidFill>
                <a:schemeClr val="accent6">
                  <a:lumMod val="50000"/>
                </a:schemeClr>
              </a:solidFill>
            </a:endParaRPr>
          </a:p>
          <a:p>
            <a:pPr algn="r"/>
            <a:r>
              <a:rPr lang="ru-RU" sz="2400" b="1" dirty="0" smtClean="0">
                <a:solidFill>
                  <a:schemeClr val="accent6">
                    <a:lumMod val="50000"/>
                  </a:schemeClr>
                </a:solidFill>
              </a:rPr>
              <a:t>Встань </a:t>
            </a:r>
            <a:r>
              <a:rPr lang="ru-RU" sz="2400" b="1" dirty="0">
                <a:solidFill>
                  <a:schemeClr val="accent6">
                    <a:lumMod val="50000"/>
                  </a:schemeClr>
                </a:solidFill>
              </a:rPr>
              <a:t>так, чтобы дверь была справа  (слева, сзади, перед) от тебя. Где дверь?</a:t>
            </a:r>
          </a:p>
          <a:p>
            <a:endParaRPr lang="ru-RU" dirty="0"/>
          </a:p>
        </p:txBody>
      </p:sp>
    </p:spTree>
    <p:extLst>
      <p:ext uri="{BB962C8B-B14F-4D97-AF65-F5344CB8AC3E}">
        <p14:creationId xmlns:p14="http://schemas.microsoft.com/office/powerpoint/2010/main" val="2058255211"/>
      </p:ext>
    </p:extLst>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90945" y="0"/>
            <a:ext cx="11402291" cy="2616101"/>
          </a:xfrm>
          <a:prstGeom prst="rect">
            <a:avLst/>
          </a:prstGeom>
          <a:noFill/>
        </p:spPr>
        <p:txBody>
          <a:bodyPr wrap="square" rtlCol="0">
            <a:spAutoFit/>
          </a:bodyPr>
          <a:lstStyle/>
          <a:p>
            <a:pPr algn="ctr"/>
            <a:r>
              <a:rPr lang="ru-RU" sz="3600" i="1" dirty="0">
                <a:ln>
                  <a:solidFill>
                    <a:srgbClr val="FF0000"/>
                  </a:solidFill>
                </a:ln>
                <a:effectLst>
                  <a:glow rad="228600">
                    <a:schemeClr val="accent2">
                      <a:satMod val="175000"/>
                      <a:alpha val="40000"/>
                    </a:schemeClr>
                  </a:glow>
                </a:effectLst>
                <a:latin typeface="Monotype Corsiva" panose="03010101010201010101" pitchFamily="66" charset="0"/>
              </a:rPr>
              <a:t>Игра «Назови ласково</a:t>
            </a:r>
            <a:r>
              <a:rPr lang="ru-RU" sz="3600" i="1" dirty="0" smtClean="0">
                <a:ln>
                  <a:solidFill>
                    <a:srgbClr val="FF0000"/>
                  </a:solidFill>
                </a:ln>
                <a:effectLst>
                  <a:glow rad="228600">
                    <a:schemeClr val="accent2">
                      <a:satMod val="175000"/>
                      <a:alpha val="40000"/>
                    </a:schemeClr>
                  </a:glow>
                </a:effectLst>
                <a:latin typeface="Monotype Corsiva" panose="03010101010201010101" pitchFamily="66" charset="0"/>
              </a:rPr>
              <a:t>»</a:t>
            </a:r>
            <a:endParaRPr lang="ru-RU" sz="3600" i="1" dirty="0">
              <a:ln>
                <a:solidFill>
                  <a:srgbClr val="FF0000"/>
                </a:solidFill>
              </a:ln>
              <a:effectLst>
                <a:glow rad="228600">
                  <a:schemeClr val="accent2">
                    <a:satMod val="175000"/>
                    <a:alpha val="40000"/>
                  </a:schemeClr>
                </a:glow>
              </a:effectLst>
              <a:latin typeface="Monotype Corsiva" panose="03010101010201010101" pitchFamily="66" charset="0"/>
            </a:endParaRPr>
          </a:p>
          <a:p>
            <a:pPr algn="just"/>
            <a:r>
              <a:rPr lang="ru-RU" sz="2200" b="1" u="sng" dirty="0" smtClean="0"/>
              <a:t>Цель</a:t>
            </a:r>
            <a:r>
              <a:rPr lang="ru-RU" sz="2200" dirty="0" smtClean="0"/>
              <a:t>: образование уменьшительно-ласкательных форм имён существительных. </a:t>
            </a:r>
          </a:p>
          <a:p>
            <a:pPr algn="just"/>
            <a:r>
              <a:rPr lang="ru-RU" sz="2200" b="1" u="sng" dirty="0" smtClean="0"/>
              <a:t>Ход</a:t>
            </a:r>
            <a:r>
              <a:rPr lang="ru-RU" sz="2200" dirty="0" smtClean="0"/>
              <a:t>: логопед </a:t>
            </a:r>
            <a:r>
              <a:rPr lang="ru-RU" sz="2200" dirty="0"/>
              <a:t>предлагает детям пригласить в гости куклу. Кукла маленькая, </a:t>
            </a:r>
            <a:r>
              <a:rPr lang="ru-RU" sz="2200" dirty="0" smtClean="0"/>
              <a:t>ее </a:t>
            </a:r>
            <a:r>
              <a:rPr lang="ru-RU" sz="2200" dirty="0"/>
              <a:t>можно назвать «куколка». Все предметы для куколки тоже </a:t>
            </a:r>
            <a:r>
              <a:rPr lang="ru-RU" sz="2200" dirty="0" smtClean="0"/>
              <a:t>маленькие, поэтому </a:t>
            </a:r>
            <a:r>
              <a:rPr lang="ru-RU" sz="2200" dirty="0"/>
              <a:t>их надо называть </a:t>
            </a:r>
            <a:r>
              <a:rPr lang="ru-RU" sz="2200" dirty="0" smtClean="0"/>
              <a:t>ласково. В </a:t>
            </a:r>
            <a:r>
              <a:rPr lang="ru-RU" sz="2200" dirty="0"/>
              <a:t>процессе игры дети воспроизводят уменьшительно-ласкательные </a:t>
            </a:r>
            <a:r>
              <a:rPr lang="ru-RU" sz="2200" dirty="0" smtClean="0"/>
              <a:t>формы имён существительных. </a:t>
            </a:r>
            <a:endParaRPr lang="ru-RU" sz="2200" dirty="0"/>
          </a:p>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5" y="2452255"/>
            <a:ext cx="2743200" cy="4128654"/>
          </a:xfrm>
          <a:prstGeom prst="rect">
            <a:avLst/>
          </a:prstGeom>
          <a:effectLst>
            <a:glow rad="228600">
              <a:schemeClr val="accent2">
                <a:satMod val="175000"/>
                <a:alpha val="40000"/>
              </a:schemeClr>
            </a:glow>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1" y="2137202"/>
            <a:ext cx="1884218" cy="1765938"/>
          </a:xfrm>
          <a:prstGeom prst="rect">
            <a:avLst/>
          </a:prstGeom>
          <a:effectLst>
            <a:glow rad="228600">
              <a:schemeClr val="accent2">
                <a:satMod val="175000"/>
                <a:alpha val="40000"/>
              </a:schemeClr>
            </a:glo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982" y="2137203"/>
            <a:ext cx="1927401" cy="1765938"/>
          </a:xfrm>
          <a:prstGeom prst="rect">
            <a:avLst/>
          </a:prstGeom>
          <a:effectLst>
            <a:glow rad="228600">
              <a:schemeClr val="accent2">
                <a:satMod val="175000"/>
                <a:alpha val="40000"/>
              </a:schemeClr>
            </a:glow>
          </a:effectLst>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2982" y="4376416"/>
            <a:ext cx="1927401" cy="2204493"/>
          </a:xfrm>
          <a:prstGeom prst="rect">
            <a:avLst/>
          </a:prstGeom>
          <a:effectLst>
            <a:glow rad="228600">
              <a:schemeClr val="accent2">
                <a:satMod val="175000"/>
                <a:alpha val="40000"/>
              </a:schemeClr>
            </a:glow>
          </a:effectLst>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9598" y="3212522"/>
            <a:ext cx="2585605" cy="2585605"/>
          </a:xfrm>
          <a:prstGeom prst="rect">
            <a:avLst/>
          </a:prstGeom>
          <a:effectLst>
            <a:glow rad="228600">
              <a:schemeClr val="accent2">
                <a:satMod val="175000"/>
                <a:alpha val="40000"/>
              </a:schemeClr>
            </a:glow>
          </a:effectLst>
        </p:spPr>
      </p:pic>
      <p:pic>
        <p:nvPicPr>
          <p:cNvPr id="9" name="Рисунок 8"/>
          <p:cNvPicPr>
            <a:picLocks noChangeAspect="1"/>
          </p:cNvPicPr>
          <p:nvPr/>
        </p:nvPicPr>
        <p:blipFill rotWithShape="1">
          <a:blip r:embed="rId8" cstate="print">
            <a:extLst>
              <a:ext uri="{28A0092B-C50C-407E-A947-70E740481C1C}">
                <a14:useLocalDpi xmlns:a14="http://schemas.microsoft.com/office/drawing/2010/main" val="0"/>
              </a:ext>
            </a:extLst>
          </a:blip>
          <a:srcRect l="14243" t="3838" r="17475" b="5252"/>
          <a:stretch/>
        </p:blipFill>
        <p:spPr>
          <a:xfrm>
            <a:off x="3590773" y="4376415"/>
            <a:ext cx="2017874" cy="2204493"/>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446843676"/>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 y="0"/>
            <a:ext cx="11831782" cy="1661993"/>
          </a:xfrm>
          <a:prstGeom prst="rect">
            <a:avLst/>
          </a:prstGeom>
          <a:noFill/>
        </p:spPr>
        <p:txBody>
          <a:bodyPr wrap="square" rtlCol="0">
            <a:spAutoFit/>
          </a:bodyPr>
          <a:lstStyle/>
          <a:p>
            <a:pPr algn="ctr"/>
            <a:r>
              <a:rPr lang="ru-RU" sz="3600" i="1" dirty="0">
                <a:ln>
                  <a:solidFill>
                    <a:srgbClr val="00B050"/>
                  </a:solidFill>
                </a:ln>
                <a:effectLst>
                  <a:glow rad="228600">
                    <a:schemeClr val="accent4">
                      <a:satMod val="175000"/>
                      <a:alpha val="40000"/>
                    </a:schemeClr>
                  </a:glow>
                </a:effectLst>
                <a:latin typeface="Monotype Corsiva" panose="03010101010201010101" pitchFamily="66" charset="0"/>
              </a:rPr>
              <a:t>Д/и «Назови ласково»</a:t>
            </a:r>
          </a:p>
          <a:p>
            <a:pPr algn="just"/>
            <a:r>
              <a:rPr lang="ru-RU" sz="2200" b="1" u="sng" dirty="0"/>
              <a:t>Цель</a:t>
            </a:r>
            <a:r>
              <a:rPr lang="ru-RU" sz="2200" dirty="0"/>
              <a:t>: закрепление согласования </a:t>
            </a:r>
            <a:r>
              <a:rPr lang="ru-RU" sz="2200" dirty="0" smtClean="0"/>
              <a:t>имени прилагательного </a:t>
            </a:r>
            <a:r>
              <a:rPr lang="ru-RU" sz="2200" dirty="0"/>
              <a:t>с существительным, образования уменьшительных форм </a:t>
            </a:r>
            <a:r>
              <a:rPr lang="ru-RU" sz="2200" dirty="0" smtClean="0"/>
              <a:t>имён прилагательных</a:t>
            </a:r>
            <a:r>
              <a:rPr lang="ru-RU" sz="2200" dirty="0"/>
              <a:t>.</a:t>
            </a:r>
          </a:p>
          <a:p>
            <a:pPr algn="just"/>
            <a:r>
              <a:rPr lang="ru-RU" sz="2200" b="1" u="sng" dirty="0"/>
              <a:t>Ход</a:t>
            </a:r>
            <a:r>
              <a:rPr lang="ru-RU" sz="2200" dirty="0"/>
              <a:t>: </a:t>
            </a:r>
            <a:r>
              <a:rPr lang="ru-RU" sz="2200" dirty="0" smtClean="0"/>
              <a:t>логопед </a:t>
            </a:r>
            <a:r>
              <a:rPr lang="ru-RU" sz="2200" dirty="0"/>
              <a:t>произносит часть фразы, а дети ее заканчивают, добавляя слово</a:t>
            </a:r>
            <a:r>
              <a:rPr lang="ru-RU" sz="2200" dirty="0" smtClean="0"/>
              <a:t>.</a:t>
            </a:r>
            <a:endParaRPr lang="ru-RU" sz="22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74949"/>
            <a:ext cx="1898073" cy="1898073"/>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1464" y="2743200"/>
            <a:ext cx="1371600" cy="1371600"/>
          </a:xfrm>
          <a:prstGeom prst="rect">
            <a:avLst/>
          </a:prstGeom>
        </p:spPr>
      </p:pic>
      <p:sp>
        <p:nvSpPr>
          <p:cNvPr id="6" name="TextBox 5"/>
          <p:cNvSpPr txBox="1"/>
          <p:nvPr/>
        </p:nvSpPr>
        <p:spPr>
          <a:xfrm>
            <a:off x="152400" y="1787638"/>
            <a:ext cx="4391891" cy="461665"/>
          </a:xfrm>
          <a:prstGeom prst="rect">
            <a:avLst/>
          </a:prstGeom>
          <a:solidFill>
            <a:schemeClr val="accent4">
              <a:lumMod val="60000"/>
              <a:lumOff val="40000"/>
            </a:schemeClr>
          </a:solidFill>
        </p:spPr>
        <p:txBody>
          <a:bodyPr wrap="square" rtlCol="0">
            <a:spAutoFit/>
          </a:bodyPr>
          <a:lstStyle/>
          <a:p>
            <a:r>
              <a:rPr lang="ru-RU" sz="2400" dirty="0" smtClean="0"/>
              <a:t>Цветок КРАСНЫЙ, а цветочек - …</a:t>
            </a:r>
            <a:endParaRPr lang="ru-RU" sz="2400" dirty="0"/>
          </a:p>
        </p:txBody>
      </p:sp>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l="14635" r="13304" b="9005"/>
          <a:stretch/>
        </p:blipFill>
        <p:spPr>
          <a:xfrm>
            <a:off x="7555114" y="2374948"/>
            <a:ext cx="2134374" cy="1898073"/>
          </a:xfrm>
          <a:prstGeom prst="rect">
            <a:avLst/>
          </a:prstGeom>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14635" r="13304" b="9005"/>
          <a:stretch/>
        </p:blipFill>
        <p:spPr>
          <a:xfrm>
            <a:off x="10209108" y="2748050"/>
            <a:ext cx="1445031" cy="1366750"/>
          </a:xfrm>
          <a:prstGeom prst="rect">
            <a:avLst/>
          </a:prstGeom>
        </p:spPr>
      </p:pic>
      <p:sp>
        <p:nvSpPr>
          <p:cNvPr id="9" name="Прямоугольник 8"/>
          <p:cNvSpPr/>
          <p:nvPr/>
        </p:nvSpPr>
        <p:spPr>
          <a:xfrm>
            <a:off x="7676341" y="1790548"/>
            <a:ext cx="4318233" cy="461665"/>
          </a:xfrm>
          <a:prstGeom prst="rect">
            <a:avLst/>
          </a:prstGeom>
          <a:solidFill>
            <a:schemeClr val="accent4">
              <a:lumMod val="60000"/>
              <a:lumOff val="40000"/>
            </a:schemeClr>
          </a:solidFill>
        </p:spPr>
        <p:txBody>
          <a:bodyPr wrap="none">
            <a:spAutoFit/>
          </a:bodyPr>
          <a:lstStyle/>
          <a:p>
            <a:pPr lvl="0"/>
            <a:r>
              <a:rPr lang="ru-RU" sz="2400" dirty="0" smtClean="0">
                <a:solidFill>
                  <a:prstClr val="black"/>
                </a:solidFill>
              </a:rPr>
              <a:t>Яблоко СЛАДКОЕ, а яблочко </a:t>
            </a:r>
            <a:r>
              <a:rPr lang="ru-RU" sz="2400" dirty="0">
                <a:solidFill>
                  <a:prstClr val="black"/>
                </a:solidFill>
              </a:rPr>
              <a:t>- …</a:t>
            </a:r>
          </a:p>
        </p:txBody>
      </p:sp>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l="11818" t="11658" r="31636" b="6200"/>
          <a:stretch/>
        </p:blipFill>
        <p:spPr>
          <a:xfrm>
            <a:off x="5112326" y="4966888"/>
            <a:ext cx="1510146" cy="1461588"/>
          </a:xfrm>
          <a:prstGeom prst="rect">
            <a:avLst/>
          </a:prstGeom>
        </p:spPr>
      </p:pic>
      <p:pic>
        <p:nvPicPr>
          <p:cNvPr id="11" name="Рисунок 10"/>
          <p:cNvPicPr>
            <a:picLocks noChangeAspect="1"/>
          </p:cNvPicPr>
          <p:nvPr/>
        </p:nvPicPr>
        <p:blipFill rotWithShape="1">
          <a:blip r:embed="rId7" cstate="print">
            <a:extLst>
              <a:ext uri="{28A0092B-C50C-407E-A947-70E740481C1C}">
                <a14:useLocalDpi xmlns:a14="http://schemas.microsoft.com/office/drawing/2010/main" val="0"/>
              </a:ext>
            </a:extLst>
          </a:blip>
          <a:srcRect l="12182" r="12546"/>
          <a:stretch/>
        </p:blipFill>
        <p:spPr>
          <a:xfrm>
            <a:off x="2364694" y="4611832"/>
            <a:ext cx="2179597" cy="2171700"/>
          </a:xfrm>
          <a:prstGeom prst="rect">
            <a:avLst/>
          </a:prstGeom>
        </p:spPr>
      </p:pic>
      <p:sp>
        <p:nvSpPr>
          <p:cNvPr id="12" name="Прямоугольник 11"/>
          <p:cNvSpPr/>
          <p:nvPr/>
        </p:nvSpPr>
        <p:spPr>
          <a:xfrm>
            <a:off x="7190507" y="5466849"/>
            <a:ext cx="3809376" cy="461665"/>
          </a:xfrm>
          <a:prstGeom prst="rect">
            <a:avLst/>
          </a:prstGeom>
          <a:solidFill>
            <a:schemeClr val="accent4">
              <a:lumMod val="60000"/>
              <a:lumOff val="40000"/>
            </a:schemeClr>
          </a:solidFill>
        </p:spPr>
        <p:txBody>
          <a:bodyPr wrap="none">
            <a:spAutoFit/>
          </a:bodyPr>
          <a:lstStyle/>
          <a:p>
            <a:pPr lvl="0"/>
            <a:r>
              <a:rPr lang="ru-RU" sz="2400" dirty="0" smtClean="0">
                <a:solidFill>
                  <a:prstClr val="black"/>
                </a:solidFill>
              </a:rPr>
              <a:t>Ведро СИНЕЕ, а ведерко </a:t>
            </a:r>
            <a:r>
              <a:rPr lang="ru-RU" sz="2400" dirty="0">
                <a:solidFill>
                  <a:prstClr val="black"/>
                </a:solidFill>
              </a:rPr>
              <a:t>- …</a:t>
            </a:r>
          </a:p>
        </p:txBody>
      </p:sp>
    </p:spTree>
    <p:extLst>
      <p:ext uri="{BB962C8B-B14F-4D97-AF65-F5344CB8AC3E}">
        <p14:creationId xmlns:p14="http://schemas.microsoft.com/office/powerpoint/2010/main" val="2865328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4691" y="0"/>
            <a:ext cx="3934691" cy="706582"/>
          </a:xfrm>
          <a:prstGeom prst="rect">
            <a:avLst/>
          </a:prstGeom>
          <a:noFill/>
        </p:spPr>
        <p:txBody>
          <a:bodyPr wrap="square" rtlCol="0">
            <a:spAutoFit/>
          </a:bodyPr>
          <a:lstStyle/>
          <a:p>
            <a:endParaRPr lang="ru-RU" dirty="0"/>
          </a:p>
        </p:txBody>
      </p:sp>
      <p:sp>
        <p:nvSpPr>
          <p:cNvPr id="4" name="TextBox 3"/>
          <p:cNvSpPr txBox="1"/>
          <p:nvPr/>
        </p:nvSpPr>
        <p:spPr>
          <a:xfrm>
            <a:off x="124691" y="0"/>
            <a:ext cx="11873345" cy="2000548"/>
          </a:xfrm>
          <a:prstGeom prst="rect">
            <a:avLst/>
          </a:prstGeom>
          <a:noFill/>
        </p:spPr>
        <p:txBody>
          <a:bodyPr wrap="square" rtlCol="0">
            <a:spAutoFit/>
          </a:bodyPr>
          <a:lstStyle/>
          <a:p>
            <a:pPr algn="ctr"/>
            <a:r>
              <a:rPr lang="ru-RU" sz="3600" dirty="0" smtClean="0">
                <a:ln>
                  <a:solidFill>
                    <a:srgbClr val="002060"/>
                  </a:solidFill>
                </a:ln>
                <a:effectLst>
                  <a:glow rad="228600">
                    <a:schemeClr val="accent1">
                      <a:satMod val="175000"/>
                      <a:alpha val="40000"/>
                    </a:schemeClr>
                  </a:glow>
                </a:effectLst>
                <a:latin typeface="Monotype Corsiva" panose="03010101010201010101" pitchFamily="66" charset="0"/>
              </a:rPr>
              <a:t>Игра </a:t>
            </a:r>
            <a:r>
              <a:rPr lang="ru-RU" sz="3600" dirty="0">
                <a:ln>
                  <a:solidFill>
                    <a:srgbClr val="002060"/>
                  </a:solidFill>
                </a:ln>
                <a:effectLst>
                  <a:glow rad="228600">
                    <a:schemeClr val="accent1">
                      <a:satMod val="175000"/>
                      <a:alpha val="40000"/>
                    </a:schemeClr>
                  </a:glow>
                </a:effectLst>
                <a:latin typeface="Monotype Corsiva" panose="03010101010201010101" pitchFamily="66" charset="0"/>
              </a:rPr>
              <a:t>«Что из чего сделано</a:t>
            </a:r>
            <a:r>
              <a:rPr lang="ru-RU" sz="3600" dirty="0" smtClean="0">
                <a:ln>
                  <a:solidFill>
                    <a:srgbClr val="002060"/>
                  </a:solidFill>
                </a:ln>
                <a:effectLst>
                  <a:glow rad="228600">
                    <a:schemeClr val="accent1">
                      <a:satMod val="175000"/>
                      <a:alpha val="40000"/>
                    </a:schemeClr>
                  </a:glow>
                </a:effectLst>
                <a:latin typeface="Monotype Corsiva" panose="03010101010201010101" pitchFamily="66" charset="0"/>
              </a:rPr>
              <a:t>?»</a:t>
            </a:r>
            <a:endParaRPr lang="ru-RU" sz="1000" dirty="0">
              <a:ln>
                <a:solidFill>
                  <a:srgbClr val="002060"/>
                </a:solidFill>
              </a:ln>
              <a:effectLst>
                <a:glow rad="228600">
                  <a:schemeClr val="accent1">
                    <a:satMod val="175000"/>
                    <a:alpha val="40000"/>
                  </a:schemeClr>
                </a:glow>
              </a:effectLst>
            </a:endParaRPr>
          </a:p>
          <a:p>
            <a:pPr algn="just"/>
            <a:r>
              <a:rPr lang="ru-RU" sz="2200" b="1" u="sng" dirty="0"/>
              <a:t>Цель</a:t>
            </a:r>
            <a:r>
              <a:rPr lang="ru-RU" sz="2200" dirty="0"/>
              <a:t>: </a:t>
            </a:r>
            <a:r>
              <a:rPr lang="ru-RU" sz="2200" dirty="0" smtClean="0"/>
              <a:t>образование </a:t>
            </a:r>
            <a:r>
              <a:rPr lang="ru-RU" sz="2200" dirty="0"/>
              <a:t>относительных прилагательных от существительных. </a:t>
            </a:r>
          </a:p>
          <a:p>
            <a:pPr algn="just"/>
            <a:r>
              <a:rPr lang="ru-RU" sz="2200" b="1" u="sng" dirty="0" smtClean="0"/>
              <a:t>Ход</a:t>
            </a:r>
            <a:r>
              <a:rPr lang="ru-RU" sz="2200" dirty="0" smtClean="0"/>
              <a:t>: </a:t>
            </a:r>
            <a:r>
              <a:rPr lang="ru-RU" sz="2200" dirty="0"/>
              <a:t>л</a:t>
            </a:r>
            <a:r>
              <a:rPr lang="ru-RU" sz="2200" dirty="0" smtClean="0"/>
              <a:t>огопед </a:t>
            </a:r>
            <a:r>
              <a:rPr lang="ru-RU" sz="2200" dirty="0"/>
              <a:t>называет предмет и тот материал, из которого он </a:t>
            </a:r>
            <a:r>
              <a:rPr lang="ru-RU" sz="2200" dirty="0" smtClean="0"/>
              <a:t>сделан. Дети </a:t>
            </a:r>
            <a:r>
              <a:rPr lang="ru-RU" sz="2200" dirty="0"/>
              <a:t>находят изображение этого </a:t>
            </a:r>
            <a:r>
              <a:rPr lang="ru-RU" sz="2200" dirty="0" smtClean="0"/>
              <a:t>предмета и называют </a:t>
            </a:r>
            <a:r>
              <a:rPr lang="ru-RU" sz="2200" dirty="0"/>
              <a:t>словосочетание прилагательного и </a:t>
            </a:r>
            <a:r>
              <a:rPr lang="ru-RU" sz="2200" dirty="0" smtClean="0"/>
              <a:t>существительного (отвечают </a:t>
            </a:r>
            <a:r>
              <a:rPr lang="ru-RU" sz="2200" dirty="0"/>
              <a:t>на вопрос: «Какой?», «Какая?», «Какое</a:t>
            </a:r>
            <a:r>
              <a:rPr lang="ru-RU" sz="2200" dirty="0" smtClean="0"/>
              <a:t>?»).</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91" y="2000548"/>
            <a:ext cx="1275225" cy="182392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551709" y="2143067"/>
            <a:ext cx="2660073" cy="769441"/>
          </a:xfrm>
          <a:prstGeom prst="rect">
            <a:avLst/>
          </a:prstGeom>
          <a:solidFill>
            <a:schemeClr val="accent4">
              <a:lumMod val="60000"/>
              <a:lumOff val="40000"/>
            </a:schemeClr>
          </a:solidFill>
        </p:spPr>
        <p:txBody>
          <a:bodyPr wrap="square" rtlCol="0">
            <a:spAutoFit/>
          </a:bodyPr>
          <a:lstStyle/>
          <a:p>
            <a:r>
              <a:rPr lang="ru-RU" sz="2200" b="1" i="1" dirty="0" smtClean="0"/>
              <a:t>Стакан из стекла - стеклянный</a:t>
            </a:r>
            <a:endParaRPr lang="ru-RU" sz="2200" b="1" i="1" dirty="0"/>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691" y="4896866"/>
            <a:ext cx="1344497" cy="173874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717964" y="5775098"/>
            <a:ext cx="2493818" cy="769441"/>
          </a:xfrm>
          <a:prstGeom prst="rect">
            <a:avLst/>
          </a:prstGeom>
          <a:solidFill>
            <a:schemeClr val="accent2">
              <a:lumMod val="60000"/>
              <a:lumOff val="40000"/>
            </a:schemeClr>
          </a:solidFill>
        </p:spPr>
        <p:txBody>
          <a:bodyPr wrap="square" rtlCol="0">
            <a:spAutoFit/>
          </a:bodyPr>
          <a:lstStyle/>
          <a:p>
            <a:r>
              <a:rPr lang="ru-RU" sz="2200" b="1" i="1" dirty="0"/>
              <a:t>шарф из </a:t>
            </a:r>
            <a:r>
              <a:rPr lang="ru-RU" sz="2200" b="1" i="1" dirty="0" smtClean="0"/>
              <a:t>шерсти -шерстяной</a:t>
            </a:r>
            <a:endParaRPr lang="ru-RU" sz="2200" b="1" i="1" dirty="0"/>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42" y="3343529"/>
            <a:ext cx="1803231" cy="200054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070764" y="3976255"/>
            <a:ext cx="2216727" cy="769441"/>
          </a:xfrm>
          <a:prstGeom prst="rect">
            <a:avLst/>
          </a:prstGeom>
          <a:solidFill>
            <a:schemeClr val="accent1">
              <a:lumMod val="40000"/>
              <a:lumOff val="60000"/>
            </a:schemeClr>
          </a:solidFill>
        </p:spPr>
        <p:txBody>
          <a:bodyPr wrap="square" rtlCol="0">
            <a:spAutoFit/>
          </a:bodyPr>
          <a:lstStyle/>
          <a:p>
            <a:r>
              <a:rPr lang="ru-RU" sz="2200" b="1" i="1" dirty="0"/>
              <a:t>сумка из </a:t>
            </a:r>
            <a:r>
              <a:rPr lang="ru-RU" sz="2200" b="1" i="1" dirty="0" smtClean="0"/>
              <a:t>кожи -кожаная</a:t>
            </a:r>
            <a:endParaRPr lang="ru-RU" sz="2200" b="1" i="1" dirty="0"/>
          </a:p>
        </p:txBody>
      </p:sp>
      <p:pic>
        <p:nvPicPr>
          <p:cNvPr id="12" name="Рисунок 11"/>
          <p:cNvPicPr>
            <a:picLocks noChangeAspect="1"/>
          </p:cNvPicPr>
          <p:nvPr/>
        </p:nvPicPr>
        <p:blipFill rotWithShape="1">
          <a:blip r:embed="rId6" cstate="print">
            <a:extLst>
              <a:ext uri="{28A0092B-C50C-407E-A947-70E740481C1C}">
                <a14:useLocalDpi xmlns:a14="http://schemas.microsoft.com/office/drawing/2010/main" val="0"/>
              </a:ext>
            </a:extLst>
          </a:blip>
          <a:srcRect t="13523" b="18523"/>
          <a:stretch/>
        </p:blipFill>
        <p:spPr>
          <a:xfrm>
            <a:off x="6429114" y="2024988"/>
            <a:ext cx="3200400" cy="1528388"/>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9822873" y="2204405"/>
            <a:ext cx="2175163" cy="1107996"/>
          </a:xfrm>
          <a:prstGeom prst="rect">
            <a:avLst/>
          </a:prstGeom>
          <a:solidFill>
            <a:schemeClr val="accent4">
              <a:lumMod val="60000"/>
              <a:lumOff val="40000"/>
            </a:schemeClr>
          </a:solidFill>
        </p:spPr>
        <p:txBody>
          <a:bodyPr wrap="square" rtlCol="0">
            <a:spAutoFit/>
          </a:bodyPr>
          <a:lstStyle/>
          <a:p>
            <a:r>
              <a:rPr lang="ru-RU" sz="2200" b="1" i="1" dirty="0"/>
              <a:t>нож из металла — металлический</a:t>
            </a:r>
          </a:p>
        </p:txBody>
      </p:sp>
      <p:pic>
        <p:nvPicPr>
          <p:cNvPr id="14" name="Рисунок 13"/>
          <p:cNvPicPr>
            <a:picLocks noChangeAspect="1"/>
          </p:cNvPicPr>
          <p:nvPr/>
        </p:nvPicPr>
        <p:blipFill rotWithShape="1">
          <a:blip r:embed="rId7" cstate="print">
            <a:extLst>
              <a:ext uri="{28A0092B-C50C-407E-A947-70E740481C1C}">
                <a14:useLocalDpi xmlns:a14="http://schemas.microsoft.com/office/drawing/2010/main" val="0"/>
              </a:ext>
            </a:extLst>
          </a:blip>
          <a:srcRect t="8687" b="9696"/>
          <a:stretch/>
        </p:blipFill>
        <p:spPr>
          <a:xfrm>
            <a:off x="8797334" y="5011316"/>
            <a:ext cx="3297988" cy="1533223"/>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5818909" y="5703709"/>
            <a:ext cx="2881746" cy="769441"/>
          </a:xfrm>
          <a:prstGeom prst="rect">
            <a:avLst/>
          </a:prstGeom>
          <a:solidFill>
            <a:schemeClr val="accent1">
              <a:lumMod val="75000"/>
            </a:schemeClr>
          </a:solidFill>
        </p:spPr>
        <p:txBody>
          <a:bodyPr wrap="square" rtlCol="0">
            <a:spAutoFit/>
          </a:bodyPr>
          <a:lstStyle/>
          <a:p>
            <a:r>
              <a:rPr lang="ru-RU" sz="2200" b="1" i="1" dirty="0"/>
              <a:t>коробка из </a:t>
            </a:r>
            <a:r>
              <a:rPr lang="ru-RU" sz="2200" b="1" i="1" dirty="0" smtClean="0"/>
              <a:t>картона - картонная</a:t>
            </a:r>
            <a:endParaRPr lang="ru-RU" sz="2200" b="1" i="1" dirty="0"/>
          </a:p>
        </p:txBody>
      </p:sp>
    </p:spTree>
    <p:extLst>
      <p:ext uri="{BB962C8B-B14F-4D97-AF65-F5344CB8AC3E}">
        <p14:creationId xmlns:p14="http://schemas.microsoft.com/office/powerpoint/2010/main" val="796169641"/>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3964" y="124691"/>
            <a:ext cx="6262254" cy="595745"/>
          </a:xfrm>
          <a:prstGeom prst="rect">
            <a:avLst/>
          </a:prstGeom>
          <a:noFill/>
        </p:spPr>
        <p:txBody>
          <a:bodyPr wrap="square" rtlCol="0">
            <a:spAutoFit/>
          </a:bodyPr>
          <a:lstStyle/>
          <a:p>
            <a:endParaRPr lang="ru-RU" dirty="0"/>
          </a:p>
        </p:txBody>
      </p:sp>
      <p:sp>
        <p:nvSpPr>
          <p:cNvPr id="4" name="TextBox 3"/>
          <p:cNvSpPr txBox="1"/>
          <p:nvPr/>
        </p:nvSpPr>
        <p:spPr>
          <a:xfrm>
            <a:off x="193964" y="27709"/>
            <a:ext cx="11650374" cy="1508105"/>
          </a:xfrm>
          <a:prstGeom prst="rect">
            <a:avLst/>
          </a:prstGeom>
          <a:noFill/>
        </p:spPr>
        <p:txBody>
          <a:bodyPr wrap="square" rtlCol="0">
            <a:spAutoFit/>
          </a:bodyPr>
          <a:lstStyle/>
          <a:p>
            <a:pPr algn="ctr"/>
            <a:r>
              <a:rPr lang="ru-RU" sz="3600" i="1" dirty="0">
                <a:ln>
                  <a:solidFill>
                    <a:srgbClr val="FF0000"/>
                  </a:solidFill>
                </a:ln>
                <a:effectLst>
                  <a:glow rad="228600">
                    <a:schemeClr val="accent1">
                      <a:satMod val="175000"/>
                      <a:alpha val="40000"/>
                    </a:schemeClr>
                  </a:glow>
                </a:effectLst>
                <a:latin typeface="Monotype Corsiva" panose="03010101010201010101" pitchFamily="66" charset="0"/>
              </a:rPr>
              <a:t>Д/и «Кто где живет?»</a:t>
            </a:r>
          </a:p>
          <a:p>
            <a:r>
              <a:rPr lang="ru-RU" sz="2800" b="1" u="sng" dirty="0"/>
              <a:t>Цель</a:t>
            </a:r>
            <a:r>
              <a:rPr lang="ru-RU" sz="2800" dirty="0"/>
              <a:t>: закрепление </a:t>
            </a:r>
            <a:r>
              <a:rPr lang="ru-RU" sz="2800" dirty="0" smtClean="0"/>
              <a:t>формы имён </a:t>
            </a:r>
            <a:r>
              <a:rPr lang="ru-RU" sz="2800" dirty="0"/>
              <a:t>существительных предложного падежа.</a:t>
            </a:r>
          </a:p>
          <a:p>
            <a:r>
              <a:rPr lang="ru-RU" sz="2800" b="1" u="sng" dirty="0"/>
              <a:t>Ход</a:t>
            </a:r>
            <a:r>
              <a:rPr lang="ru-RU" sz="2800" dirty="0"/>
              <a:t>: л</a:t>
            </a:r>
            <a:r>
              <a:rPr lang="ru-RU" sz="2800" dirty="0" smtClean="0"/>
              <a:t>огопед </a:t>
            </a:r>
            <a:r>
              <a:rPr lang="ru-RU" sz="2800" dirty="0"/>
              <a:t>предлагает детям ответить на вопрос: «Кто где </a:t>
            </a:r>
            <a:r>
              <a:rPr lang="ru-RU" sz="2800" dirty="0" smtClean="0"/>
              <a:t>живет?»</a:t>
            </a: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14" y="1695932"/>
            <a:ext cx="2043112" cy="204311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8144" r="20122"/>
          <a:stretch/>
        </p:blipFill>
        <p:spPr>
          <a:xfrm>
            <a:off x="3141558" y="1695932"/>
            <a:ext cx="2544828" cy="2043112"/>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l="25833" t="8400" r="10917"/>
          <a:stretch/>
        </p:blipFill>
        <p:spPr>
          <a:xfrm>
            <a:off x="6456218" y="1695932"/>
            <a:ext cx="2483645" cy="2043112"/>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l="23625" r="9438"/>
          <a:stretch/>
        </p:blipFill>
        <p:spPr>
          <a:xfrm>
            <a:off x="9558338" y="1695933"/>
            <a:ext cx="2286000" cy="2043112"/>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8338" y="4357688"/>
            <a:ext cx="2286000" cy="2286000"/>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rotWithShape="1">
          <a:blip r:embed="rId8">
            <a:extLst>
              <a:ext uri="{28A0092B-C50C-407E-A947-70E740481C1C}">
                <a14:useLocalDpi xmlns:a14="http://schemas.microsoft.com/office/drawing/2010/main" val="0"/>
              </a:ext>
            </a:extLst>
          </a:blip>
          <a:srcRect r="25729" b="25833"/>
          <a:stretch/>
        </p:blipFill>
        <p:spPr>
          <a:xfrm>
            <a:off x="3141559" y="4357688"/>
            <a:ext cx="2544828" cy="2286000"/>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6218" y="4357688"/>
            <a:ext cx="2483646" cy="2286000"/>
          </a:xfrm>
          <a:prstGeom prst="rect">
            <a:avLst/>
          </a:prstGeom>
          <a:ln>
            <a:noFill/>
          </a:ln>
          <a:effectLst>
            <a:outerShdw blurRad="292100" dist="139700" dir="2700000" algn="tl" rotWithShape="0">
              <a:srgbClr val="333333">
                <a:alpha val="65000"/>
              </a:srgbClr>
            </a:outerShdw>
          </a:effectLst>
        </p:spPr>
      </p:pic>
      <p:pic>
        <p:nvPicPr>
          <p:cNvPr id="14" name="Рисунок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8614" y="4357688"/>
            <a:ext cx="2043112"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8428929"/>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14300" y="100013"/>
            <a:ext cx="11930063" cy="1723549"/>
          </a:xfrm>
          <a:prstGeom prst="rect">
            <a:avLst/>
          </a:prstGeom>
          <a:noFill/>
        </p:spPr>
        <p:txBody>
          <a:bodyPr wrap="square" rtlCol="0">
            <a:spAutoFit/>
          </a:bodyPr>
          <a:lstStyle/>
          <a:p>
            <a:pPr algn="ctr"/>
            <a:r>
              <a:rPr lang="ru-RU" sz="3200" i="1" dirty="0">
                <a:ln>
                  <a:solidFill>
                    <a:srgbClr val="FF0000"/>
                  </a:solidFill>
                </a:ln>
                <a:effectLst>
                  <a:glow rad="228600">
                    <a:schemeClr val="accent4">
                      <a:satMod val="175000"/>
                      <a:alpha val="40000"/>
                    </a:schemeClr>
                  </a:glow>
                </a:effectLst>
                <a:latin typeface="Monotype Corsiva" panose="03010101010201010101" pitchFamily="66" charset="0"/>
              </a:rPr>
              <a:t>Д/и «Мой, моя, </a:t>
            </a:r>
            <a:r>
              <a:rPr lang="ru-RU" sz="3200" i="1" dirty="0" smtClean="0">
                <a:ln>
                  <a:solidFill>
                    <a:srgbClr val="FF0000"/>
                  </a:solidFill>
                </a:ln>
                <a:effectLst>
                  <a:glow rad="228600">
                    <a:schemeClr val="accent4">
                      <a:satMod val="175000"/>
                      <a:alpha val="40000"/>
                    </a:schemeClr>
                  </a:glow>
                </a:effectLst>
                <a:latin typeface="Monotype Corsiva" panose="03010101010201010101" pitchFamily="66" charset="0"/>
              </a:rPr>
              <a:t>моё, </a:t>
            </a:r>
            <a:r>
              <a:rPr lang="ru-RU" sz="3200" i="1" dirty="0">
                <a:ln>
                  <a:solidFill>
                    <a:srgbClr val="FF0000"/>
                  </a:solidFill>
                </a:ln>
                <a:effectLst>
                  <a:glow rad="228600">
                    <a:schemeClr val="accent4">
                      <a:satMod val="175000"/>
                      <a:alpha val="40000"/>
                    </a:schemeClr>
                  </a:glow>
                </a:effectLst>
                <a:latin typeface="Monotype Corsiva" panose="03010101010201010101" pitchFamily="66" charset="0"/>
              </a:rPr>
              <a:t>мои»</a:t>
            </a:r>
          </a:p>
          <a:p>
            <a:pPr algn="just"/>
            <a:endParaRPr lang="ru-RU" sz="800" b="1" u="sng" dirty="0" smtClean="0"/>
          </a:p>
          <a:p>
            <a:pPr algn="just"/>
            <a:r>
              <a:rPr lang="ru-RU" sz="2200" b="1" u="sng" dirty="0" smtClean="0"/>
              <a:t>Цель</a:t>
            </a:r>
            <a:r>
              <a:rPr lang="ru-RU" sz="2200" dirty="0"/>
              <a:t>: закрепление согласования притяжательных местоимений с </a:t>
            </a:r>
            <a:r>
              <a:rPr lang="ru-RU" sz="2200" dirty="0" smtClean="0"/>
              <a:t>именами существительными</a:t>
            </a:r>
            <a:r>
              <a:rPr lang="ru-RU" sz="2200" dirty="0"/>
              <a:t>.</a:t>
            </a:r>
          </a:p>
          <a:p>
            <a:pPr algn="just"/>
            <a:r>
              <a:rPr lang="ru-RU" sz="2200" b="1" u="sng" dirty="0"/>
              <a:t>Ход</a:t>
            </a:r>
            <a:r>
              <a:rPr lang="ru-RU" sz="2200" dirty="0"/>
              <a:t>: </a:t>
            </a:r>
            <a:r>
              <a:rPr lang="ru-RU" sz="2200" dirty="0" smtClean="0"/>
              <a:t>логопед</a:t>
            </a:r>
            <a:r>
              <a:rPr lang="ru-RU" sz="2200" dirty="0"/>
              <a:t>: Назовите предметы, про которые можно сказать «это мой» </a:t>
            </a:r>
            <a:r>
              <a:rPr lang="ru-RU" sz="2200" dirty="0" smtClean="0"/>
              <a:t>, </a:t>
            </a:r>
            <a:r>
              <a:rPr lang="ru-RU" sz="2200" dirty="0"/>
              <a:t>«это моя</a:t>
            </a:r>
            <a:r>
              <a:rPr lang="ru-RU" sz="2200" dirty="0" smtClean="0"/>
              <a:t>», </a:t>
            </a:r>
            <a:r>
              <a:rPr lang="ru-RU" sz="2200" dirty="0"/>
              <a:t>«это мое</a:t>
            </a:r>
            <a:r>
              <a:rPr lang="ru-RU" sz="2200" dirty="0" smtClean="0"/>
              <a:t>», «это мои».</a:t>
            </a:r>
            <a:endParaRPr lang="ru-RU" sz="2200" dirty="0"/>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5114" r="6108" b="14354"/>
          <a:stretch/>
        </p:blipFill>
        <p:spPr>
          <a:xfrm>
            <a:off x="6598426" y="4533576"/>
            <a:ext cx="3774299" cy="1998778"/>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12972" t="5417" r="12486" b="11875"/>
          <a:stretch/>
        </p:blipFill>
        <p:spPr>
          <a:xfrm>
            <a:off x="285750" y="1823563"/>
            <a:ext cx="2228850" cy="226877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t="12031" b="13438"/>
          <a:stretch/>
        </p:blipFill>
        <p:spPr>
          <a:xfrm>
            <a:off x="285750" y="4279542"/>
            <a:ext cx="2228850" cy="2391249"/>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l="23194" r="19722"/>
          <a:stretch/>
        </p:blipFill>
        <p:spPr>
          <a:xfrm>
            <a:off x="2986087" y="2551869"/>
            <a:ext cx="2161282" cy="3786187"/>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7" cstate="print">
            <a:extLst>
              <a:ext uri="{28A0092B-C50C-407E-A947-70E740481C1C}">
                <a14:useLocalDpi xmlns:a14="http://schemas.microsoft.com/office/drawing/2010/main" val="0"/>
              </a:ext>
            </a:extLst>
          </a:blip>
          <a:srcRect l="11319" t="12708" r="11597" b="6666"/>
          <a:stretch/>
        </p:blipFill>
        <p:spPr>
          <a:xfrm>
            <a:off x="5729289" y="1823562"/>
            <a:ext cx="2281200" cy="2386012"/>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92409" y="1823562"/>
            <a:ext cx="3152409" cy="2384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5794325"/>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6255" y="0"/>
            <a:ext cx="11790218" cy="1754326"/>
          </a:xfrm>
          <a:prstGeom prst="rect">
            <a:avLst/>
          </a:prstGeom>
          <a:noFill/>
        </p:spPr>
        <p:txBody>
          <a:bodyPr wrap="square" rtlCol="0">
            <a:spAutoFit/>
          </a:bodyPr>
          <a:lstStyle/>
          <a:p>
            <a:pPr algn="ctr"/>
            <a:r>
              <a:rPr lang="ru-RU" sz="3600" i="1" dirty="0">
                <a:ln>
                  <a:solidFill>
                    <a:srgbClr val="C00000"/>
                  </a:solidFill>
                </a:ln>
                <a:effectLst>
                  <a:glow rad="228600">
                    <a:schemeClr val="accent4">
                      <a:satMod val="175000"/>
                      <a:alpha val="40000"/>
                    </a:schemeClr>
                  </a:glow>
                </a:effectLst>
                <a:latin typeface="Monotype Corsiva" panose="03010101010201010101" pitchFamily="66" charset="0"/>
              </a:rPr>
              <a:t>Д/и «Какой это предмет?»</a:t>
            </a:r>
          </a:p>
          <a:p>
            <a:pPr algn="just"/>
            <a:r>
              <a:rPr lang="ru-RU" sz="2400" b="1" u="sng" dirty="0"/>
              <a:t>Цель</a:t>
            </a:r>
            <a:r>
              <a:rPr lang="ru-RU" sz="2400" dirty="0"/>
              <a:t>: закрепление согласования </a:t>
            </a:r>
            <a:r>
              <a:rPr lang="ru-RU" sz="2400" dirty="0" smtClean="0"/>
              <a:t>имени прилагательного </a:t>
            </a:r>
            <a:r>
              <a:rPr lang="ru-RU" sz="2400" dirty="0"/>
              <a:t>с существительным.</a:t>
            </a:r>
          </a:p>
          <a:p>
            <a:pPr algn="just"/>
            <a:r>
              <a:rPr lang="ru-RU" sz="2400" b="1" u="sng" dirty="0"/>
              <a:t>Ход</a:t>
            </a:r>
            <a:r>
              <a:rPr lang="ru-RU" sz="2400" dirty="0"/>
              <a:t>: </a:t>
            </a:r>
            <a:r>
              <a:rPr lang="ru-RU" sz="2400" dirty="0" smtClean="0"/>
              <a:t>логопед </a:t>
            </a:r>
            <a:r>
              <a:rPr lang="ru-RU" sz="2400" dirty="0"/>
              <a:t>называет </a:t>
            </a:r>
            <a:r>
              <a:rPr lang="ru-RU" sz="2400" dirty="0" smtClean="0"/>
              <a:t>признак, а ребенок </a:t>
            </a:r>
            <a:r>
              <a:rPr lang="ru-RU" sz="2400" dirty="0"/>
              <a:t>называет предмет, который обладает этим </a:t>
            </a:r>
            <a:r>
              <a:rPr lang="ru-RU" sz="2400" dirty="0" smtClean="0"/>
              <a:t>признаком.</a:t>
            </a:r>
            <a:endParaRPr lang="ru-RU" sz="2400" dirty="0"/>
          </a:p>
        </p:txBody>
      </p:sp>
      <p:sp>
        <p:nvSpPr>
          <p:cNvPr id="4" name="TextBox 3"/>
          <p:cNvSpPr txBox="1"/>
          <p:nvPr/>
        </p:nvSpPr>
        <p:spPr>
          <a:xfrm>
            <a:off x="1565564" y="2022764"/>
            <a:ext cx="2175163" cy="646331"/>
          </a:xfrm>
          <a:prstGeom prst="rect">
            <a:avLst/>
          </a:prstGeom>
          <a:solidFill>
            <a:srgbClr val="FFC000"/>
          </a:solidFill>
        </p:spPr>
        <p:txBody>
          <a:bodyPr wrap="square" rtlCol="0">
            <a:spAutoFit/>
          </a:bodyPr>
          <a:lstStyle/>
          <a:p>
            <a:r>
              <a:rPr lang="ru-RU" sz="3600" dirty="0" smtClean="0"/>
              <a:t>ДЛИННАЯ</a:t>
            </a:r>
            <a:endParaRPr lang="ru-RU" sz="3600" dirty="0"/>
          </a:p>
        </p:txBody>
      </p:sp>
      <p:sp>
        <p:nvSpPr>
          <p:cNvPr id="5" name="TextBox 4"/>
          <p:cNvSpPr txBox="1"/>
          <p:nvPr/>
        </p:nvSpPr>
        <p:spPr>
          <a:xfrm>
            <a:off x="6747164" y="2022764"/>
            <a:ext cx="1870363" cy="512618"/>
          </a:xfrm>
          <a:prstGeom prst="rect">
            <a:avLst/>
          </a:prstGeom>
          <a:noFill/>
        </p:spPr>
        <p:txBody>
          <a:bodyPr wrap="square" rtlCol="0">
            <a:spAutoFit/>
          </a:bodyPr>
          <a:lstStyle/>
          <a:p>
            <a:endParaRPr lang="ru-RU" dirty="0"/>
          </a:p>
        </p:txBody>
      </p:sp>
      <p:sp>
        <p:nvSpPr>
          <p:cNvPr id="6" name="TextBox 5"/>
          <p:cNvSpPr txBox="1"/>
          <p:nvPr/>
        </p:nvSpPr>
        <p:spPr>
          <a:xfrm>
            <a:off x="8028709" y="2022764"/>
            <a:ext cx="2376054" cy="646331"/>
          </a:xfrm>
          <a:prstGeom prst="rect">
            <a:avLst/>
          </a:prstGeom>
          <a:solidFill>
            <a:srgbClr val="FFC000"/>
          </a:solidFill>
        </p:spPr>
        <p:txBody>
          <a:bodyPr wrap="square" rtlCol="0">
            <a:spAutoFit/>
          </a:bodyPr>
          <a:lstStyle/>
          <a:p>
            <a:r>
              <a:rPr lang="ru-RU" sz="3600" dirty="0" smtClean="0"/>
              <a:t>ДЛИННЫЙ</a:t>
            </a:r>
            <a:endParaRPr lang="ru-RU" sz="36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5" y="3103788"/>
            <a:ext cx="1662545" cy="3117273"/>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825" y="2535382"/>
            <a:ext cx="1558204" cy="1723810"/>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rotWithShape="1">
          <a:blip r:embed="rId5" cstate="print">
            <a:extLst>
              <a:ext uri="{28A0092B-C50C-407E-A947-70E740481C1C}">
                <a14:useLocalDpi xmlns:a14="http://schemas.microsoft.com/office/drawing/2010/main" val="0"/>
              </a:ext>
            </a:extLst>
          </a:blip>
          <a:srcRect t="10231" r="11790" b="16555"/>
          <a:stretch/>
        </p:blipFill>
        <p:spPr>
          <a:xfrm>
            <a:off x="8617527" y="5014483"/>
            <a:ext cx="3463636" cy="1678832"/>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3427" y="5161171"/>
            <a:ext cx="2187561" cy="1385455"/>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rotWithShape="1">
          <a:blip r:embed="rId7" cstate="print">
            <a:extLst>
              <a:ext uri="{28A0092B-C50C-407E-A947-70E740481C1C}">
                <a14:useLocalDpi xmlns:a14="http://schemas.microsoft.com/office/drawing/2010/main" val="0"/>
              </a:ext>
            </a:extLst>
          </a:blip>
          <a:srcRect l="5853" t="35543" b="33278"/>
          <a:stretch/>
        </p:blipFill>
        <p:spPr>
          <a:xfrm>
            <a:off x="8617527" y="3197262"/>
            <a:ext cx="3221183" cy="833087"/>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rotWithShape="1">
          <a:blip r:embed="rId8" cstate="print">
            <a:extLst>
              <a:ext uri="{28A0092B-C50C-407E-A947-70E740481C1C}">
                <a14:useLocalDpi xmlns:a14="http://schemas.microsoft.com/office/drawing/2010/main" val="0"/>
              </a:ext>
            </a:extLst>
          </a:blip>
          <a:srcRect l="17879" t="20808" r="18334"/>
          <a:stretch/>
        </p:blipFill>
        <p:spPr>
          <a:xfrm>
            <a:off x="5975338" y="4486963"/>
            <a:ext cx="2053371" cy="19119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495688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43345" y="235527"/>
            <a:ext cx="11319164" cy="6093976"/>
          </a:xfrm>
          <a:prstGeom prst="rect">
            <a:avLst/>
          </a:prstGeom>
          <a:noFill/>
        </p:spPr>
        <p:txBody>
          <a:bodyPr wrap="square" rtlCol="0">
            <a:spAutoFit/>
          </a:bodyPr>
          <a:lstStyle/>
          <a:p>
            <a:pPr algn="ctr"/>
            <a:r>
              <a:rPr lang="ru-RU" sz="3600" i="1" dirty="0" smtClean="0">
                <a:ln>
                  <a:solidFill>
                    <a:srgbClr val="7030A0"/>
                  </a:solidFill>
                </a:ln>
                <a:solidFill>
                  <a:srgbClr val="FF0000"/>
                </a:solidFill>
                <a:latin typeface="Monotype Corsiva" panose="03010101010201010101" pitchFamily="66" charset="0"/>
              </a:rPr>
              <a:t>Цель учебно-методической разработки: </a:t>
            </a:r>
            <a:endParaRPr lang="ru-RU" sz="3600" dirty="0" smtClean="0">
              <a:ln>
                <a:solidFill>
                  <a:srgbClr val="7030A0"/>
                </a:solidFill>
              </a:ln>
              <a:solidFill>
                <a:srgbClr val="FF0000"/>
              </a:solidFill>
              <a:latin typeface="Monotype Corsiva" panose="03010101010201010101" pitchFamily="66" charset="0"/>
            </a:endParaRPr>
          </a:p>
          <a:p>
            <a:pPr algn="ctr"/>
            <a:r>
              <a:rPr lang="ru-RU" sz="3200" dirty="0" smtClean="0"/>
              <a:t>формирование </a:t>
            </a:r>
            <a:r>
              <a:rPr lang="ru-RU" sz="3200" dirty="0"/>
              <a:t> грамматического строя речи у  старших дошкольников с ОНР</a:t>
            </a:r>
            <a:r>
              <a:rPr lang="ru-RU" sz="3200" dirty="0" smtClean="0"/>
              <a:t>.</a:t>
            </a:r>
            <a:endParaRPr lang="ru-RU" sz="3000" dirty="0" smtClean="0"/>
          </a:p>
          <a:p>
            <a:r>
              <a:rPr lang="ru-RU" sz="3000" dirty="0" smtClean="0"/>
              <a:t> </a:t>
            </a:r>
          </a:p>
          <a:p>
            <a:pPr algn="ctr"/>
            <a:r>
              <a:rPr lang="ru-RU" sz="3600" i="1" dirty="0" smtClean="0">
                <a:ln>
                  <a:solidFill>
                    <a:srgbClr val="7030A0"/>
                  </a:solidFill>
                </a:ln>
                <a:solidFill>
                  <a:srgbClr val="FF0000"/>
                </a:solidFill>
                <a:latin typeface="Monotype Corsiva" panose="03010101010201010101" pitchFamily="66" charset="0"/>
              </a:rPr>
              <a:t>Задачи и направленность: </a:t>
            </a:r>
            <a:endParaRPr lang="ru-RU" sz="3600" dirty="0" smtClean="0">
              <a:ln>
                <a:solidFill>
                  <a:srgbClr val="7030A0"/>
                </a:solidFill>
              </a:ln>
              <a:solidFill>
                <a:srgbClr val="FF0000"/>
              </a:solidFill>
              <a:latin typeface="Monotype Corsiva" panose="03010101010201010101" pitchFamily="66" charset="0"/>
            </a:endParaRPr>
          </a:p>
          <a:p>
            <a:pPr marL="514350" indent="-514350" algn="just">
              <a:buAutoNum type="arabicPeriod"/>
            </a:pPr>
            <a:r>
              <a:rPr lang="ru-RU" sz="2800" dirty="0" smtClean="0"/>
              <a:t>Подготовка детей к усвоению курса родного языка.</a:t>
            </a:r>
          </a:p>
          <a:p>
            <a:pPr marL="514350" indent="-514350" algn="just">
              <a:buAutoNum type="arabicPeriod"/>
            </a:pPr>
            <a:r>
              <a:rPr lang="ru-RU" sz="2800" dirty="0"/>
              <a:t>Р</a:t>
            </a:r>
            <a:r>
              <a:rPr lang="ru-RU" sz="2800" dirty="0" smtClean="0"/>
              <a:t>асширение </a:t>
            </a:r>
            <a:r>
              <a:rPr lang="ru-RU" sz="2800" dirty="0"/>
              <a:t>и активизация речевого запаса детей на основе углубления представлений об </a:t>
            </a:r>
            <a:r>
              <a:rPr lang="ru-RU" sz="2800" dirty="0" smtClean="0"/>
              <a:t>окружающем.</a:t>
            </a:r>
          </a:p>
          <a:p>
            <a:pPr marL="514350" indent="-514350" algn="just">
              <a:buAutoNum type="arabicPeriod"/>
            </a:pPr>
            <a:r>
              <a:rPr lang="ru-RU" sz="2800" dirty="0"/>
              <a:t>Р</a:t>
            </a:r>
            <a:r>
              <a:rPr lang="ru-RU" sz="2800" dirty="0" smtClean="0"/>
              <a:t>азвитие </a:t>
            </a:r>
            <a:r>
              <a:rPr lang="ru-RU" sz="2800" dirty="0"/>
              <a:t>у детей способности применять сформированные умения и навыки связной речи в различных ситуациях </a:t>
            </a:r>
            <a:r>
              <a:rPr lang="ru-RU" sz="2800" dirty="0" smtClean="0"/>
              <a:t>общения.</a:t>
            </a:r>
          </a:p>
          <a:p>
            <a:pPr marL="514350" indent="-514350" algn="just">
              <a:buAutoNum type="arabicPeriod"/>
            </a:pPr>
            <a:r>
              <a:rPr lang="ru-RU" sz="2800" dirty="0"/>
              <a:t>А</a:t>
            </a:r>
            <a:r>
              <a:rPr lang="ru-RU" sz="2800" dirty="0" smtClean="0"/>
              <a:t>втоматизация </a:t>
            </a:r>
            <a:r>
              <a:rPr lang="ru-RU" sz="2800" dirty="0"/>
              <a:t>в свободной самостоятельной речи детей усвоенных навыков грамматического оформления речи в соответствии с программой логопедических занятий.</a:t>
            </a:r>
          </a:p>
        </p:txBody>
      </p:sp>
    </p:spTree>
    <p:extLst>
      <p:ext uri="{BB962C8B-B14F-4D97-AF65-F5344CB8AC3E}">
        <p14:creationId xmlns:p14="http://schemas.microsoft.com/office/powerpoint/2010/main" val="4214589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0109" y="0"/>
            <a:ext cx="11817927" cy="6463308"/>
          </a:xfrm>
          <a:prstGeom prst="rect">
            <a:avLst/>
          </a:prstGeom>
          <a:noFill/>
        </p:spPr>
        <p:txBody>
          <a:bodyPr wrap="square" rtlCol="0">
            <a:spAutoFit/>
          </a:bodyPr>
          <a:lstStyle/>
          <a:p>
            <a:pPr algn="ctr"/>
            <a:r>
              <a:rPr lang="ru-RU" sz="3600" dirty="0">
                <a:ln>
                  <a:solidFill>
                    <a:srgbClr val="7030A0"/>
                  </a:solidFill>
                </a:ln>
                <a:effectLst>
                  <a:glow rad="228600">
                    <a:schemeClr val="accent4">
                      <a:satMod val="175000"/>
                      <a:alpha val="40000"/>
                    </a:schemeClr>
                  </a:glow>
                </a:effectLst>
                <a:latin typeface="Monotype Corsiva" panose="03010101010201010101" pitchFamily="66" charset="0"/>
              </a:rPr>
              <a:t>Д/и «Незнайка пришел в магазин»</a:t>
            </a:r>
          </a:p>
          <a:p>
            <a:r>
              <a:rPr lang="ru-RU" sz="2400" b="1" u="sng" dirty="0"/>
              <a:t>Цель</a:t>
            </a:r>
            <a:r>
              <a:rPr lang="ru-RU" sz="2400" dirty="0"/>
              <a:t>: закрепление согласования прилагательного и существительного, развитие диалогической речи.</a:t>
            </a:r>
          </a:p>
          <a:p>
            <a:r>
              <a:rPr lang="ru-RU" sz="2400" b="1" u="sng" dirty="0"/>
              <a:t>Ход</a:t>
            </a:r>
            <a:r>
              <a:rPr lang="ru-RU" sz="2400" dirty="0"/>
              <a:t>:</a:t>
            </a:r>
          </a:p>
          <a:p>
            <a:r>
              <a:rPr lang="ru-RU" sz="2400" i="1" dirty="0">
                <a:solidFill>
                  <a:srgbClr val="FF0000"/>
                </a:solidFill>
              </a:rPr>
              <a:t>Незнайка</a:t>
            </a:r>
            <a:r>
              <a:rPr lang="ru-RU" sz="2400" dirty="0"/>
              <a:t>: Я забыл, как называется то, что я хотел купить.</a:t>
            </a:r>
          </a:p>
          <a:p>
            <a:r>
              <a:rPr lang="ru-RU" sz="2400" i="1" dirty="0">
                <a:solidFill>
                  <a:srgbClr val="002060"/>
                </a:solidFill>
              </a:rPr>
              <a:t>Продавец</a:t>
            </a:r>
            <a:r>
              <a:rPr lang="ru-RU" sz="2400" dirty="0"/>
              <a:t>: Ты хотел купить овощ или фрукт?</a:t>
            </a:r>
          </a:p>
          <a:p>
            <a:r>
              <a:rPr lang="ru-RU" sz="2400" i="1" dirty="0">
                <a:solidFill>
                  <a:srgbClr val="FF0000"/>
                </a:solidFill>
              </a:rPr>
              <a:t>Незнайка</a:t>
            </a:r>
            <a:r>
              <a:rPr lang="ru-RU" sz="2400" dirty="0"/>
              <a:t>: Я хотел купить фрукт.</a:t>
            </a:r>
          </a:p>
          <a:p>
            <a:r>
              <a:rPr lang="ru-RU" sz="2400" i="1" dirty="0">
                <a:solidFill>
                  <a:srgbClr val="002060"/>
                </a:solidFill>
              </a:rPr>
              <a:t>Продавец</a:t>
            </a:r>
            <a:r>
              <a:rPr lang="ru-RU" sz="2400" dirty="0"/>
              <a:t>: Какой он по цвету?</a:t>
            </a:r>
          </a:p>
          <a:p>
            <a:r>
              <a:rPr lang="ru-RU" sz="2400" i="1" dirty="0">
                <a:solidFill>
                  <a:srgbClr val="FF0000"/>
                </a:solidFill>
              </a:rPr>
              <a:t>Незнайка</a:t>
            </a:r>
            <a:r>
              <a:rPr lang="ru-RU" sz="2400" dirty="0"/>
              <a:t>: Он желтый.</a:t>
            </a:r>
          </a:p>
          <a:p>
            <a:r>
              <a:rPr lang="ru-RU" sz="2400" i="1" dirty="0">
                <a:solidFill>
                  <a:srgbClr val="002060"/>
                </a:solidFill>
              </a:rPr>
              <a:t>Продавец</a:t>
            </a:r>
            <a:r>
              <a:rPr lang="ru-RU" sz="2400" dirty="0"/>
              <a:t>: А какой он по форме?</a:t>
            </a:r>
          </a:p>
          <a:p>
            <a:r>
              <a:rPr lang="ru-RU" sz="2400" i="1" dirty="0">
                <a:solidFill>
                  <a:srgbClr val="FF0000"/>
                </a:solidFill>
              </a:rPr>
              <a:t>Незнайка</a:t>
            </a:r>
            <a:r>
              <a:rPr lang="ru-RU" sz="2400" dirty="0"/>
              <a:t>: Он овальный.</a:t>
            </a:r>
          </a:p>
          <a:p>
            <a:r>
              <a:rPr lang="ru-RU" sz="2400" i="1" dirty="0">
                <a:solidFill>
                  <a:srgbClr val="002060"/>
                </a:solidFill>
              </a:rPr>
              <a:t>Продавец</a:t>
            </a:r>
            <a:r>
              <a:rPr lang="ru-RU" sz="2400" dirty="0"/>
              <a:t>: А какой он по вкусу?</a:t>
            </a:r>
          </a:p>
          <a:p>
            <a:r>
              <a:rPr lang="ru-RU" sz="2400" i="1" dirty="0">
                <a:solidFill>
                  <a:srgbClr val="FF0000"/>
                </a:solidFill>
              </a:rPr>
              <a:t>Незнайка</a:t>
            </a:r>
            <a:r>
              <a:rPr lang="ru-RU" sz="2400" dirty="0"/>
              <a:t>: Этот фрукт кислый.</a:t>
            </a:r>
          </a:p>
          <a:p>
            <a:r>
              <a:rPr lang="ru-RU" sz="2400" i="1" dirty="0">
                <a:solidFill>
                  <a:srgbClr val="002060"/>
                </a:solidFill>
              </a:rPr>
              <a:t>Продавец</a:t>
            </a:r>
            <a:r>
              <a:rPr lang="ru-RU" sz="2400" dirty="0"/>
              <a:t>: Наверное, ты хотел купить лимон.</a:t>
            </a:r>
          </a:p>
          <a:p>
            <a:r>
              <a:rPr lang="ru-RU" sz="2400" i="1" dirty="0">
                <a:solidFill>
                  <a:srgbClr val="FF0000"/>
                </a:solidFill>
              </a:rPr>
              <a:t>Незнайка</a:t>
            </a:r>
            <a:r>
              <a:rPr lang="ru-RU" sz="2400" dirty="0"/>
              <a:t>: Правильно, я хотел купить лимон. </a:t>
            </a:r>
            <a:endParaRPr lang="ru-RU" sz="2400" dirty="0" smtClean="0"/>
          </a:p>
          <a:p>
            <a:r>
              <a:rPr lang="ru-RU" sz="2400" dirty="0" smtClean="0"/>
              <a:t>Этот </a:t>
            </a:r>
            <a:r>
              <a:rPr lang="ru-RU" sz="2400" dirty="0"/>
              <a:t>фрукт желтый, овальный, кислый.</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873" y="1745673"/>
            <a:ext cx="3796145" cy="4914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r="43664"/>
          <a:stretch/>
        </p:blipFill>
        <p:spPr>
          <a:xfrm>
            <a:off x="5195455" y="2841947"/>
            <a:ext cx="2240067" cy="1910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31694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12192000" cy="6858000"/>
          </a:xfrm>
          <a:prstGeom prst="rect">
            <a:avLst/>
          </a:prstGeom>
        </p:spPr>
      </p:pic>
      <p:sp>
        <p:nvSpPr>
          <p:cNvPr id="6" name="TextBox 5"/>
          <p:cNvSpPr txBox="1"/>
          <p:nvPr/>
        </p:nvSpPr>
        <p:spPr>
          <a:xfrm>
            <a:off x="1136073" y="1911927"/>
            <a:ext cx="9656618" cy="2400657"/>
          </a:xfrm>
          <a:prstGeom prst="rect">
            <a:avLst/>
          </a:prstGeom>
          <a:noFill/>
        </p:spPr>
        <p:txBody>
          <a:bodyPr wrap="square" rtlCol="0">
            <a:spAutoFit/>
          </a:bodyPr>
          <a:lstStyle/>
          <a:p>
            <a:pPr algn="ctr"/>
            <a:r>
              <a:rPr lang="ru-RU" sz="4400" dirty="0">
                <a:solidFill>
                  <a:srgbClr val="C00000"/>
                </a:solidFill>
                <a:latin typeface="Monotype Corsiva" panose="03010101010201010101" pitchFamily="66" charset="0"/>
              </a:rPr>
              <a:t>Рекомендации </a:t>
            </a:r>
          </a:p>
          <a:p>
            <a:pPr algn="ctr"/>
            <a:r>
              <a:rPr lang="ru-RU" sz="4400" dirty="0">
                <a:solidFill>
                  <a:srgbClr val="C00000"/>
                </a:solidFill>
                <a:latin typeface="Monotype Corsiva" panose="03010101010201010101" pitchFamily="66" charset="0"/>
              </a:rPr>
              <a:t>по развитию грамматического строя речи </a:t>
            </a:r>
          </a:p>
          <a:p>
            <a:pPr algn="ctr"/>
            <a:r>
              <a:rPr lang="ru-RU" sz="4400" dirty="0">
                <a:solidFill>
                  <a:srgbClr val="C00000"/>
                </a:solidFill>
                <a:latin typeface="Monotype Corsiva" panose="03010101010201010101" pitchFamily="66" charset="0"/>
              </a:rPr>
              <a:t>для родителей детей с ОНР</a:t>
            </a:r>
          </a:p>
          <a:p>
            <a:endParaRPr lang="ru-RU" dirty="0"/>
          </a:p>
        </p:txBody>
      </p:sp>
    </p:spTree>
    <p:extLst>
      <p:ext uri="{BB962C8B-B14F-4D97-AF65-F5344CB8AC3E}">
        <p14:creationId xmlns:p14="http://schemas.microsoft.com/office/powerpoint/2010/main" val="1575983202"/>
      </p:ext>
    </p:extLst>
  </p:cSld>
  <p:clrMapOvr>
    <a:masterClrMapping/>
  </p:clrMapOvr>
  <mc:AlternateContent xmlns:mc="http://schemas.openxmlformats.org/markup-compatibility/2006" xmlns:p14="http://schemas.microsoft.com/office/powerpoint/2010/main">
    <mc:Choice Requires="p14">
      <p:transition spd="slow" p14:dur="225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26636" cy="6858000"/>
          </a:xfrm>
          <a:prstGeom prst="rect">
            <a:avLst/>
          </a:prstGeom>
        </p:spPr>
      </p:pic>
      <p:sp>
        <p:nvSpPr>
          <p:cNvPr id="3" name="TextBox 2"/>
          <p:cNvSpPr txBox="1"/>
          <p:nvPr/>
        </p:nvSpPr>
        <p:spPr>
          <a:xfrm>
            <a:off x="540327" y="193964"/>
            <a:ext cx="11305309" cy="523220"/>
          </a:xfrm>
          <a:prstGeom prst="rect">
            <a:avLst/>
          </a:prstGeom>
          <a:noFill/>
        </p:spPr>
        <p:txBody>
          <a:bodyPr wrap="square" rtlCol="0">
            <a:spAutoFit/>
          </a:bodyPr>
          <a:lstStyle/>
          <a:p>
            <a:pPr algn="ctr"/>
            <a:r>
              <a:rPr lang="ru-RU" sz="2800" b="1" dirty="0">
                <a:solidFill>
                  <a:srgbClr val="FF0000"/>
                </a:solidFill>
                <a:effectLst>
                  <a:glow rad="228600">
                    <a:schemeClr val="accent4">
                      <a:satMod val="175000"/>
                      <a:alpha val="40000"/>
                    </a:schemeClr>
                  </a:glow>
                </a:effectLst>
                <a:latin typeface="Monotype Corsiva" panose="03010101010201010101" pitchFamily="66" charset="0"/>
              </a:rPr>
              <a:t>Развитие грамматического строя речи у детей </a:t>
            </a:r>
            <a:r>
              <a:rPr lang="ru-RU" sz="2800" b="1" dirty="0" smtClean="0">
                <a:solidFill>
                  <a:srgbClr val="FF0000"/>
                </a:solidFill>
                <a:effectLst>
                  <a:glow rad="228600">
                    <a:schemeClr val="accent4">
                      <a:satMod val="175000"/>
                      <a:alpha val="40000"/>
                    </a:schemeClr>
                  </a:glow>
                </a:effectLst>
                <a:latin typeface="Monotype Corsiva" panose="03010101010201010101" pitchFamily="66" charset="0"/>
              </a:rPr>
              <a:t>4-6 лет</a:t>
            </a:r>
            <a:endParaRPr lang="ru-RU" sz="2800" b="1" dirty="0">
              <a:solidFill>
                <a:srgbClr val="FF0000"/>
              </a:solidFill>
              <a:effectLst>
                <a:glow rad="228600">
                  <a:schemeClr val="accent4">
                    <a:satMod val="175000"/>
                    <a:alpha val="40000"/>
                  </a:schemeClr>
                </a:glow>
              </a:effectLst>
              <a:latin typeface="Monotype Corsiva" panose="03010101010201010101" pitchFamily="66" charset="0"/>
            </a:endParaRPr>
          </a:p>
        </p:txBody>
      </p:sp>
      <p:sp>
        <p:nvSpPr>
          <p:cNvPr id="4" name="TextBox 3"/>
          <p:cNvSpPr txBox="1"/>
          <p:nvPr/>
        </p:nvSpPr>
        <p:spPr>
          <a:xfrm>
            <a:off x="235527" y="845127"/>
            <a:ext cx="11845637" cy="5909310"/>
          </a:xfrm>
          <a:prstGeom prst="rect">
            <a:avLst/>
          </a:prstGeom>
          <a:noFill/>
        </p:spPr>
        <p:txBody>
          <a:bodyPr wrap="square" rtlCol="0">
            <a:spAutoFit/>
          </a:bodyPr>
          <a:lstStyle/>
          <a:p>
            <a:pPr algn="ctr"/>
            <a:r>
              <a:rPr lang="ru-RU" dirty="0"/>
              <a:t>1.    </a:t>
            </a:r>
            <a:r>
              <a:rPr lang="ru-RU" b="1" dirty="0"/>
              <a:t>Что должны знать родители?</a:t>
            </a:r>
            <a:endParaRPr lang="ru-RU" dirty="0"/>
          </a:p>
          <a:p>
            <a:pPr algn="just"/>
            <a:r>
              <a:rPr lang="ru-RU" dirty="0" smtClean="0"/>
              <a:t>     Грамматика </a:t>
            </a:r>
            <a:r>
              <a:rPr lang="ru-RU" dirty="0"/>
              <a:t>отвечает за те закономерности, по которым в языке образуются и соединяются слова. Чтобы понимать речь, мало знать значения слов, из которых она состоит, надо еще понять отношения между этими словами. Ребенок может понимать смысл отдельных слов «рубашка», «постирать», но, тем не менее, не уловить общего смысла предложений: «Рубашка постирана» или «Рубашку постирают».</a:t>
            </a:r>
          </a:p>
          <a:p>
            <a:pPr algn="just"/>
            <a:r>
              <a:rPr lang="ru-RU" dirty="0" smtClean="0"/>
              <a:t>     Формирование </a:t>
            </a:r>
            <a:r>
              <a:rPr lang="ru-RU" dirty="0"/>
              <a:t>грамматического строя речи проходит в два этапа. На первом этапе дети учатся понимать смысл сказанного. Например, ориентируясь на окончание существительного, различают, где один предмет, а где много. На следующем этапе — используют то или иное грамматическое средство в собственной речи.</a:t>
            </a:r>
          </a:p>
          <a:p>
            <a:pPr algn="just"/>
            <a:r>
              <a:rPr lang="ru-RU" dirty="0"/>
              <a:t>Существует определенная последовательность отработки разных сторон грамматического строя. Многообразием форм слов дети овладевают, главным образом, в младшем и среднем дошкольном возрасте. На 5-6 годах жизни идет активное освоение способов словообразования. В старшем дошкольном возрасте речь ребенка обогащается сложными синтаксическими конструкциями.</a:t>
            </a:r>
          </a:p>
          <a:p>
            <a:pPr algn="just"/>
            <a:r>
              <a:rPr lang="ru-RU" dirty="0" smtClean="0"/>
              <a:t>     Но </a:t>
            </a:r>
            <a:r>
              <a:rPr lang="ru-RU" dirty="0"/>
              <a:t>грамматическая система русского языка очень сложна и зачастую бывает недостаточно просто речевого общения и требуется неоднократное повторение той или иной конструкции во время игры с предметами, на прогулке, во время бытовых дел дома. Пользуясь различными вещами, выполняя не сложные поручения, дети знакомятся с назначением и свойствами различных предметов, отношениями между ними. Жизненные впечатления составляют основу овладения грамматическим строем языка.</a:t>
            </a:r>
          </a:p>
          <a:p>
            <a:pPr algn="just"/>
            <a:r>
              <a:rPr lang="ru-RU" dirty="0" smtClean="0"/>
              <a:t>     Ребенок будет обязательно допускать ошибки. Никогда не повторяйте неправильно сказанную фразу!!! Взрослый должен несколько раз произнести правильную форму, а затем попросить сказать «красиво» ребенка. Очень хорошо, если взрослый даст несколько аналогичных примеров.</a:t>
            </a:r>
          </a:p>
          <a:p>
            <a:endParaRPr lang="ru-RU" dirty="0"/>
          </a:p>
        </p:txBody>
      </p:sp>
    </p:spTree>
    <p:extLst>
      <p:ext uri="{BB962C8B-B14F-4D97-AF65-F5344CB8AC3E}">
        <p14:creationId xmlns:p14="http://schemas.microsoft.com/office/powerpoint/2010/main" val="186055390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1673" y="96982"/>
            <a:ext cx="11762509" cy="6278642"/>
          </a:xfrm>
          <a:prstGeom prst="rect">
            <a:avLst/>
          </a:prstGeom>
          <a:noFill/>
        </p:spPr>
        <p:txBody>
          <a:bodyPr wrap="square" rtlCol="0">
            <a:spAutoFit/>
          </a:bodyPr>
          <a:lstStyle/>
          <a:p>
            <a:pPr algn="ctr"/>
            <a:r>
              <a:rPr lang="ru-RU" sz="2400" dirty="0">
                <a:solidFill>
                  <a:srgbClr val="FF0000"/>
                </a:solidFill>
              </a:rPr>
              <a:t>2.    </a:t>
            </a:r>
            <a:r>
              <a:rPr lang="ru-RU" sz="2400" b="1" dirty="0">
                <a:solidFill>
                  <a:srgbClr val="FF0000"/>
                </a:solidFill>
              </a:rPr>
              <a:t>Как и что мы можем делать</a:t>
            </a:r>
            <a:r>
              <a:rPr lang="ru-RU" sz="2400" b="1" dirty="0" smtClean="0">
                <a:solidFill>
                  <a:srgbClr val="FF0000"/>
                </a:solidFill>
              </a:rPr>
              <a:t>?</a:t>
            </a:r>
            <a:endParaRPr lang="ru-RU" sz="2400" dirty="0">
              <a:solidFill>
                <a:srgbClr val="FF0000"/>
              </a:solidFill>
            </a:endParaRPr>
          </a:p>
          <a:p>
            <a:r>
              <a:rPr lang="ru-RU" dirty="0" smtClean="0"/>
              <a:t>     </a:t>
            </a:r>
            <a:endParaRPr lang="ru-RU" sz="800" dirty="0" smtClean="0"/>
          </a:p>
          <a:p>
            <a:pPr algn="just"/>
            <a:r>
              <a:rPr lang="ru-RU" sz="800" dirty="0"/>
              <a:t> </a:t>
            </a:r>
            <a:r>
              <a:rPr lang="ru-RU" sz="800" dirty="0" smtClean="0"/>
              <a:t>    </a:t>
            </a:r>
            <a:r>
              <a:rPr lang="ru-RU" dirty="0" smtClean="0"/>
              <a:t>На </a:t>
            </a:r>
            <a:r>
              <a:rPr lang="ru-RU" dirty="0"/>
              <a:t>улице, на даче, дома существует масса ситуаций, когда вы можете отрабатывать грамматические категории. Нужно просто проявить немного фантазии, ну и конечно, иметь желание.</a:t>
            </a:r>
          </a:p>
          <a:p>
            <a:pPr algn="just"/>
            <a:r>
              <a:rPr lang="ru-RU" dirty="0" smtClean="0"/>
              <a:t>     Всегда </a:t>
            </a:r>
            <a:r>
              <a:rPr lang="ru-RU" dirty="0"/>
              <a:t>и везде мы можем «просчитывать» предметы. По дороге в детский сад посчитайте с ребенком машины, деревья, столбы, птичек… (одно дерево – два дерева… — пять деревьев). Поднимаясь по ступенькам, считайте ступеньки (одна ступенька – две ступеньки… — пять ступенек). Когда стоите на остановке, посчитайте этажи соседнего дома или сами дома. Собираясь завтракать, обедать, пить чай в воскресный день, посчитайте ложки, вилки, тарелки, чашки, конфеты, сушки, которые есть на столе. </a:t>
            </a:r>
            <a:r>
              <a:rPr lang="ru-RU" dirty="0" smtClean="0"/>
              <a:t>Так </a:t>
            </a:r>
            <a:r>
              <a:rPr lang="ru-RU" dirty="0"/>
              <a:t>будет отрабатываться согласование существительных с числительными. Главное, чтобы окончания были правильными.</a:t>
            </a:r>
          </a:p>
          <a:p>
            <a:pPr algn="just"/>
            <a:r>
              <a:rPr lang="ru-RU" dirty="0" smtClean="0"/>
              <a:t>     Очень </a:t>
            </a:r>
            <a:r>
              <a:rPr lang="ru-RU" dirty="0"/>
              <a:t>хорошо в бытовой обстановке отрабатывать употребление предлогов: на, в, под, за, из-за, из-под… Если у ребенка есть своя комната и вы помогаете убирать игрушки, говорите вместе с ним: «Кубики кладем в коробку, куклу посадим в шкаф, мишку на шкаф, карандаши положим в ящик и так далее». А когда достаете что-нибудь, тоже говорите: «Кубики достанем из коробки, куклу – из шкафа, мячик из-под шкафа». </a:t>
            </a:r>
            <a:r>
              <a:rPr lang="ru-RU" dirty="0" smtClean="0"/>
              <a:t>Можно </a:t>
            </a:r>
            <a:r>
              <a:rPr lang="ru-RU" dirty="0"/>
              <a:t>организовать специальную игру: «Поиграем с мишкой в прятки». «Куда спрятался мишка? На полку, под стул, в коробку и…». </a:t>
            </a:r>
            <a:endParaRPr lang="ru-RU" dirty="0" smtClean="0"/>
          </a:p>
          <a:p>
            <a:pPr algn="just"/>
            <a:r>
              <a:rPr lang="ru-RU" dirty="0"/>
              <a:t> </a:t>
            </a:r>
            <a:r>
              <a:rPr lang="ru-RU" dirty="0" smtClean="0"/>
              <a:t>    Можно </a:t>
            </a:r>
            <a:r>
              <a:rPr lang="ru-RU" dirty="0"/>
              <a:t>еще отрабатывать падежные формы существительных. Доставая белье из стиральной машины, попросите ребенка прокомментировать, что мы постирали? (кофточку, носочки, майку, полотенце, шапочку…). Или повесили на веревку? Или купили в магазине? (когда выкладываете покупки). Когда умываетесь, спросите: «Чем будем чистить зубы? (щеткой); Вытираться? (полотенцем); Чем я буду гладить белье?; Чем ты хочешь рисовать?; А чем мы будем кормить нашего котика или собачку?». Отрабатывая родительный падеж, можно поиграть в игру: «Чего не стало?». </a:t>
            </a:r>
            <a:r>
              <a:rPr lang="ru-RU" dirty="0" smtClean="0"/>
              <a:t>Положите несколько предметов или игрушек (4-5). Попросите ребенка запомнить, что тут лежит. А затем прячьте по 1-2 предмета </a:t>
            </a:r>
            <a:r>
              <a:rPr lang="ru-RU" dirty="0"/>
              <a:t>и </a:t>
            </a:r>
            <a:r>
              <a:rPr lang="ru-RU" dirty="0" smtClean="0"/>
              <a:t>спрашивайте: </a:t>
            </a:r>
            <a:r>
              <a:rPr lang="ru-RU" dirty="0"/>
              <a:t>«Чего не стало? Не стало вазы, перчаток, щетки</a:t>
            </a:r>
            <a:r>
              <a:rPr lang="ru-RU" dirty="0" smtClean="0"/>
              <a:t>…».</a:t>
            </a:r>
            <a:endParaRPr lang="ru-RU" dirty="0"/>
          </a:p>
        </p:txBody>
      </p:sp>
    </p:spTree>
    <p:extLst>
      <p:ext uri="{BB962C8B-B14F-4D97-AF65-F5344CB8AC3E}">
        <p14:creationId xmlns:p14="http://schemas.microsoft.com/office/powerpoint/2010/main" val="3521931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26636" cy="6858000"/>
          </a:xfrm>
          <a:prstGeom prst="rect">
            <a:avLst/>
          </a:prstGeom>
        </p:spPr>
      </p:pic>
      <p:sp>
        <p:nvSpPr>
          <p:cNvPr id="3" name="TextBox 2"/>
          <p:cNvSpPr txBox="1"/>
          <p:nvPr/>
        </p:nvSpPr>
        <p:spPr>
          <a:xfrm>
            <a:off x="221673" y="138545"/>
            <a:ext cx="11831782" cy="6678751"/>
          </a:xfrm>
          <a:prstGeom prst="rect">
            <a:avLst/>
          </a:prstGeom>
          <a:noFill/>
        </p:spPr>
        <p:txBody>
          <a:bodyPr wrap="square" rtlCol="0">
            <a:spAutoFit/>
          </a:bodyPr>
          <a:lstStyle/>
          <a:p>
            <a:pPr algn="ctr"/>
            <a:r>
              <a:rPr lang="ru-RU" sz="3200" i="1" dirty="0">
                <a:solidFill>
                  <a:srgbClr val="FF0000"/>
                </a:solidFill>
                <a:latin typeface="Monotype Corsiva" panose="03010101010201010101" pitchFamily="66" charset="0"/>
              </a:rPr>
              <a:t>3.   </a:t>
            </a:r>
            <a:r>
              <a:rPr lang="ru-RU" sz="3200" b="1" i="1" dirty="0" smtClean="0">
                <a:solidFill>
                  <a:srgbClr val="FF0000"/>
                </a:solidFill>
                <a:latin typeface="Monotype Corsiva" panose="03010101010201010101" pitchFamily="66" charset="0"/>
              </a:rPr>
              <a:t> «Словообразование»</a:t>
            </a:r>
            <a:endParaRPr lang="ru-RU" sz="3200" i="1" dirty="0">
              <a:solidFill>
                <a:srgbClr val="FF0000"/>
              </a:solidFill>
              <a:latin typeface="Monotype Corsiva" panose="03010101010201010101" pitchFamily="66" charset="0"/>
            </a:endParaRPr>
          </a:p>
          <a:p>
            <a:r>
              <a:rPr lang="ru-RU" dirty="0" smtClean="0"/>
              <a:t>     </a:t>
            </a:r>
            <a:endParaRPr lang="ru-RU" sz="800" dirty="0" smtClean="0"/>
          </a:p>
          <a:p>
            <a:pPr algn="just"/>
            <a:r>
              <a:rPr lang="ru-RU" dirty="0" smtClean="0"/>
              <a:t>     Немало </a:t>
            </a:r>
            <a:r>
              <a:rPr lang="ru-RU" dirty="0"/>
              <a:t>интересного может узнать ребенок на кухне. Когда вы готовите суп из гороха, расскажите малышу об этом, уточните, что суп называется «гороховый». А суп из фасоли – фасолевый, а салат из моркови – морковный и так далее. А затем сами спросите: «Так как называется сок, компот из слив, яблок, груш?». Когда варите или кушаете кашу, расскажите, как называется каша (рисовая, пшенная, геркулесовая, гречневая…). Здесь же на кухне можно обратить внимание на то, из чего сделаны разные предметы. Стакан из стекла – стеклянный, сковорода из чугуна – чугунная, ведро из пластмассы – пластмассовое, стул из дерева – деревянный… Одевая или раздевая ребенка, обратите внимание на: сапоги из резины – резиновые, шубка из меха – меховая, шарф из шерсти – шерстяной. На прогулке в парке назовите листочки (кленовые, березовые, дубовые).</a:t>
            </a:r>
          </a:p>
          <a:p>
            <a:pPr algn="just"/>
            <a:r>
              <a:rPr lang="ru-RU" dirty="0" smtClean="0"/>
              <a:t>     Если </a:t>
            </a:r>
            <a:r>
              <a:rPr lang="ru-RU" dirty="0"/>
              <a:t>у вас дома найдутся предметы разной величины, можно упражняться в образовании уменьшительно-ласкательной формы существительных. Большой мяч, а маленький мячик. Большая машина, а маленькая машинка. Большое яблоко, а маленькое яблочко. А потом попросите ласково назвать бабушку, дедушку, Олю, Катю, Васю. А может у вас есть книжка про великана. У него будет все большое-большое: глазищи, ручищи, ножищи. А если волк в сказке очень-очень злой, значит, он будет злющий, а лиса – хитрющая. Здесь увеличительные суффиксы.</a:t>
            </a:r>
          </a:p>
          <a:p>
            <a:pPr algn="just"/>
            <a:r>
              <a:rPr lang="ru-RU" dirty="0" smtClean="0"/>
              <a:t>     Достаточно </a:t>
            </a:r>
            <a:r>
              <a:rPr lang="ru-RU" dirty="0"/>
              <a:t>сложно ребенку употреблять приставочные глаголы. Здесь уже придется смоделировать ситуацию. Сейчас есть игрушечные шоссейные, железные дороги. Можно придумать мостик, горку, яму. Или сделать это в песочнице и предложить вместе отправиться в веселое путешествие. Сначала взрослый показывает, комментирует маршрут, а затем предлагает ребенку побыть внимательным водителем: «Машина по дороге ехала-ехала и до горы доехала, в гору въехала, с горы съехала, дальше поехала. К яме подъехала, яму объехала, до речки доехала, мост переехала и домой приехала». Это может быть и самолетик, который летел, к туче подлетел, тучу облетел, и дальше полетел. Или мальчик на детской площадке шел, шел, к домику подошел, в домик вошел, из домика вышел и от домика отошел. </a:t>
            </a:r>
          </a:p>
        </p:txBody>
      </p:sp>
    </p:spTree>
    <p:extLst>
      <p:ext uri="{BB962C8B-B14F-4D97-AF65-F5344CB8AC3E}">
        <p14:creationId xmlns:p14="http://schemas.microsoft.com/office/powerpoint/2010/main" val="3850143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42110" y="1025236"/>
            <a:ext cx="10474036" cy="286232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endParaRPr lang="ru-RU" sz="6000" b="1" dirty="0" smtClean="0">
              <a:ln>
                <a:solidFill>
                  <a:schemeClr val="bg1">
                    <a:lumMod val="75000"/>
                  </a:schemeClr>
                </a:solidFill>
              </a:ln>
              <a:solidFill>
                <a:schemeClr val="accent4"/>
              </a:solidFill>
              <a:effectLst>
                <a:outerShdw blurRad="50800" dist="38100" dir="16200000" rotWithShape="0">
                  <a:prstClr val="black">
                    <a:alpha val="40000"/>
                  </a:prstClr>
                </a:outerShdw>
              </a:effectLst>
            </a:endParaRPr>
          </a:p>
          <a:p>
            <a:pPr algn="ctr"/>
            <a:r>
              <a:rPr lang="ru-RU" sz="6000" b="1" i="1" dirty="0" smtClean="0">
                <a:ln>
                  <a:solidFill>
                    <a:schemeClr val="bg1">
                      <a:lumMod val="75000"/>
                    </a:schemeClr>
                  </a:solidFill>
                </a:ln>
                <a:solidFill>
                  <a:schemeClr val="accent4"/>
                </a:solidFill>
                <a:effectLst>
                  <a:outerShdw blurRad="50800" dist="38100" dir="16200000" rotWithShape="0">
                    <a:prstClr val="black">
                      <a:alpha val="40000"/>
                    </a:prstClr>
                  </a:outerShdw>
                </a:effectLst>
                <a:latin typeface="Monotype Corsiva" panose="03010101010201010101" pitchFamily="66" charset="0"/>
              </a:rPr>
              <a:t>Приёмы формирования грамматического строя речи</a:t>
            </a:r>
            <a:endParaRPr lang="ru-RU" sz="6000" b="1" i="1" dirty="0">
              <a:ln>
                <a:solidFill>
                  <a:schemeClr val="bg1">
                    <a:lumMod val="75000"/>
                  </a:schemeClr>
                </a:solidFill>
              </a:ln>
              <a:solidFill>
                <a:schemeClr val="accent4"/>
              </a:solidFill>
              <a:effectLst>
                <a:outerShdw blurRad="50800" dist="38100" dir="16200000" rotWithShape="0">
                  <a:prstClr val="black">
                    <a:alpha val="40000"/>
                  </a:prstClr>
                </a:outerShdw>
              </a:effectLst>
              <a:latin typeface="Monotype Corsiva" panose="03010101010201010101" pitchFamily="66" charset="0"/>
            </a:endParaRPr>
          </a:p>
        </p:txBody>
      </p:sp>
    </p:spTree>
    <p:extLst>
      <p:ext uri="{BB962C8B-B14F-4D97-AF65-F5344CB8AC3E}">
        <p14:creationId xmlns:p14="http://schemas.microsoft.com/office/powerpoint/2010/main" val="48901924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6982" y="166255"/>
            <a:ext cx="12095018" cy="2031325"/>
          </a:xfrm>
          <a:prstGeom prst="rect">
            <a:avLst/>
          </a:prstGeom>
          <a:noFill/>
        </p:spPr>
        <p:txBody>
          <a:bodyPr wrap="square" rtlCol="0">
            <a:spAutoFit/>
          </a:bodyPr>
          <a:lstStyle/>
          <a:p>
            <a:pPr algn="ctr"/>
            <a:r>
              <a:rPr lang="ru-RU" sz="3600" i="1" dirty="0" smtClean="0">
                <a:ln>
                  <a:solidFill>
                    <a:srgbClr val="FF0000"/>
                  </a:solidFill>
                </a:ln>
                <a:effectLst>
                  <a:glow rad="228600">
                    <a:schemeClr val="accent4">
                      <a:satMod val="175000"/>
                      <a:alpha val="40000"/>
                    </a:schemeClr>
                  </a:glow>
                </a:effectLst>
                <a:latin typeface="Monotype Corsiva" panose="03010101010201010101" pitchFamily="66" charset="0"/>
              </a:rPr>
              <a:t>Д/и </a:t>
            </a:r>
            <a:r>
              <a:rPr lang="ru-RU" sz="3600" i="1" dirty="0">
                <a:ln>
                  <a:solidFill>
                    <a:srgbClr val="FF0000"/>
                  </a:solidFill>
                </a:ln>
                <a:effectLst>
                  <a:glow rad="228600">
                    <a:schemeClr val="accent4">
                      <a:satMod val="175000"/>
                      <a:alpha val="40000"/>
                    </a:schemeClr>
                  </a:glow>
                </a:effectLst>
                <a:latin typeface="Monotype Corsiva" panose="03010101010201010101" pitchFamily="66" charset="0"/>
              </a:rPr>
              <a:t>«Что в магазине?»</a:t>
            </a:r>
          </a:p>
          <a:p>
            <a:r>
              <a:rPr lang="ru-RU" sz="2400" b="1" u="sng" dirty="0"/>
              <a:t>Цель</a:t>
            </a:r>
            <a:r>
              <a:rPr lang="ru-RU" sz="2400" u="sng" dirty="0"/>
              <a:t>: </a:t>
            </a:r>
            <a:r>
              <a:rPr lang="ru-RU" sz="2400" dirty="0"/>
              <a:t>дифференциация существительных единственного и множественного числа.</a:t>
            </a:r>
          </a:p>
          <a:p>
            <a:r>
              <a:rPr lang="ru-RU" sz="2400" b="1" u="sng" dirty="0"/>
              <a:t>Ход</a:t>
            </a:r>
            <a:r>
              <a:rPr lang="ru-RU" sz="2400" dirty="0"/>
              <a:t>: </a:t>
            </a:r>
            <a:r>
              <a:rPr lang="ru-RU" sz="2400" dirty="0" smtClean="0"/>
              <a:t>у </a:t>
            </a:r>
            <a:r>
              <a:rPr lang="ru-RU" sz="2400" dirty="0"/>
              <a:t>взрослого один предмет, у ребенка («на прилавке магазина») – несколько предметов</a:t>
            </a:r>
            <a:r>
              <a:rPr lang="ru-RU" dirty="0"/>
              <a:t>.</a:t>
            </a:r>
          </a:p>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627" y="1988669"/>
            <a:ext cx="2533246" cy="2722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t="8283" b="9898"/>
          <a:stretch/>
        </p:blipFill>
        <p:spPr>
          <a:xfrm>
            <a:off x="7179100" y="1988669"/>
            <a:ext cx="2740756" cy="2722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881745" y="4918364"/>
            <a:ext cx="5719330" cy="1631216"/>
          </a:xfrm>
          <a:prstGeom prst="rect">
            <a:avLst/>
          </a:prstGeom>
          <a:noFill/>
        </p:spPr>
        <p:txBody>
          <a:bodyPr wrap="square" rtlCol="0">
            <a:spAutoFit/>
          </a:bodyPr>
          <a:lstStyle/>
          <a:p>
            <a:r>
              <a:rPr lang="ru-RU" sz="2000" dirty="0"/>
              <a:t>Логопед: </a:t>
            </a:r>
            <a:r>
              <a:rPr lang="ru-RU" sz="2000" dirty="0" smtClean="0"/>
              <a:t>У </a:t>
            </a:r>
            <a:r>
              <a:rPr lang="ru-RU" sz="2000" dirty="0"/>
              <a:t>меня яблоко, а в магазине</a:t>
            </a:r>
            <a:r>
              <a:rPr lang="ru-RU" sz="2000" dirty="0" smtClean="0"/>
              <a:t>?</a:t>
            </a:r>
            <a:endParaRPr lang="ru-RU" sz="2000" dirty="0"/>
          </a:p>
          <a:p>
            <a:r>
              <a:rPr lang="ru-RU" sz="2000" dirty="0"/>
              <a:t>Ребенок: А в магазине – яблоки. </a:t>
            </a:r>
          </a:p>
          <a:p>
            <a:r>
              <a:rPr lang="ru-RU" sz="2000" dirty="0"/>
              <a:t>Вариант игры:</a:t>
            </a:r>
          </a:p>
          <a:p>
            <a:r>
              <a:rPr lang="ru-RU" sz="2000" dirty="0"/>
              <a:t>Логопед: У меня яблоко, а в магазине много ... (?)</a:t>
            </a:r>
          </a:p>
          <a:p>
            <a:r>
              <a:rPr lang="ru-RU" sz="2000" dirty="0"/>
              <a:t>Ребенок: А в магазине много яблок.</a:t>
            </a:r>
          </a:p>
        </p:txBody>
      </p:sp>
    </p:spTree>
    <p:extLst>
      <p:ext uri="{BB962C8B-B14F-4D97-AF65-F5344CB8AC3E}">
        <p14:creationId xmlns:p14="http://schemas.microsoft.com/office/powerpoint/2010/main" val="245838218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4546" t="5455" r="5153" b="10707"/>
          <a:stretch/>
        </p:blipFill>
        <p:spPr>
          <a:xfrm>
            <a:off x="96982" y="96982"/>
            <a:ext cx="1910124" cy="1773381"/>
          </a:xfrm>
          <a:prstGeom prst="rect">
            <a:avLst/>
          </a:prstGeom>
          <a:effectLst>
            <a:glow rad="228600">
              <a:schemeClr val="accent2">
                <a:satMod val="175000"/>
                <a:alpha val="40000"/>
              </a:schemeClr>
            </a:glow>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413" y="116146"/>
            <a:ext cx="1831849" cy="1755799"/>
          </a:xfrm>
          <a:prstGeom prst="rect">
            <a:avLst/>
          </a:prstGeom>
          <a:effectLst>
            <a:glow rad="228600">
              <a:schemeClr val="accent2">
                <a:satMod val="175000"/>
                <a:alpha val="40000"/>
              </a:schemeClr>
            </a:glow>
          </a:effectLst>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val="0"/>
              </a:ext>
            </a:extLst>
          </a:blip>
          <a:srcRect l="9798" t="4040" r="5555" b="9292"/>
          <a:stretch/>
        </p:blipFill>
        <p:spPr>
          <a:xfrm>
            <a:off x="7409406" y="104189"/>
            <a:ext cx="1717964" cy="1758965"/>
          </a:xfrm>
          <a:prstGeom prst="rect">
            <a:avLst/>
          </a:prstGeom>
          <a:effectLst>
            <a:glow rad="228600">
              <a:schemeClr val="accent4">
                <a:satMod val="175000"/>
                <a:alpha val="40000"/>
              </a:schemeClr>
            </a:glow>
          </a:effectLst>
        </p:spPr>
      </p:pic>
      <p:pic>
        <p:nvPicPr>
          <p:cNvPr id="6" name="Рисунок 5"/>
          <p:cNvPicPr>
            <a:picLocks noChangeAspect="1"/>
          </p:cNvPicPr>
          <p:nvPr/>
        </p:nvPicPr>
        <p:blipFill rotWithShape="1">
          <a:blip r:embed="rId6" cstate="print">
            <a:extLst>
              <a:ext uri="{28A0092B-C50C-407E-A947-70E740481C1C}">
                <a14:useLocalDpi xmlns:a14="http://schemas.microsoft.com/office/drawing/2010/main" val="0"/>
              </a:ext>
            </a:extLst>
          </a:blip>
          <a:srcRect t="4445" b="5656"/>
          <a:stretch/>
        </p:blipFill>
        <p:spPr>
          <a:xfrm>
            <a:off x="9862562" y="116146"/>
            <a:ext cx="1951320" cy="1754217"/>
          </a:xfrm>
          <a:prstGeom prst="rect">
            <a:avLst/>
          </a:prstGeom>
          <a:effectLst>
            <a:glow rad="228600">
              <a:schemeClr val="accent4">
                <a:satMod val="175000"/>
                <a:alpha val="40000"/>
              </a:schemeClr>
            </a:glow>
          </a:effectLst>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4872" y="2264352"/>
            <a:ext cx="1723592" cy="1720464"/>
          </a:xfrm>
          <a:prstGeom prst="rect">
            <a:avLst/>
          </a:prstGeom>
          <a:effectLst>
            <a:glow rad="228600">
              <a:schemeClr val="accent6">
                <a:satMod val="175000"/>
                <a:alpha val="40000"/>
              </a:schemeClr>
            </a:glow>
          </a:effectLst>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8264" y="2257425"/>
            <a:ext cx="3599688" cy="1720464"/>
          </a:xfrm>
          <a:prstGeom prst="rect">
            <a:avLst/>
          </a:prstGeom>
          <a:effectLst>
            <a:glow rad="228600">
              <a:schemeClr val="accent6">
                <a:satMod val="175000"/>
                <a:alpha val="40000"/>
              </a:schemeClr>
            </a:glow>
          </a:effectLst>
        </p:spPr>
      </p:pic>
      <p:pic>
        <p:nvPicPr>
          <p:cNvPr id="9" name="Рисунок 8"/>
          <p:cNvPicPr>
            <a:picLocks noChangeAspect="1"/>
          </p:cNvPicPr>
          <p:nvPr/>
        </p:nvPicPr>
        <p:blipFill rotWithShape="1">
          <a:blip r:embed="rId9" cstate="print">
            <a:extLst>
              <a:ext uri="{28A0092B-C50C-407E-A947-70E740481C1C}">
                <a14:useLocalDpi xmlns:a14="http://schemas.microsoft.com/office/drawing/2010/main" val="0"/>
              </a:ext>
            </a:extLst>
          </a:blip>
          <a:srcRect l="4949" t="12930" r="5960" b="16364"/>
          <a:stretch/>
        </p:blipFill>
        <p:spPr>
          <a:xfrm>
            <a:off x="96983" y="4617943"/>
            <a:ext cx="1910123" cy="1910828"/>
          </a:xfrm>
          <a:prstGeom prst="rect">
            <a:avLst/>
          </a:prstGeom>
          <a:effectLst>
            <a:glow rad="228600">
              <a:schemeClr val="accent4">
                <a:satMod val="175000"/>
                <a:alpha val="40000"/>
              </a:schemeClr>
            </a:glow>
          </a:effectLst>
        </p:spPr>
      </p:pic>
      <p:pic>
        <p:nvPicPr>
          <p:cNvPr id="10" name="Рисунок 9"/>
          <p:cNvPicPr>
            <a:picLocks noChangeAspect="1"/>
          </p:cNvPicPr>
          <p:nvPr/>
        </p:nvPicPr>
        <p:blipFill rotWithShape="1">
          <a:blip r:embed="rId10" cstate="print">
            <a:extLst>
              <a:ext uri="{28A0092B-C50C-407E-A947-70E740481C1C}">
                <a14:useLocalDpi xmlns:a14="http://schemas.microsoft.com/office/drawing/2010/main" val="0"/>
              </a:ext>
            </a:extLst>
          </a:blip>
          <a:srcRect l="14166" r="4786"/>
          <a:stretch/>
        </p:blipFill>
        <p:spPr>
          <a:xfrm>
            <a:off x="2628413" y="4599335"/>
            <a:ext cx="1831849" cy="1948043"/>
          </a:xfrm>
          <a:prstGeom prst="rect">
            <a:avLst/>
          </a:prstGeom>
          <a:effectLst>
            <a:glow rad="228600">
              <a:schemeClr val="accent4">
                <a:satMod val="175000"/>
                <a:alpha val="40000"/>
              </a:schemeClr>
            </a:glow>
          </a:effectLst>
        </p:spPr>
      </p:pic>
      <p:pic>
        <p:nvPicPr>
          <p:cNvPr id="11" name="Рисунок 10"/>
          <p:cNvPicPr>
            <a:picLocks noChangeAspect="1"/>
          </p:cNvPicPr>
          <p:nvPr/>
        </p:nvPicPr>
        <p:blipFill rotWithShape="1">
          <a:blip r:embed="rId11" cstate="print">
            <a:extLst>
              <a:ext uri="{28A0092B-C50C-407E-A947-70E740481C1C}">
                <a14:useLocalDpi xmlns:a14="http://schemas.microsoft.com/office/drawing/2010/main" val="0"/>
              </a:ext>
            </a:extLst>
          </a:blip>
          <a:srcRect l="7005" r="6364"/>
          <a:stretch/>
        </p:blipFill>
        <p:spPr>
          <a:xfrm>
            <a:off x="7331906" y="4523779"/>
            <a:ext cx="1795464" cy="2072542"/>
          </a:xfrm>
          <a:prstGeom prst="rect">
            <a:avLst/>
          </a:prstGeom>
          <a:effectLst>
            <a:glow rad="228600">
              <a:schemeClr val="accent1">
                <a:satMod val="175000"/>
                <a:alpha val="40000"/>
              </a:schemeClr>
            </a:glow>
          </a:effectLst>
        </p:spPr>
      </p:pic>
      <p:pic>
        <p:nvPicPr>
          <p:cNvPr id="12" name="Рисунок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87345" y="4561156"/>
            <a:ext cx="2411669" cy="1967615"/>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5522158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16477" y="139348"/>
            <a:ext cx="11767705" cy="1661993"/>
          </a:xfrm>
          <a:prstGeom prst="rect">
            <a:avLst/>
          </a:prstGeom>
          <a:noFill/>
        </p:spPr>
        <p:txBody>
          <a:bodyPr wrap="square" rtlCol="0">
            <a:spAutoFit/>
          </a:bodyPr>
          <a:lstStyle/>
          <a:p>
            <a:pPr algn="ctr"/>
            <a:r>
              <a:rPr lang="ru-RU" sz="3600" i="1" dirty="0">
                <a:ln>
                  <a:solidFill>
                    <a:srgbClr val="7030A0"/>
                  </a:solidFill>
                </a:ln>
                <a:effectLst>
                  <a:glow rad="228600">
                    <a:schemeClr val="accent4">
                      <a:satMod val="175000"/>
                      <a:alpha val="40000"/>
                    </a:schemeClr>
                  </a:glow>
                </a:effectLst>
                <a:latin typeface="Monotype Corsiva" panose="03010101010201010101" pitchFamily="66" charset="0"/>
              </a:rPr>
              <a:t>Д/и «Убираем урожай»</a:t>
            </a:r>
          </a:p>
          <a:p>
            <a:pPr algn="just"/>
            <a:r>
              <a:rPr lang="ru-RU" sz="2200" b="1" u="sng" dirty="0"/>
              <a:t>Цель</a:t>
            </a:r>
            <a:r>
              <a:rPr lang="ru-RU" sz="2200" dirty="0"/>
              <a:t>: закрепление формы винительного падежа существительных.</a:t>
            </a:r>
          </a:p>
          <a:p>
            <a:pPr algn="just"/>
            <a:r>
              <a:rPr lang="ru-RU" sz="2200" b="1" u="sng" dirty="0"/>
              <a:t>Ход</a:t>
            </a:r>
            <a:r>
              <a:rPr lang="ru-RU" sz="2200" u="sng" dirty="0"/>
              <a:t>: </a:t>
            </a:r>
            <a:r>
              <a:rPr lang="ru-RU" sz="2200" dirty="0" smtClean="0"/>
              <a:t>логопед </a:t>
            </a:r>
            <a:r>
              <a:rPr lang="ru-RU" sz="2200" dirty="0"/>
              <a:t>объясняет детям, что овощи убирают по-разному. </a:t>
            </a:r>
            <a:r>
              <a:rPr lang="ru-RU" sz="2200" dirty="0" smtClean="0"/>
              <a:t>Затем </a:t>
            </a:r>
            <a:r>
              <a:rPr lang="ru-RU" sz="2200" dirty="0"/>
              <a:t>логопед показывает картинки овощей и просит детей ответить на вопрос</a:t>
            </a:r>
            <a:r>
              <a:rPr lang="ru-RU" sz="2000" dirty="0"/>
              <a:t>: </a:t>
            </a:r>
            <a:r>
              <a:rPr lang="ru-RU" sz="2200" dirty="0"/>
              <a:t>«Как убирают данный овощ?»</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477" y="1929755"/>
            <a:ext cx="1376796" cy="13767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0077" y="1940688"/>
            <a:ext cx="1418358" cy="13658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l="9051" r="18073"/>
          <a:stretch/>
        </p:blipFill>
        <p:spPr>
          <a:xfrm>
            <a:off x="4530001" y="1976479"/>
            <a:ext cx="1731820" cy="13767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222" y="3662079"/>
            <a:ext cx="2018002" cy="14859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6070" y="3708804"/>
            <a:ext cx="2227862" cy="14759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rotWithShape="1">
          <a:blip r:embed="rId8" cstate="print">
            <a:extLst>
              <a:ext uri="{28A0092B-C50C-407E-A947-70E740481C1C}">
                <a14:useLocalDpi xmlns:a14="http://schemas.microsoft.com/office/drawing/2010/main" val="0"/>
              </a:ext>
            </a:extLst>
          </a:blip>
          <a:srcRect l="21078" b="8125"/>
          <a:stretch/>
        </p:blipFill>
        <p:spPr>
          <a:xfrm>
            <a:off x="6116778" y="3708804"/>
            <a:ext cx="1879458" cy="14859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rotWithShape="1">
          <a:blip r:embed="rId9" cstate="print">
            <a:extLst>
              <a:ext uri="{28A0092B-C50C-407E-A947-70E740481C1C}">
                <a14:useLocalDpi xmlns:a14="http://schemas.microsoft.com/office/drawing/2010/main" val="0"/>
              </a:ext>
            </a:extLst>
          </a:blip>
          <a:srcRect t="10834"/>
          <a:stretch/>
        </p:blipFill>
        <p:spPr>
          <a:xfrm rot="10800000" flipV="1">
            <a:off x="2280755" y="5365989"/>
            <a:ext cx="2249246" cy="13107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643932" y="5998944"/>
            <a:ext cx="1885581" cy="400110"/>
          </a:xfrm>
          <a:prstGeom prst="rect">
            <a:avLst/>
          </a:prstGeom>
          <a:solidFill>
            <a:srgbClr val="FFFF00"/>
          </a:solidFill>
        </p:spPr>
        <p:txBody>
          <a:bodyPr wrap="square" rtlCol="0">
            <a:spAutoFit/>
          </a:bodyPr>
          <a:lstStyle/>
          <a:p>
            <a:r>
              <a:rPr lang="ru-RU" sz="2000" b="1" dirty="0" smtClean="0"/>
              <a:t>ВЫКАПЫВАЮТ</a:t>
            </a:r>
            <a:endParaRPr lang="ru-RU" sz="2000" b="1" dirty="0"/>
          </a:p>
        </p:txBody>
      </p:sp>
      <p:sp>
        <p:nvSpPr>
          <p:cNvPr id="12" name="TextBox 11"/>
          <p:cNvSpPr txBox="1"/>
          <p:nvPr/>
        </p:nvSpPr>
        <p:spPr>
          <a:xfrm>
            <a:off x="8819124" y="4246728"/>
            <a:ext cx="1274993" cy="400110"/>
          </a:xfrm>
          <a:prstGeom prst="rect">
            <a:avLst/>
          </a:prstGeom>
          <a:solidFill>
            <a:srgbClr val="FFFF00"/>
          </a:solidFill>
        </p:spPr>
        <p:txBody>
          <a:bodyPr wrap="square" rtlCol="0">
            <a:spAutoFit/>
          </a:bodyPr>
          <a:lstStyle/>
          <a:p>
            <a:r>
              <a:rPr lang="ru-RU" sz="2000" b="1" dirty="0" smtClean="0"/>
              <a:t>ДЕРГАЮТ</a:t>
            </a:r>
          </a:p>
        </p:txBody>
      </p:sp>
      <p:sp>
        <p:nvSpPr>
          <p:cNvPr id="13" name="TextBox 12"/>
          <p:cNvSpPr txBox="1"/>
          <p:nvPr/>
        </p:nvSpPr>
        <p:spPr>
          <a:xfrm>
            <a:off x="7056507" y="2480211"/>
            <a:ext cx="1343026" cy="400110"/>
          </a:xfrm>
          <a:prstGeom prst="rect">
            <a:avLst/>
          </a:prstGeom>
          <a:solidFill>
            <a:srgbClr val="FFFF00"/>
          </a:solidFill>
        </p:spPr>
        <p:txBody>
          <a:bodyPr wrap="square" rtlCol="0">
            <a:spAutoFit/>
          </a:bodyPr>
          <a:lstStyle/>
          <a:p>
            <a:r>
              <a:rPr lang="ru-RU" sz="2000" b="1" dirty="0" smtClean="0"/>
              <a:t>СРЫВАЮТ</a:t>
            </a:r>
            <a:endParaRPr lang="ru-RU" sz="2000" b="1" dirty="0"/>
          </a:p>
        </p:txBody>
      </p:sp>
    </p:spTree>
    <p:extLst>
      <p:ext uri="{BB962C8B-B14F-4D97-AF65-F5344CB8AC3E}">
        <p14:creationId xmlns:p14="http://schemas.microsoft.com/office/powerpoint/2010/main" val="311662628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3964" y="325582"/>
            <a:ext cx="11644745" cy="540327"/>
          </a:xfrm>
          <a:prstGeom prst="rect">
            <a:avLst/>
          </a:prstGeom>
          <a:noFill/>
        </p:spPr>
        <p:txBody>
          <a:bodyPr wrap="square" rtlCol="0">
            <a:spAutoFit/>
          </a:bodyPr>
          <a:lstStyle/>
          <a:p>
            <a:endParaRPr lang="ru-RU" dirty="0"/>
          </a:p>
        </p:txBody>
      </p:sp>
      <p:sp>
        <p:nvSpPr>
          <p:cNvPr id="4" name="TextBox 3"/>
          <p:cNvSpPr txBox="1"/>
          <p:nvPr/>
        </p:nvSpPr>
        <p:spPr>
          <a:xfrm>
            <a:off x="193964" y="45506"/>
            <a:ext cx="11901054" cy="6801862"/>
          </a:xfrm>
          <a:prstGeom prst="rect">
            <a:avLst/>
          </a:prstGeom>
          <a:noFill/>
        </p:spPr>
        <p:txBody>
          <a:bodyPr wrap="square" rtlCol="0">
            <a:spAutoFit/>
          </a:bodyPr>
          <a:lstStyle/>
          <a:p>
            <a:pPr algn="ctr"/>
            <a:r>
              <a:rPr lang="ru-RU" sz="3200" i="1" dirty="0">
                <a:ln>
                  <a:solidFill>
                    <a:srgbClr val="002060"/>
                  </a:solidFill>
                </a:ln>
                <a:effectLst>
                  <a:glow rad="228600">
                    <a:schemeClr val="accent4">
                      <a:satMod val="175000"/>
                      <a:alpha val="40000"/>
                    </a:schemeClr>
                  </a:glow>
                </a:effectLst>
                <a:latin typeface="Monotype Corsiva" panose="03010101010201010101" pitchFamily="66" charset="0"/>
              </a:rPr>
              <a:t>Д/и «Кто подберет больше слов?»</a:t>
            </a:r>
          </a:p>
          <a:p>
            <a:pPr algn="just"/>
            <a:r>
              <a:rPr lang="ru-RU" sz="2400" b="1" u="sng" dirty="0" smtClean="0"/>
              <a:t>Цель</a:t>
            </a:r>
            <a:r>
              <a:rPr lang="ru-RU" sz="2400" dirty="0" smtClean="0"/>
              <a:t>: закрепление формы винительного падежа.</a:t>
            </a:r>
          </a:p>
          <a:p>
            <a:pPr algn="just"/>
            <a:r>
              <a:rPr lang="ru-RU" sz="2400" b="1" u="sng" dirty="0" smtClean="0"/>
              <a:t>Ход</a:t>
            </a:r>
            <a:r>
              <a:rPr lang="ru-RU" sz="2400" dirty="0" smtClean="0"/>
              <a:t>: логопед предлагает детям назвать как можно больше слов, отвечая на вопросы. При этом можно использовать предметы или картинки.</a:t>
            </a:r>
          </a:p>
          <a:p>
            <a:pPr algn="just"/>
            <a:endParaRPr lang="ru-RU" sz="2400" dirty="0" smtClean="0"/>
          </a:p>
          <a:p>
            <a:pPr marL="285750" indent="-285750">
              <a:buFontTx/>
              <a:buChar char="-"/>
            </a:pPr>
            <a:endParaRPr lang="ru-RU" sz="2400" dirty="0" smtClean="0"/>
          </a:p>
          <a:p>
            <a:pPr marL="285750" indent="-285750">
              <a:buFontTx/>
              <a:buChar char="-"/>
            </a:pPr>
            <a:r>
              <a:rPr lang="ru-RU" sz="2400" b="1" dirty="0" smtClean="0"/>
              <a:t>Что </a:t>
            </a:r>
            <a:r>
              <a:rPr lang="ru-RU" sz="2400" b="1" dirty="0"/>
              <a:t>можно </a:t>
            </a:r>
            <a:r>
              <a:rPr lang="ru-RU" sz="2400" b="1" dirty="0" smtClean="0"/>
              <a:t>надеть? </a:t>
            </a:r>
          </a:p>
          <a:p>
            <a:pPr marL="285750" indent="-285750">
              <a:buFontTx/>
              <a:buChar char="-"/>
            </a:pPr>
            <a:endParaRPr lang="ru-RU" sz="2400" dirty="0"/>
          </a:p>
          <a:p>
            <a:endParaRPr lang="ru-RU" sz="2400" dirty="0"/>
          </a:p>
          <a:p>
            <a:endParaRPr lang="ru-RU" sz="2400" dirty="0"/>
          </a:p>
          <a:p>
            <a:endParaRPr lang="ru-RU" sz="2400" dirty="0" smtClean="0"/>
          </a:p>
          <a:p>
            <a:pPr marL="342900" indent="-342900">
              <a:buFontTx/>
              <a:buChar char="-"/>
            </a:pPr>
            <a:r>
              <a:rPr lang="ru-RU" sz="2400" b="1" dirty="0" smtClean="0"/>
              <a:t>Что </a:t>
            </a:r>
            <a:r>
              <a:rPr lang="ru-RU" sz="2400" b="1" dirty="0"/>
              <a:t>можно </a:t>
            </a:r>
            <a:r>
              <a:rPr lang="ru-RU" sz="2400" b="1" dirty="0" smtClean="0"/>
              <a:t>завязывать?      </a:t>
            </a:r>
          </a:p>
          <a:p>
            <a:pPr marL="342900" indent="-342900">
              <a:buFontTx/>
              <a:buChar char="-"/>
            </a:pPr>
            <a:endParaRPr lang="ru-RU" sz="2400" dirty="0" smtClean="0"/>
          </a:p>
          <a:p>
            <a:pPr marL="342900" indent="-342900">
              <a:buFontTx/>
              <a:buChar char="-"/>
            </a:pPr>
            <a:endParaRPr lang="ru-RU" sz="2400" dirty="0"/>
          </a:p>
          <a:p>
            <a:endParaRPr lang="ru-RU" sz="2400" dirty="0" smtClean="0"/>
          </a:p>
          <a:p>
            <a:endParaRPr lang="ru-RU" sz="2400" dirty="0"/>
          </a:p>
          <a:p>
            <a:pPr marL="342900" indent="-342900">
              <a:buFontTx/>
              <a:buChar char="-"/>
            </a:pPr>
            <a:r>
              <a:rPr lang="ru-RU" sz="2400" b="1" dirty="0" smtClean="0"/>
              <a:t>Что </a:t>
            </a:r>
            <a:r>
              <a:rPr lang="ru-RU" sz="2400" b="1" dirty="0"/>
              <a:t>можно обуть? </a:t>
            </a:r>
            <a:endParaRPr lang="ru-RU" sz="2400" b="1" dirty="0" smtClean="0"/>
          </a:p>
          <a:p>
            <a:endParaRPr lang="ru-RU" sz="2400" dirty="0"/>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131" t="9697" r="-1131" b="10101"/>
          <a:stretch/>
        </p:blipFill>
        <p:spPr>
          <a:xfrm>
            <a:off x="3352800" y="1683647"/>
            <a:ext cx="1246909" cy="1573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114" y="1676720"/>
            <a:ext cx="1321377" cy="1634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8257" y="1676720"/>
            <a:ext cx="1491961" cy="1634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rotWithShape="1">
          <a:blip r:embed="rId6" cstate="print">
            <a:extLst>
              <a:ext uri="{28A0092B-C50C-407E-A947-70E740481C1C}">
                <a14:useLocalDpi xmlns:a14="http://schemas.microsoft.com/office/drawing/2010/main" val="0"/>
              </a:ext>
            </a:extLst>
          </a:blip>
          <a:srcRect l="12020" r="7778"/>
          <a:stretch/>
        </p:blipFill>
        <p:spPr>
          <a:xfrm>
            <a:off x="8323984" y="1676720"/>
            <a:ext cx="1512743" cy="1634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rotWithShape="1">
          <a:blip r:embed="rId7" cstate="print">
            <a:extLst>
              <a:ext uri="{28A0092B-C50C-407E-A947-70E740481C1C}">
                <a14:useLocalDpi xmlns:a14="http://schemas.microsoft.com/office/drawing/2010/main" val="0"/>
              </a:ext>
            </a:extLst>
          </a:blip>
          <a:srcRect l="13232" r="12425"/>
          <a:stretch/>
        </p:blipFill>
        <p:spPr>
          <a:xfrm>
            <a:off x="6016336" y="3477667"/>
            <a:ext cx="1548246" cy="1662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0218" y="3477667"/>
            <a:ext cx="1472046" cy="1662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p:cNvPicPr>
            <a:picLocks noChangeAspect="1"/>
          </p:cNvPicPr>
          <p:nvPr/>
        </p:nvPicPr>
        <p:blipFill rotWithShape="1">
          <a:blip r:embed="rId9" cstate="print">
            <a:extLst>
              <a:ext uri="{28A0092B-C50C-407E-A947-70E740481C1C}">
                <a14:useLocalDpi xmlns:a14="http://schemas.microsoft.com/office/drawing/2010/main" val="0"/>
              </a:ext>
            </a:extLst>
          </a:blip>
          <a:srcRect l="12131" r="7774"/>
          <a:stretch/>
        </p:blipFill>
        <p:spPr>
          <a:xfrm>
            <a:off x="3695595" y="5360167"/>
            <a:ext cx="1788207" cy="1497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Рисунок 13"/>
          <p:cNvPicPr>
            <a:picLocks noChangeAspect="1"/>
          </p:cNvPicPr>
          <p:nvPr/>
        </p:nvPicPr>
        <p:blipFill rotWithShape="1">
          <a:blip r:embed="rId10" cstate="print">
            <a:extLst>
              <a:ext uri="{28A0092B-C50C-407E-A947-70E740481C1C}">
                <a14:useLocalDpi xmlns:a14="http://schemas.microsoft.com/office/drawing/2010/main" val="0"/>
              </a:ext>
            </a:extLst>
          </a:blip>
          <a:srcRect l="11363" t="10072" r="6508"/>
          <a:stretch/>
        </p:blipFill>
        <p:spPr>
          <a:xfrm>
            <a:off x="6244719" y="5360167"/>
            <a:ext cx="1872961" cy="1472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p:cNvPicPr>
            <a:picLocks noChangeAspect="1"/>
          </p:cNvPicPr>
          <p:nvPr/>
        </p:nvPicPr>
        <p:blipFill rotWithShape="1">
          <a:blip r:embed="rId11" cstate="print">
            <a:extLst>
              <a:ext uri="{28A0092B-C50C-407E-A947-70E740481C1C}">
                <a14:useLocalDpi xmlns:a14="http://schemas.microsoft.com/office/drawing/2010/main" val="0"/>
              </a:ext>
            </a:extLst>
          </a:blip>
          <a:srcRect t="5265" b="6963"/>
          <a:stretch/>
        </p:blipFill>
        <p:spPr>
          <a:xfrm>
            <a:off x="8878598" y="5381431"/>
            <a:ext cx="1916257" cy="1455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Рисунок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6172" y="3477667"/>
            <a:ext cx="1632237" cy="1662369"/>
          </a:xfrm>
          <a:prstGeom prst="rect">
            <a:avLst/>
          </a:prstGeom>
        </p:spPr>
      </p:pic>
    </p:spTree>
    <p:extLst>
      <p:ext uri="{BB962C8B-B14F-4D97-AF65-F5344CB8AC3E}">
        <p14:creationId xmlns:p14="http://schemas.microsoft.com/office/powerpoint/2010/main" val="125887448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1673" y="0"/>
            <a:ext cx="11762509" cy="2015936"/>
          </a:xfrm>
          <a:prstGeom prst="rect">
            <a:avLst/>
          </a:prstGeom>
          <a:noFill/>
        </p:spPr>
        <p:txBody>
          <a:bodyPr wrap="square" rtlCol="0">
            <a:spAutoFit/>
          </a:bodyPr>
          <a:lstStyle/>
          <a:p>
            <a:pPr algn="ctr"/>
            <a:r>
              <a:rPr lang="ru-RU" sz="3600" i="1" dirty="0">
                <a:ln>
                  <a:solidFill>
                    <a:srgbClr val="C00000"/>
                  </a:solidFill>
                </a:ln>
                <a:effectLst>
                  <a:glow rad="228600">
                    <a:schemeClr val="accent4">
                      <a:satMod val="175000"/>
                      <a:alpha val="40000"/>
                    </a:schemeClr>
                  </a:glow>
                </a:effectLst>
                <a:latin typeface="Monotype Corsiva" panose="03010101010201010101" pitchFamily="66" charset="0"/>
              </a:rPr>
              <a:t>Д/и «Что без чего?»</a:t>
            </a:r>
          </a:p>
          <a:p>
            <a:pPr algn="just"/>
            <a:r>
              <a:rPr lang="ru-RU" sz="2400" b="1" u="sng" dirty="0"/>
              <a:t>Цель</a:t>
            </a:r>
            <a:r>
              <a:rPr lang="ru-RU" sz="2400" dirty="0"/>
              <a:t>: закрепление формы родительного падежа существительных.</a:t>
            </a:r>
          </a:p>
          <a:p>
            <a:pPr algn="just"/>
            <a:r>
              <a:rPr lang="ru-RU" sz="2400" b="1" u="sng" dirty="0"/>
              <a:t>Ход</a:t>
            </a:r>
            <a:r>
              <a:rPr lang="ru-RU" sz="2400" dirty="0"/>
              <a:t>: </a:t>
            </a:r>
            <a:r>
              <a:rPr lang="ru-RU" sz="2400" dirty="0" smtClean="0"/>
              <a:t>на </a:t>
            </a:r>
            <a:r>
              <a:rPr lang="ru-RU" sz="2400" dirty="0"/>
              <a:t>доске картинки с изображением предметов, которые надо починить.</a:t>
            </a:r>
          </a:p>
          <a:p>
            <a:pPr algn="just"/>
            <a:r>
              <a:rPr lang="ru-RU" sz="2300" dirty="0"/>
              <a:t>Логопед задает вопрос: «Что без </a:t>
            </a:r>
            <a:r>
              <a:rPr lang="ru-RU" sz="2300" dirty="0" smtClean="0"/>
              <a:t>чего: стул без чего? Кофта без чего? Кеды без чего? и т.д.)»</a:t>
            </a:r>
            <a:endParaRPr lang="ru-RU" sz="2300" dirty="0"/>
          </a:p>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495" y="1892826"/>
            <a:ext cx="2617356" cy="2140527"/>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t="18103" b="20598"/>
          <a:stretch/>
        </p:blipFill>
        <p:spPr>
          <a:xfrm>
            <a:off x="5594639" y="1892826"/>
            <a:ext cx="4017819" cy="2140527"/>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6495" y="4313654"/>
            <a:ext cx="2609564" cy="240974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r="27686"/>
          <a:stretch/>
        </p:blipFill>
        <p:spPr>
          <a:xfrm>
            <a:off x="5594640" y="4313654"/>
            <a:ext cx="4017818" cy="2409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3975080"/>
      </p:ext>
    </p:extLst>
  </p:cSld>
  <p:clrMapOvr>
    <a:masterClrMapping/>
  </p:clrMapOvr>
  <mc:AlternateContent xmlns:mc="http://schemas.openxmlformats.org/markup-compatibility/2006" xmlns:p14="http://schemas.microsoft.com/office/powerpoint/2010/main">
    <mc:Choice Requires="p14">
      <p:transition spd="slow" p14:dur="325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14313" y="157163"/>
            <a:ext cx="11730037" cy="1877437"/>
          </a:xfrm>
          <a:prstGeom prst="rect">
            <a:avLst/>
          </a:prstGeom>
          <a:noFill/>
        </p:spPr>
        <p:txBody>
          <a:bodyPr wrap="square" rtlCol="0">
            <a:spAutoFit/>
          </a:bodyPr>
          <a:lstStyle/>
          <a:p>
            <a:pPr algn="ctr"/>
            <a:r>
              <a:rPr lang="ru-RU" sz="3200" i="1" dirty="0">
                <a:ln>
                  <a:solidFill>
                    <a:schemeClr val="accent1">
                      <a:lumMod val="50000"/>
                    </a:schemeClr>
                  </a:solidFill>
                </a:ln>
                <a:effectLst>
                  <a:glow rad="228600">
                    <a:schemeClr val="accent4">
                      <a:satMod val="175000"/>
                      <a:alpha val="40000"/>
                    </a:schemeClr>
                  </a:glow>
                </a:effectLst>
                <a:latin typeface="Monotype Corsiva" panose="03010101010201010101" pitchFamily="66" charset="0"/>
              </a:rPr>
              <a:t>Д/и «Кому что дадим?»</a:t>
            </a:r>
          </a:p>
          <a:p>
            <a:r>
              <a:rPr lang="ru-RU" sz="2200" b="1" u="sng" dirty="0"/>
              <a:t>Цель</a:t>
            </a:r>
            <a:r>
              <a:rPr lang="ru-RU" sz="2200" dirty="0"/>
              <a:t>: закрепление формы дательного падежа </a:t>
            </a:r>
            <a:r>
              <a:rPr lang="ru-RU" sz="2200" dirty="0" smtClean="0"/>
              <a:t>имён существительных </a:t>
            </a:r>
            <a:r>
              <a:rPr lang="ru-RU" sz="2200" dirty="0"/>
              <a:t>по теме «Домашние и дикие животные». </a:t>
            </a:r>
          </a:p>
          <a:p>
            <a:r>
              <a:rPr lang="ru-RU" sz="2200" b="1" u="sng" dirty="0"/>
              <a:t>Ход</a:t>
            </a:r>
            <a:r>
              <a:rPr lang="ru-RU" sz="2200" dirty="0"/>
              <a:t>: в</a:t>
            </a:r>
            <a:r>
              <a:rPr lang="ru-RU" sz="2200" dirty="0" smtClean="0"/>
              <a:t> </a:t>
            </a:r>
            <a:r>
              <a:rPr lang="ru-RU" sz="2200" dirty="0"/>
              <a:t>процессе игры </a:t>
            </a:r>
            <a:r>
              <a:rPr lang="ru-RU" sz="2200" dirty="0" smtClean="0"/>
              <a:t>дети </a:t>
            </a:r>
            <a:r>
              <a:rPr lang="ru-RU" sz="2200" dirty="0"/>
              <a:t>отвечают на </a:t>
            </a:r>
            <a:r>
              <a:rPr lang="ru-RU" sz="2200" dirty="0" smtClean="0"/>
              <a:t>вопрос логопеда: </a:t>
            </a:r>
            <a:r>
              <a:rPr lang="ru-RU" sz="2200" dirty="0"/>
              <a:t>«Кому это дадим?»</a:t>
            </a:r>
          </a:p>
          <a:p>
            <a:endParaRPr lang="ru-RU" dirty="0"/>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25369" r="22416"/>
          <a:stretch/>
        </p:blipFill>
        <p:spPr>
          <a:xfrm>
            <a:off x="214313" y="1800226"/>
            <a:ext cx="1614487" cy="2000249"/>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9653" t="14167" r="10139" b="20208"/>
          <a:stretch/>
        </p:blipFill>
        <p:spPr>
          <a:xfrm>
            <a:off x="2200275" y="1800225"/>
            <a:ext cx="1728788" cy="2000249"/>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1779" y="1800224"/>
            <a:ext cx="2109216" cy="2000249"/>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l="23813" r="10562"/>
          <a:stretch/>
        </p:blipFill>
        <p:spPr>
          <a:xfrm>
            <a:off x="214313" y="4336432"/>
            <a:ext cx="1985962" cy="2269670"/>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7" cstate="print">
            <a:extLst>
              <a:ext uri="{28A0092B-C50C-407E-A947-70E740481C1C}">
                <a14:useLocalDpi xmlns:a14="http://schemas.microsoft.com/office/drawing/2010/main" val="0"/>
              </a:ext>
            </a:extLst>
          </a:blip>
          <a:srcRect t="10000" b="22917"/>
          <a:stretch/>
        </p:blipFill>
        <p:spPr>
          <a:xfrm>
            <a:off x="9844724" y="4336432"/>
            <a:ext cx="2249644" cy="2269670"/>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1763" y="4336432"/>
            <a:ext cx="1900238" cy="2269670"/>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rotWithShape="1">
          <a:blip r:embed="rId9" cstate="print">
            <a:extLst>
              <a:ext uri="{28A0092B-C50C-407E-A947-70E740481C1C}">
                <a14:useLocalDpi xmlns:a14="http://schemas.microsoft.com/office/drawing/2010/main" val="0"/>
              </a:ext>
            </a:extLst>
          </a:blip>
          <a:srcRect l="10417" t="-271" r="14441" b="271"/>
          <a:stretch/>
        </p:blipFill>
        <p:spPr>
          <a:xfrm>
            <a:off x="7034201" y="1800224"/>
            <a:ext cx="2183384" cy="2000249"/>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rotWithShape="1">
          <a:blip r:embed="rId10" cstate="print">
            <a:extLst>
              <a:ext uri="{28A0092B-C50C-407E-A947-70E740481C1C}">
                <a14:useLocalDpi xmlns:a14="http://schemas.microsoft.com/office/drawing/2010/main" val="0"/>
              </a:ext>
            </a:extLst>
          </a:blip>
          <a:srcRect l="18177" r="21042"/>
          <a:stretch/>
        </p:blipFill>
        <p:spPr>
          <a:xfrm>
            <a:off x="4900613" y="4343502"/>
            <a:ext cx="1827918" cy="2255529"/>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rotWithShape="1">
          <a:blip r:embed="rId11" cstate="print">
            <a:extLst>
              <a:ext uri="{28A0092B-C50C-407E-A947-70E740481C1C}">
                <a14:useLocalDpi xmlns:a14="http://schemas.microsoft.com/office/drawing/2010/main" val="0"/>
              </a:ext>
            </a:extLst>
          </a:blip>
          <a:srcRect l="6250" r="30398" b="16667"/>
          <a:stretch/>
        </p:blipFill>
        <p:spPr>
          <a:xfrm>
            <a:off x="7057143" y="4343502"/>
            <a:ext cx="2314575" cy="2255529"/>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rotWithShape="1">
          <a:blip r:embed="rId12" cstate="print">
            <a:extLst>
              <a:ext uri="{28A0092B-C50C-407E-A947-70E740481C1C}">
                <a14:useLocalDpi xmlns:a14="http://schemas.microsoft.com/office/drawing/2010/main" val="0"/>
              </a:ext>
            </a:extLst>
          </a:blip>
          <a:srcRect l="21191" r="15821"/>
          <a:stretch/>
        </p:blipFill>
        <p:spPr>
          <a:xfrm>
            <a:off x="9694706" y="1792990"/>
            <a:ext cx="2399662" cy="2007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514019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1002</Words>
  <Application>Microsoft Office PowerPoint</Application>
  <PresentationFormat>Широкоэкранный</PresentationFormat>
  <Paragraphs>150</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Calibri Light</vt:lpstr>
      <vt:lpstr>Monotype Corsiva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88</cp:revision>
  <dcterms:created xsi:type="dcterms:W3CDTF">2018-03-19T15:22:08Z</dcterms:created>
  <dcterms:modified xsi:type="dcterms:W3CDTF">2019-01-23T17:21:25Z</dcterms:modified>
</cp:coreProperties>
</file>