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6" r:id="rId6"/>
    <p:sldId id="260" r:id="rId7"/>
    <p:sldId id="261" r:id="rId8"/>
    <p:sldId id="262" r:id="rId9"/>
    <p:sldId id="263" r:id="rId10"/>
    <p:sldId id="264" r:id="rId11"/>
    <p:sldId id="319" r:id="rId12"/>
    <p:sldId id="307" r:id="rId13"/>
    <p:sldId id="320" r:id="rId14"/>
    <p:sldId id="265" r:id="rId15"/>
    <p:sldId id="309" r:id="rId16"/>
    <p:sldId id="267" r:id="rId17"/>
    <p:sldId id="310" r:id="rId18"/>
    <p:sldId id="311" r:id="rId19"/>
    <p:sldId id="268" r:id="rId20"/>
    <p:sldId id="266" r:id="rId21"/>
    <p:sldId id="269" r:id="rId22"/>
    <p:sldId id="275" r:id="rId23"/>
    <p:sldId id="270" r:id="rId24"/>
    <p:sldId id="273" r:id="rId25"/>
    <p:sldId id="274" r:id="rId26"/>
    <p:sldId id="276" r:id="rId27"/>
    <p:sldId id="321" r:id="rId28"/>
    <p:sldId id="312" r:id="rId29"/>
    <p:sldId id="277" r:id="rId30"/>
    <p:sldId id="278" r:id="rId31"/>
    <p:sldId id="318" r:id="rId32"/>
    <p:sldId id="279" r:id="rId33"/>
    <p:sldId id="280" r:id="rId34"/>
    <p:sldId id="308" r:id="rId35"/>
    <p:sldId id="272" r:id="rId36"/>
    <p:sldId id="281" r:id="rId37"/>
    <p:sldId id="285" r:id="rId38"/>
    <p:sldId id="282" r:id="rId39"/>
    <p:sldId id="283" r:id="rId40"/>
    <p:sldId id="286" r:id="rId41"/>
    <p:sldId id="322" r:id="rId42"/>
    <p:sldId id="323" r:id="rId43"/>
    <p:sldId id="324" r:id="rId44"/>
    <p:sldId id="289" r:id="rId45"/>
    <p:sldId id="287" r:id="rId46"/>
    <p:sldId id="292" r:id="rId47"/>
    <p:sldId id="290" r:id="rId48"/>
    <p:sldId id="288" r:id="rId49"/>
    <p:sldId id="291" r:id="rId50"/>
    <p:sldId id="29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2147501_flow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196752"/>
            <a:ext cx="78392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Схема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glow rad="101600">
                    <a:srgbClr val="FF99FF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логопедического обследования ребёнка 5-6 лет с алалией</a:t>
            </a:r>
            <a:endParaRPr lang="ru-RU" sz="5400" b="1" dirty="0">
              <a:ln w="1905"/>
              <a:solidFill>
                <a:srgbClr val="FF0000"/>
              </a:solidFill>
              <a:effectLst>
                <a:glow rad="101600">
                  <a:srgbClr val="FF99FF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7484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2. Исследование зрительного восприятия</a:t>
            </a:r>
            <a:endParaRPr lang="ru-RU" sz="3600" dirty="0" smtClean="0"/>
          </a:p>
          <a:p>
            <a:r>
              <a:rPr lang="ru-RU" sz="3600" i="1" u="sng" dirty="0" smtClean="0"/>
              <a:t>Предъявление предметных картинок </a:t>
            </a:r>
            <a:r>
              <a:rPr lang="ru-RU" sz="2400" dirty="0" smtClean="0"/>
              <a:t>(Логопед раскладывает перед ребенком</a:t>
            </a:r>
            <a:r>
              <a:rPr lang="ru-RU" sz="2400" b="1" dirty="0" smtClean="0"/>
              <a:t> </a:t>
            </a:r>
            <a:r>
              <a:rPr lang="ru-RU" sz="2400" dirty="0" smtClean="0"/>
              <a:t>5 картинок, предлагает посмотреть на них и затем по речевой инструкции логопеда просит показать названную картинку. При этом логопед называет первую или последнюю картинку в ряду, а далее — все остальные).</a:t>
            </a:r>
          </a:p>
          <a:p>
            <a:r>
              <a:rPr lang="ru-RU" sz="3600" dirty="0" smtClean="0"/>
              <a:t>кастрюля</a:t>
            </a:r>
          </a:p>
          <a:p>
            <a:r>
              <a:rPr lang="ru-RU" sz="3600" dirty="0" smtClean="0"/>
              <a:t>яблоко</a:t>
            </a:r>
          </a:p>
          <a:p>
            <a:r>
              <a:rPr lang="ru-RU" sz="3600" dirty="0" smtClean="0"/>
              <a:t>тигр</a:t>
            </a:r>
          </a:p>
          <a:p>
            <a:r>
              <a:rPr lang="ru-RU" sz="3600" dirty="0" smtClean="0"/>
              <a:t>сапоги</a:t>
            </a:r>
          </a:p>
          <a:p>
            <a:r>
              <a:rPr lang="ru-RU" sz="3600" dirty="0" smtClean="0"/>
              <a:t>девочка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dishstore.ru/upload/iblock/b7a/b7acafcea02d51f24f49336ec2f96316.jpg"/>
          <p:cNvPicPr>
            <a:picLocks noChangeAspect="1" noChangeArrowheads="1"/>
          </p:cNvPicPr>
          <p:nvPr/>
        </p:nvPicPr>
        <p:blipFill>
          <a:blip r:embed="rId2" cstate="print"/>
          <a:srcRect l="13884" r="8294"/>
          <a:stretch>
            <a:fillRect/>
          </a:stretch>
        </p:blipFill>
        <p:spPr bwMode="auto">
          <a:xfrm>
            <a:off x="0" y="1124745"/>
            <a:ext cx="2339752" cy="3312368"/>
          </a:xfrm>
          <a:prstGeom prst="rect">
            <a:avLst/>
          </a:prstGeom>
          <a:noFill/>
        </p:spPr>
      </p:pic>
      <p:pic>
        <p:nvPicPr>
          <p:cNvPr id="65540" name="Picture 4" descr="http://www.medikforum.ru/news/uploads/posts/2011-12/1325144379_yabloko.jpg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2267744" y="1772816"/>
            <a:ext cx="1872208" cy="1944216"/>
          </a:xfrm>
          <a:prstGeom prst="rect">
            <a:avLst/>
          </a:prstGeom>
          <a:noFill/>
        </p:spPr>
      </p:pic>
      <p:pic>
        <p:nvPicPr>
          <p:cNvPr id="65544" name="Picture 8" descr="http://us.123rf.com/400wm/400/400/isselee/isselee0909/isselee090900454/5570322-portrait-of-bengal-tiger-panthera-tigris-tigris-1-year-old-sitting-in-front-of-white-background-stud.jpg"/>
          <p:cNvPicPr>
            <a:picLocks noChangeAspect="1" noChangeArrowheads="1"/>
          </p:cNvPicPr>
          <p:nvPr/>
        </p:nvPicPr>
        <p:blipFill>
          <a:blip r:embed="rId4" cstate="print"/>
          <a:srcRect l="24326" r="15793"/>
          <a:stretch>
            <a:fillRect/>
          </a:stretch>
        </p:blipFill>
        <p:spPr bwMode="auto">
          <a:xfrm>
            <a:off x="4211960" y="1556792"/>
            <a:ext cx="1728192" cy="2448272"/>
          </a:xfrm>
          <a:prstGeom prst="rect">
            <a:avLst/>
          </a:prstGeom>
          <a:noFill/>
        </p:spPr>
      </p:pic>
      <p:pic>
        <p:nvPicPr>
          <p:cNvPr id="65548" name="Picture 12" descr="http://www.wellie-web.co.uk/ires/53/WW/hunter-wellies/hunter-original-black-lrg.jpg"/>
          <p:cNvPicPr>
            <a:picLocks noChangeAspect="1" noChangeArrowheads="1"/>
          </p:cNvPicPr>
          <p:nvPr/>
        </p:nvPicPr>
        <p:blipFill>
          <a:blip r:embed="rId5" cstate="print"/>
          <a:srcRect l="21264" r="12031"/>
          <a:stretch>
            <a:fillRect/>
          </a:stretch>
        </p:blipFill>
        <p:spPr bwMode="auto">
          <a:xfrm>
            <a:off x="6012160" y="1664804"/>
            <a:ext cx="1440160" cy="223224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r="14298"/>
          <a:stretch/>
        </p:blipFill>
        <p:spPr>
          <a:xfrm>
            <a:off x="7452320" y="1419622"/>
            <a:ext cx="1480178" cy="27226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51520" y="944434"/>
            <a:ext cx="871296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Предъявление контура </a:t>
            </a: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2400" dirty="0" smtClean="0"/>
              <a:t>Ребенку предлагается узнать по контуру изображенный предмет. Поскольку экспрессивная речь у ребенка с алалией не сформирована, снижена или отсутствует речевая активность, то логопед предлагает не назвать, а показать соответствующее контуру изображение. Перед ребенком выкладываются 2 предметные картинки и предлагается внимательно на них посмотреть, затем логопед под ними выкладывает контур одного из изображений и просит ребенка показать ту картинку, которую он узнал по предложенному изображению).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earlystudy.ru/wp-content/uploads/2012/01/konturyi.jpg"/>
          <p:cNvPicPr>
            <a:picLocks noChangeAspect="1" noChangeArrowheads="1"/>
          </p:cNvPicPr>
          <p:nvPr/>
        </p:nvPicPr>
        <p:blipFill>
          <a:blip r:embed="rId2" cstate="print"/>
          <a:srcRect t="31500" r="58001" b="37001"/>
          <a:stretch>
            <a:fillRect/>
          </a:stretch>
        </p:blipFill>
        <p:spPr bwMode="auto">
          <a:xfrm>
            <a:off x="2483768" y="3041576"/>
            <a:ext cx="4320480" cy="3816424"/>
          </a:xfrm>
          <a:prstGeom prst="rect">
            <a:avLst/>
          </a:prstGeom>
          <a:noFill/>
        </p:spPr>
      </p:pic>
      <p:pic>
        <p:nvPicPr>
          <p:cNvPr id="78852" name="Picture 4" descr="http://s001.radikal.ru/i194/1112/c5/e9c2393a4b3f.jpg"/>
          <p:cNvPicPr>
            <a:picLocks noChangeAspect="1" noChangeArrowheads="1"/>
          </p:cNvPicPr>
          <p:nvPr/>
        </p:nvPicPr>
        <p:blipFill>
          <a:blip r:embed="rId3" cstate="print"/>
          <a:srcRect l="19706" t="2094" r="8636" b="6559"/>
          <a:stretch>
            <a:fillRect/>
          </a:stretch>
        </p:blipFill>
        <p:spPr bwMode="auto">
          <a:xfrm>
            <a:off x="323528" y="188640"/>
            <a:ext cx="2880320" cy="3140968"/>
          </a:xfrm>
          <a:prstGeom prst="rect">
            <a:avLst/>
          </a:prstGeom>
          <a:noFill/>
        </p:spPr>
      </p:pic>
      <p:pic>
        <p:nvPicPr>
          <p:cNvPr id="78856" name="Picture 8" descr="http://www.ganjafoto.ru/1/56/68/1566828.jpg"/>
          <p:cNvPicPr>
            <a:picLocks noChangeAspect="1" noChangeArrowheads="1"/>
          </p:cNvPicPr>
          <p:nvPr/>
        </p:nvPicPr>
        <p:blipFill>
          <a:blip r:embed="rId4" cstate="print"/>
          <a:srcRect l="19706" r="5053"/>
          <a:stretch>
            <a:fillRect/>
          </a:stretch>
        </p:blipFill>
        <p:spPr bwMode="auto">
          <a:xfrm>
            <a:off x="5148064" y="188640"/>
            <a:ext cx="3168352" cy="323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 smtClean="0"/>
              <a:t>Предъявление перечеркнутых фигур </a:t>
            </a:r>
            <a:r>
              <a:rPr lang="ru-RU" sz="4000" i="1" dirty="0" smtClean="0"/>
              <a:t>(</a:t>
            </a:r>
            <a:r>
              <a:rPr lang="ru-RU" sz="2800" dirty="0" smtClean="0"/>
              <a:t>Логопед</a:t>
            </a:r>
            <a:r>
              <a:rPr lang="ru-RU" sz="2800" b="1" dirty="0" smtClean="0"/>
              <a:t> </a:t>
            </a:r>
            <a:r>
              <a:rPr lang="ru-RU" sz="2800" dirty="0" smtClean="0"/>
              <a:t>выкладывает перед ребенком 3—4 изображения, перечеркнутые разными линиями — горизонтальными, вертикальными, волнистыми</a:t>
            </a:r>
            <a:r>
              <a:rPr lang="ru-RU" sz="2800" i="1" dirty="0" smtClean="0"/>
              <a:t>).</a:t>
            </a:r>
            <a:endParaRPr lang="ru-RU" sz="2800" dirty="0" smtClean="0"/>
          </a:p>
          <a:p>
            <a:r>
              <a:rPr lang="ru-RU" sz="4000" dirty="0" smtClean="0"/>
              <a:t>елочка</a:t>
            </a:r>
          </a:p>
          <a:p>
            <a:r>
              <a:rPr lang="ru-RU" sz="4000" dirty="0" smtClean="0"/>
              <a:t>дом</a:t>
            </a:r>
          </a:p>
          <a:p>
            <a:r>
              <a:rPr lang="ru-RU" sz="4000" dirty="0" smtClean="0"/>
              <a:t>яблоко</a:t>
            </a:r>
          </a:p>
          <a:p>
            <a:r>
              <a:rPr lang="ru-RU" sz="4000" dirty="0" smtClean="0"/>
              <a:t>машина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5778" name="Picture 2" descr="http://s52.radikal.ru/i136/0912/04/7401f0d7f072.jpg"/>
          <p:cNvPicPr>
            <a:picLocks noChangeAspect="1" noChangeArrowheads="1"/>
          </p:cNvPicPr>
          <p:nvPr/>
        </p:nvPicPr>
        <p:blipFill>
          <a:blip r:embed="rId3" cstate="print"/>
          <a:srcRect l="6179" t="11117" r="4589" b="7354"/>
          <a:stretch>
            <a:fillRect/>
          </a:stretch>
        </p:blipFill>
        <p:spPr bwMode="auto">
          <a:xfrm>
            <a:off x="179512" y="1628800"/>
            <a:ext cx="2411760" cy="2808312"/>
          </a:xfrm>
          <a:prstGeom prst="rect">
            <a:avLst/>
          </a:prstGeom>
          <a:noFill/>
        </p:spPr>
      </p:pic>
      <p:pic>
        <p:nvPicPr>
          <p:cNvPr id="75780" name="Picture 4" descr="http://www.stremlen.ru/images/V4002_00_a.jpg"/>
          <p:cNvPicPr>
            <a:picLocks noChangeAspect="1" noChangeArrowheads="1"/>
          </p:cNvPicPr>
          <p:nvPr/>
        </p:nvPicPr>
        <p:blipFill>
          <a:blip r:embed="rId4" cstate="print"/>
          <a:srcRect l="3706" t="11117" r="3648" b="9207"/>
          <a:stretch>
            <a:fillRect/>
          </a:stretch>
        </p:blipFill>
        <p:spPr bwMode="auto">
          <a:xfrm>
            <a:off x="3059832" y="1628800"/>
            <a:ext cx="2952328" cy="2808312"/>
          </a:xfrm>
          <a:prstGeom prst="rect">
            <a:avLst/>
          </a:prstGeom>
          <a:noFill/>
        </p:spPr>
      </p:pic>
      <p:pic>
        <p:nvPicPr>
          <p:cNvPr id="75782" name="Picture 6" descr="http://www.medikforum.ru/news/uploads/posts/2011-12/1325144379_yabloko.jpg"/>
          <p:cNvPicPr>
            <a:picLocks noChangeAspect="1" noChangeArrowheads="1"/>
          </p:cNvPicPr>
          <p:nvPr/>
        </p:nvPicPr>
        <p:blipFill>
          <a:blip r:embed="rId5" cstate="print"/>
          <a:srcRect l="1853" t="4854" b="4353"/>
          <a:stretch>
            <a:fillRect/>
          </a:stretch>
        </p:blipFill>
        <p:spPr bwMode="auto">
          <a:xfrm>
            <a:off x="6372200" y="1628800"/>
            <a:ext cx="2590056" cy="2736304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2088232" cy="3600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092280" y="1268760"/>
            <a:ext cx="1287760" cy="35367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771800" y="3068960"/>
            <a:ext cx="34563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6200000" flipH="1">
            <a:off x="2627784" y="1700808"/>
            <a:ext cx="3672408" cy="2376264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6200000" flipH="1">
            <a:off x="6048164" y="2096852"/>
            <a:ext cx="3744416" cy="1368152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4266829">
            <a:off x="-2088233" y="580606"/>
            <a:ext cx="4176464" cy="4125922"/>
          </a:xfrm>
          <a:prstGeom prst="arc">
            <a:avLst>
              <a:gd name="adj1" fmla="val 14798463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Предъявление цветных фигур</a:t>
            </a:r>
            <a:r>
              <a:rPr lang="ru-RU" sz="3200" dirty="0" smtClean="0"/>
              <a:t> (</a:t>
            </a:r>
            <a:r>
              <a:rPr lang="ru-RU" sz="2800" dirty="0" smtClean="0"/>
              <a:t>Логопед раскладывает перед ребенком 6 квадратов с основными цветами (красный, желтый, зеленый, синий, белый, черный). По речевой инструкции логопеда «Покажи красный квадрат </a:t>
            </a:r>
            <a:r>
              <a:rPr lang="ru-RU" sz="2800" i="1" dirty="0" smtClean="0"/>
              <a:t>(желтый </a:t>
            </a:r>
            <a:r>
              <a:rPr lang="ru-RU" sz="2800" dirty="0" smtClean="0"/>
              <a:t>и т. д.)» ребенок указывает на соответствующий квадрат. Таким же образом проверяется знание опенков: голубой, оранжевый, розовый, коричневый, серый)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4754" name="Picture 2" descr="http://murmolka.com/img/l/pit.dirty.ru/lepro/2/2010/11/30/30901-164929-95f6351b9f8b5e2b350f96e1fbed34b2.jpg"/>
          <p:cNvPicPr>
            <a:picLocks noChangeAspect="1" noChangeArrowheads="1"/>
          </p:cNvPicPr>
          <p:nvPr/>
        </p:nvPicPr>
        <p:blipFill>
          <a:blip r:embed="rId3" cstate="print"/>
          <a:srcRect l="15737" t="14119" r="15705" b="19176"/>
          <a:stretch>
            <a:fillRect/>
          </a:stretch>
        </p:blipFill>
        <p:spPr bwMode="auto">
          <a:xfrm>
            <a:off x="395536" y="620688"/>
            <a:ext cx="2376264" cy="2088232"/>
          </a:xfrm>
          <a:prstGeom prst="rect">
            <a:avLst/>
          </a:prstGeom>
          <a:noFill/>
        </p:spPr>
      </p:pic>
      <p:pic>
        <p:nvPicPr>
          <p:cNvPr id="74756" name="Picture 4" descr="http://ic.pics.livejournal.com/art_from_heart/39116426/3505/3505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2304256" cy="2160239"/>
          </a:xfrm>
          <a:prstGeom prst="rect">
            <a:avLst/>
          </a:prstGeom>
          <a:noFill/>
        </p:spPr>
      </p:pic>
      <p:pic>
        <p:nvPicPr>
          <p:cNvPr id="74758" name="Picture 6" descr="http://i056.radikal.ru/1205/e7/f2a0ebd6c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2376264" cy="2263627"/>
          </a:xfrm>
          <a:prstGeom prst="rect">
            <a:avLst/>
          </a:prstGeom>
          <a:noFill/>
        </p:spPr>
      </p:pic>
      <p:pic>
        <p:nvPicPr>
          <p:cNvPr id="74760" name="Picture 8" descr="http://kubanphoto.ru/photos/3612/76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2376264" cy="2232248"/>
          </a:xfrm>
          <a:prstGeom prst="rect">
            <a:avLst/>
          </a:prstGeom>
          <a:noFill/>
        </p:spPr>
      </p:pic>
      <p:pic>
        <p:nvPicPr>
          <p:cNvPr id="74762" name="Picture 10" descr="http://demotivatori.info/uploads/posts/2011-07-29/demotivatory-zadumajsya-belyj-kvadrat-zhizn-absurd_1.jpg"/>
          <p:cNvPicPr>
            <a:picLocks noChangeAspect="1" noChangeArrowheads="1"/>
          </p:cNvPicPr>
          <p:nvPr/>
        </p:nvPicPr>
        <p:blipFill>
          <a:blip r:embed="rId7" cstate="print"/>
          <a:srcRect l="11197" t="7917" r="9212" b="18977"/>
          <a:stretch>
            <a:fillRect/>
          </a:stretch>
        </p:blipFill>
        <p:spPr bwMode="auto">
          <a:xfrm>
            <a:off x="6588224" y="620688"/>
            <a:ext cx="2232248" cy="2160240"/>
          </a:xfrm>
          <a:prstGeom prst="rect">
            <a:avLst/>
          </a:prstGeom>
          <a:noFill/>
        </p:spPr>
      </p:pic>
      <p:pic>
        <p:nvPicPr>
          <p:cNvPr id="74764" name="Picture 12" descr="http://img1.liveinternet.ru/images/attach/c/0/45/426/45426982_index_clip_image004.jpg"/>
          <p:cNvPicPr>
            <a:picLocks noChangeAspect="1" noChangeArrowheads="1"/>
          </p:cNvPicPr>
          <p:nvPr/>
        </p:nvPicPr>
        <p:blipFill>
          <a:blip r:embed="rId8" cstate="print"/>
          <a:srcRect l="11776" t="9947" r="10506" b="10475"/>
          <a:stretch>
            <a:fillRect/>
          </a:stretch>
        </p:blipFill>
        <p:spPr bwMode="auto">
          <a:xfrm>
            <a:off x="6516216" y="4221088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3730" name="Picture 2" descr="http://www.clker.com/cliparts/7/d/8/c/13140637481638307204orange%20square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3168352" cy="3190156"/>
          </a:xfrm>
          <a:prstGeom prst="rect">
            <a:avLst/>
          </a:prstGeom>
          <a:noFill/>
        </p:spPr>
      </p:pic>
      <p:pic>
        <p:nvPicPr>
          <p:cNvPr id="73732" name="Picture 4" descr="http://www.dlyarebenka.ru/images/thumbs/0024980.jpeg"/>
          <p:cNvPicPr>
            <a:picLocks noChangeAspect="1" noChangeArrowheads="1"/>
          </p:cNvPicPr>
          <p:nvPr/>
        </p:nvPicPr>
        <p:blipFill>
          <a:blip r:embed="rId4" cstate="print"/>
          <a:srcRect l="11308" t="9969" r="11060" b="12913"/>
          <a:stretch>
            <a:fillRect/>
          </a:stretch>
        </p:blipFill>
        <p:spPr bwMode="auto">
          <a:xfrm>
            <a:off x="5724128" y="476672"/>
            <a:ext cx="2736304" cy="2636912"/>
          </a:xfrm>
          <a:prstGeom prst="rect">
            <a:avLst/>
          </a:prstGeom>
          <a:noFill/>
        </p:spPr>
      </p:pic>
      <p:pic>
        <p:nvPicPr>
          <p:cNvPr id="73734" name="Picture 6" descr="http://www.windows7desktopwallpapers.com/wallpapers/1600x1200/brown-abstract-squares.jpg"/>
          <p:cNvPicPr>
            <a:picLocks noChangeAspect="1" noChangeArrowheads="1"/>
          </p:cNvPicPr>
          <p:nvPr/>
        </p:nvPicPr>
        <p:blipFill>
          <a:blip r:embed="rId5" cstate="print"/>
          <a:srcRect l="30769"/>
          <a:stretch>
            <a:fillRect/>
          </a:stretch>
        </p:blipFill>
        <p:spPr bwMode="auto">
          <a:xfrm>
            <a:off x="1043608" y="4077072"/>
            <a:ext cx="2520280" cy="2443361"/>
          </a:xfrm>
          <a:prstGeom prst="rect">
            <a:avLst/>
          </a:prstGeom>
          <a:noFill/>
        </p:spPr>
      </p:pic>
      <p:pic>
        <p:nvPicPr>
          <p:cNvPr id="73736" name="Picture 8" descr="http://www.proza.ru/pics/2013/06/09/1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149080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-159306"/>
            <a:ext cx="813690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3. Исследование слухового восприятия</a:t>
            </a:r>
          </a:p>
          <a:p>
            <a:endParaRPr lang="ru-RU" sz="800" dirty="0" smtClean="0"/>
          </a:p>
          <a:p>
            <a:r>
              <a:rPr lang="ru-RU" sz="3600" i="1" u="sng" dirty="0" smtClean="0"/>
              <a:t>Определение направления звука:</a:t>
            </a:r>
            <a:endParaRPr lang="ru-RU" sz="3600" dirty="0" smtClean="0"/>
          </a:p>
          <a:p>
            <a:r>
              <a:rPr lang="ru-RU" sz="3600" dirty="0" smtClean="0"/>
              <a:t>Игра: «Где позвонили?» </a:t>
            </a:r>
            <a:r>
              <a:rPr lang="ru-RU" sz="2400" dirty="0" smtClean="0"/>
              <a:t>(Логопед за спиной ребенка звонит в колокольчик вверху, внизу, справа, слева и просит показать рукой, где он услышал звучание).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i="1" u="sng" dirty="0" smtClean="0"/>
              <a:t>Дифференциация звучащих игрушек </a:t>
            </a:r>
            <a:r>
              <a:rPr lang="ru-RU" sz="2400" dirty="0" smtClean="0"/>
              <a:t>(Перед ребенком выкладываются две контрастно звучащие игрушки (бубен — дудочка, барабан — гармонь, бубен — погремушка), логопед извлекает звуки на глазах ребенка, ребенок сам может поиграть в звучащие игрушки. Затем ребенок отворачивается, логопед вызывает звук одной игрушки из пары. Повернувшись, ребёнок показывает на ту игрушку, звук которой он услышал)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5412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Анкетные данные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980728"/>
          <a:ext cx="7848872" cy="4752528"/>
        </p:xfrm>
        <a:graphic>
          <a:graphicData uri="http://schemas.openxmlformats.org/drawingml/2006/table">
            <a:tbl>
              <a:tblPr/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u="none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ребёнка 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u="none" dirty="0">
                          <a:latin typeface="Times New Roman"/>
                          <a:ea typeface="Times New Roman"/>
                          <a:cs typeface="Times New Roman"/>
                        </a:rPr>
                        <a:t>Дата рождения, возраст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u="none" dirty="0">
                          <a:latin typeface="Times New Roman"/>
                          <a:ea typeface="Times New Roman"/>
                          <a:cs typeface="Times New Roman"/>
                        </a:rPr>
                        <a:t>Домашний адрес 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u="none" dirty="0">
                          <a:latin typeface="Times New Roman"/>
                          <a:ea typeface="Times New Roman"/>
                          <a:cs typeface="Times New Roman"/>
                        </a:rPr>
                        <a:t>Откуда поступил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u="none" dirty="0">
                          <a:latin typeface="Times New Roman"/>
                          <a:ea typeface="Times New Roman"/>
                          <a:cs typeface="Times New Roman"/>
                        </a:rPr>
                        <a:t>Сведения о родителях: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u="none" dirty="0">
                          <a:latin typeface="Times New Roman"/>
                          <a:ea typeface="Times New Roman"/>
                          <a:cs typeface="Times New Roman"/>
                        </a:rPr>
                        <a:t>Мать (фамилия, имя, отчество, возраст на момент родов)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u="none" dirty="0">
                          <a:latin typeface="Times New Roman"/>
                          <a:ea typeface="Times New Roman"/>
                          <a:cs typeface="Times New Roman"/>
                        </a:rPr>
                        <a:t>Отец (фамилия, имя, отчество, возраст)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0"/>
            <a:ext cx="889248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Исследование зрительно - пространственного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гнозиса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праксиса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Ориентировка в схеме тела: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покажи правую руку у себя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покажи левую руку у себя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покажи правую руку у логопеда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покажи левую руку у логопеда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Ориентировка в пространстве: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хлопни в ладоши вверху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хлопни в ладоши внизу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хлопни в ладоши перед собой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хлопни в ладоши позади себя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Складывание фигур из палочек по образцу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Складывание фигурок по памяти (</a:t>
            </a:r>
            <a:r>
              <a:rPr lang="ru-RU" sz="2200" dirty="0" smtClean="0"/>
              <a:t>Логопед складывает фигуру, просит ребенка посмотреть и запомнить, затем убирает палочки, и ребенок воспроизводит фигуру по памяти.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08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Исследование  состояния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моторной  сферы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 </a:t>
            </a:r>
            <a:r>
              <a:rPr lang="en-US" sz="3600" b="1" dirty="0" smtClean="0"/>
              <a:t>C</a:t>
            </a:r>
            <a:r>
              <a:rPr lang="ru-RU" sz="3600" b="1" dirty="0" err="1" smtClean="0"/>
              <a:t>остояние</a:t>
            </a:r>
            <a:r>
              <a:rPr lang="ru-RU" sz="3600" b="1" dirty="0" smtClean="0"/>
              <a:t> общей моторики</a:t>
            </a:r>
            <a:r>
              <a:rPr lang="ru-RU" sz="3600" dirty="0" smtClean="0"/>
              <a:t> </a:t>
            </a:r>
          </a:p>
          <a:p>
            <a:r>
              <a:rPr lang="ru-RU" sz="3600" i="1" u="sng" dirty="0" smtClean="0"/>
              <a:t>Выполнение упражнений: </a:t>
            </a:r>
            <a:endParaRPr lang="ru-RU" sz="3600" u="sng" dirty="0" smtClean="0"/>
          </a:p>
          <a:p>
            <a:r>
              <a:rPr lang="ru-RU" sz="3600" dirty="0" smtClean="0"/>
              <a:t>попрыгать на двух ногах</a:t>
            </a:r>
          </a:p>
          <a:p>
            <a:r>
              <a:rPr lang="ru-RU" sz="3600" dirty="0" smtClean="0"/>
              <a:t>на левой ноге</a:t>
            </a:r>
          </a:p>
          <a:p>
            <a:r>
              <a:rPr lang="ru-RU" sz="3600" dirty="0" smtClean="0"/>
              <a:t>на правой ноге</a:t>
            </a:r>
          </a:p>
          <a:p>
            <a:r>
              <a:rPr lang="ru-RU" sz="3600" dirty="0" smtClean="0"/>
              <a:t>повернуться туловищем вправо</a:t>
            </a:r>
          </a:p>
          <a:p>
            <a:r>
              <a:rPr lang="ru-RU" sz="3600" dirty="0" smtClean="0"/>
              <a:t>повернуться туловищем влево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969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 Состояние ручной моторики</a:t>
            </a:r>
            <a:endParaRPr lang="ru-RU" sz="800" b="1" dirty="0" smtClean="0"/>
          </a:p>
          <a:p>
            <a:endParaRPr lang="ru-RU" sz="2800" dirty="0" smtClean="0"/>
          </a:p>
          <a:p>
            <a:r>
              <a:rPr lang="ru-RU" sz="2400" dirty="0" smtClean="0"/>
              <a:t>сжать кулаки – разжать</a:t>
            </a:r>
          </a:p>
          <a:p>
            <a:r>
              <a:rPr lang="ru-RU" sz="2400" dirty="0" smtClean="0"/>
              <a:t>похлопать в ладоши</a:t>
            </a:r>
          </a:p>
          <a:p>
            <a:r>
              <a:rPr lang="ru-RU" sz="2400" dirty="0" smtClean="0"/>
              <a:t>сжать кулак правой руки и ударять им по ладони левой</a:t>
            </a:r>
          </a:p>
          <a:p>
            <a:r>
              <a:rPr lang="ru-RU" sz="2400" dirty="0" smtClean="0"/>
              <a:t>сжать кулак левой руки и ударять им по ладони правой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Отметить координацию движений рук, ног: правильная, неправильная, отсутствует; чувство равновесия: есть, нет; осанку: правильная, сутулость; объем движений: полный, неполный; переключение движений: своевременное, замедленное, отсутствует; самостоятельность выполнения: полная, с помощью логопеда; сопутствующие движения: есть, нет; </a:t>
            </a:r>
            <a:r>
              <a:rPr lang="ru-RU" sz="2400" dirty="0" err="1" smtClean="0"/>
              <a:t>леворукость</a:t>
            </a:r>
            <a:r>
              <a:rPr lang="ru-RU" sz="2400" dirty="0" smtClean="0"/>
              <a:t>: есть, 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Состояние артикуляционной моторики</a:t>
            </a:r>
            <a:r>
              <a:rPr lang="ru-RU" sz="2400" dirty="0" smtClean="0"/>
              <a:t> (наличие или отсутствие движений, тонус, объём, способность к переключению, замены, </a:t>
            </a:r>
            <a:r>
              <a:rPr lang="ru-RU" sz="2400" dirty="0" err="1" smtClean="0"/>
              <a:t>синкинезии</a:t>
            </a:r>
            <a:r>
              <a:rPr lang="ru-RU" sz="2400" dirty="0" smtClean="0"/>
              <a:t>, тремор, обильная саливация, отклонение кончика языка)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i="1" u="sng" dirty="0" smtClean="0"/>
              <a:t>Движения нижней челюсти:</a:t>
            </a:r>
            <a:endParaRPr lang="ru-RU" sz="2400" dirty="0" smtClean="0"/>
          </a:p>
          <a:p>
            <a:r>
              <a:rPr lang="ru-RU" sz="2400" dirty="0" smtClean="0"/>
              <a:t>открыть и закрыть рот,    подвигать нижней челюстью вправо-влево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i="1" u="sng" dirty="0" smtClean="0"/>
              <a:t>Движение губ: </a:t>
            </a:r>
            <a:endParaRPr lang="ru-RU" sz="2400" dirty="0" smtClean="0"/>
          </a:p>
          <a:p>
            <a:r>
              <a:rPr lang="ru-RU" sz="2400" dirty="0" smtClean="0"/>
              <a:t>(«улыбка»,    «трубочка»,    «улыбка-трубочка»)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i="1" u="sng" dirty="0" smtClean="0"/>
              <a:t>Движения языка:</a:t>
            </a:r>
            <a:endParaRPr lang="ru-RU" sz="2400" dirty="0" smtClean="0"/>
          </a:p>
          <a:p>
            <a:r>
              <a:rPr lang="ru-RU" sz="2400" dirty="0" smtClean="0"/>
              <a:t>открыть рот — показать широкий язык поднять его на верхнюю губу — опустить на нижнюю губу — убрать в рот — закрыть рот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i="1" u="sng" dirty="0" smtClean="0"/>
              <a:t>Движения мягкого нёба:</a:t>
            </a:r>
            <a:endParaRPr lang="ru-RU" sz="2400" dirty="0" smtClean="0"/>
          </a:p>
          <a:p>
            <a:r>
              <a:rPr lang="ru-RU" sz="2400" dirty="0" smtClean="0"/>
              <a:t>широко открыть рот — покашлять с открытым ртом — закрыть рот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Анатомическое  строение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Артикуляционного  аппарата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Губы (толстые, тонкие, расщелина, шрамы)</a:t>
            </a:r>
          </a:p>
          <a:p>
            <a:r>
              <a:rPr lang="ru-RU" sz="2400" dirty="0" smtClean="0"/>
              <a:t>Зубы (редкие, кривые, мелкие, вне челюстной дуги, отсутствие зубов)</a:t>
            </a:r>
          </a:p>
          <a:p>
            <a:r>
              <a:rPr lang="ru-RU" sz="2400" dirty="0" smtClean="0"/>
              <a:t>Челюсти</a:t>
            </a:r>
          </a:p>
          <a:p>
            <a:r>
              <a:rPr lang="ru-RU" sz="2400" dirty="0" smtClean="0"/>
              <a:t>Прикус (</a:t>
            </a:r>
            <a:r>
              <a:rPr lang="ru-RU" sz="2400" dirty="0" err="1" smtClean="0"/>
              <a:t>прогнатия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прогения</a:t>
            </a:r>
            <a:r>
              <a:rPr lang="ru-RU" sz="2400" dirty="0" smtClean="0"/>
              <a:t>, открытый боковой, открытый передний, перекрёстный)</a:t>
            </a:r>
          </a:p>
          <a:p>
            <a:r>
              <a:rPr lang="ru-RU" sz="2400" dirty="0" smtClean="0"/>
              <a:t>Твёрдое нёбо (высокое, узкое, готическое, плоское, расщелина, </a:t>
            </a:r>
            <a:r>
              <a:rPr lang="ru-RU" sz="2400" dirty="0" err="1" smtClean="0"/>
              <a:t>сумбукозная</a:t>
            </a:r>
            <a:r>
              <a:rPr lang="ru-RU" sz="2400" dirty="0" smtClean="0"/>
              <a:t>  щель)</a:t>
            </a:r>
          </a:p>
          <a:p>
            <a:r>
              <a:rPr lang="ru-RU" sz="2400" dirty="0" smtClean="0"/>
              <a:t>Мягкое нёбо (укороченное, раздвоенное, отсутствие маленького язычка)</a:t>
            </a:r>
          </a:p>
          <a:p>
            <a:r>
              <a:rPr lang="ru-RU" sz="2400" dirty="0" smtClean="0"/>
              <a:t>Язык (массивный, маленький, с укороченной подъязычной связкой)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Состояние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слухо-произносительной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дифференциации  фонем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8840"/>
            <a:ext cx="88204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Повторить слоги с фонетически резко различающимися фонемами:</a:t>
            </a:r>
            <a:endParaRPr lang="ru-RU" sz="2400" dirty="0" smtClean="0"/>
          </a:p>
          <a:p>
            <a:r>
              <a:rPr lang="ru-RU" sz="2400" dirty="0" err="1" smtClean="0"/>
              <a:t>ра-са</a:t>
            </a:r>
            <a:endParaRPr lang="ru-RU" sz="2400" dirty="0" smtClean="0"/>
          </a:p>
          <a:p>
            <a:r>
              <a:rPr lang="ru-RU" sz="2400" dirty="0" err="1" smtClean="0"/>
              <a:t>ла-па</a:t>
            </a:r>
            <a:endParaRPr lang="ru-RU" sz="2400" dirty="0" smtClean="0"/>
          </a:p>
          <a:p>
            <a:r>
              <a:rPr lang="ru-RU" sz="2400" dirty="0" err="1" smtClean="0"/>
              <a:t>зо-то</a:t>
            </a: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r>
              <a:rPr lang="ru-RU" sz="2400" i="1" u="sng" dirty="0" smtClean="0"/>
              <a:t>Повторить слоги с фонетически близкими фонемами:</a:t>
            </a:r>
            <a:endParaRPr lang="ru-RU" sz="2400" dirty="0" smtClean="0"/>
          </a:p>
          <a:p>
            <a:r>
              <a:rPr lang="ru-RU" sz="2400" dirty="0" err="1" smtClean="0"/>
              <a:t>ма-на</a:t>
            </a:r>
            <a:endParaRPr lang="ru-RU" sz="2400" dirty="0" smtClean="0"/>
          </a:p>
          <a:p>
            <a:r>
              <a:rPr lang="ru-RU" sz="2400" dirty="0" smtClean="0"/>
              <a:t>то-до</a:t>
            </a:r>
          </a:p>
          <a:p>
            <a:r>
              <a:rPr lang="ru-RU" sz="2400" dirty="0" err="1" smtClean="0"/>
              <a:t>ка-га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Исследование  активного  словаря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2809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Состояние предикативного словаря </a:t>
            </a:r>
          </a:p>
          <a:p>
            <a:r>
              <a:rPr lang="ru-RU" sz="2400" dirty="0" smtClean="0"/>
              <a:t>(Логопед использует предметные картинки).</a:t>
            </a:r>
          </a:p>
          <a:p>
            <a:endParaRPr lang="ru-RU" sz="2400" dirty="0" smtClean="0"/>
          </a:p>
          <a:p>
            <a:r>
              <a:rPr lang="ru-RU" sz="3200" i="1" dirty="0" smtClean="0"/>
              <a:t>Назвать действие по предъявленному предмету:</a:t>
            </a:r>
          </a:p>
          <a:p>
            <a:r>
              <a:rPr lang="ru-RU" sz="3200" dirty="0" smtClean="0"/>
              <a:t>Что делают ручкой?</a:t>
            </a:r>
          </a:p>
          <a:p>
            <a:r>
              <a:rPr lang="ru-RU" sz="3200" dirty="0" smtClean="0"/>
              <a:t>Ножом?</a:t>
            </a:r>
          </a:p>
          <a:p>
            <a:r>
              <a:rPr lang="ru-RU" sz="3200" dirty="0" smtClean="0"/>
              <a:t>Молотком?</a:t>
            </a:r>
          </a:p>
          <a:p>
            <a:r>
              <a:rPr lang="ru-RU" sz="3200" dirty="0" smtClean="0"/>
              <a:t>Карандашом?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dradver.ru/upload/iblock/919/ee4e5471-1786-11dd-9641-001f2908c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096344" cy="2950097"/>
          </a:xfrm>
          <a:prstGeom prst="rect">
            <a:avLst/>
          </a:prstGeom>
          <a:noFill/>
        </p:spPr>
      </p:pic>
      <p:pic>
        <p:nvPicPr>
          <p:cNvPr id="79876" name="Picture 4" descr="http://www.thaitoday.ru/sites/fedpress/files/didenko/news/dc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02823">
            <a:off x="1293173" y="2319268"/>
            <a:ext cx="3825400" cy="3506158"/>
          </a:xfrm>
          <a:prstGeom prst="rect">
            <a:avLst/>
          </a:prstGeom>
          <a:noFill/>
        </p:spPr>
      </p:pic>
      <p:pic>
        <p:nvPicPr>
          <p:cNvPr id="79878" name="Picture 6" descr="http://www.stroygid-ufa.ru/sites/default/files/%D0%97%D0%97%D0%97_0.jpg"/>
          <p:cNvPicPr>
            <a:picLocks noChangeAspect="1" noChangeArrowheads="1"/>
          </p:cNvPicPr>
          <p:nvPr/>
        </p:nvPicPr>
        <p:blipFill>
          <a:blip r:embed="rId4" cstate="print"/>
          <a:srcRect t="6593" b="7699"/>
          <a:stretch>
            <a:fillRect/>
          </a:stretch>
        </p:blipFill>
        <p:spPr bwMode="auto">
          <a:xfrm rot="19860534">
            <a:off x="4695727" y="798138"/>
            <a:ext cx="4019550" cy="2808312"/>
          </a:xfrm>
          <a:prstGeom prst="rect">
            <a:avLst/>
          </a:prstGeom>
          <a:noFill/>
        </p:spPr>
      </p:pic>
      <p:pic>
        <p:nvPicPr>
          <p:cNvPr id="79880" name="Picture 8" descr="http://www.nngasu.ru/entrant/priemnay/2011/files/teachers.png"/>
          <p:cNvPicPr>
            <a:picLocks noChangeAspect="1" noChangeArrowheads="1"/>
          </p:cNvPicPr>
          <p:nvPr/>
        </p:nvPicPr>
        <p:blipFill>
          <a:blip r:embed="rId5" cstate="print"/>
          <a:srcRect l="5670" r="41411"/>
          <a:stretch>
            <a:fillRect/>
          </a:stretch>
        </p:blipFill>
        <p:spPr bwMode="auto">
          <a:xfrm>
            <a:off x="6300192" y="3140968"/>
            <a:ext cx="2520280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u="sng" dirty="0" smtClean="0"/>
              <a:t>Сказать, кто как передвигается или в каком состоянии находится:</a:t>
            </a:r>
          </a:p>
          <a:p>
            <a:endParaRPr lang="ru-RU" dirty="0"/>
          </a:p>
        </p:txBody>
      </p:sp>
      <p:pic>
        <p:nvPicPr>
          <p:cNvPr id="72706" name="Picture 2" descr="http://s49.radikal.ru/i125/0901/c1/291cbdba9999.jpg"/>
          <p:cNvPicPr>
            <a:picLocks noChangeAspect="1" noChangeArrowheads="1"/>
          </p:cNvPicPr>
          <p:nvPr/>
        </p:nvPicPr>
        <p:blipFill>
          <a:blip r:embed="rId3" cstate="print"/>
          <a:srcRect l="11631" t="16694" r="23876" b="11761"/>
          <a:stretch>
            <a:fillRect/>
          </a:stretch>
        </p:blipFill>
        <p:spPr bwMode="auto">
          <a:xfrm>
            <a:off x="179512" y="3140968"/>
            <a:ext cx="2880320" cy="2664296"/>
          </a:xfrm>
          <a:prstGeom prst="rect">
            <a:avLst/>
          </a:prstGeom>
          <a:noFill/>
        </p:spPr>
      </p:pic>
      <p:pic>
        <p:nvPicPr>
          <p:cNvPr id="72708" name="Picture 4" descr="http://i037.radikal.ru/1202/9e/0e45715683b4.jpg"/>
          <p:cNvPicPr>
            <a:picLocks noChangeAspect="1" noChangeArrowheads="1"/>
          </p:cNvPicPr>
          <p:nvPr/>
        </p:nvPicPr>
        <p:blipFill>
          <a:blip r:embed="rId4" cstate="print"/>
          <a:srcRect r="14011" b="5181"/>
          <a:stretch>
            <a:fillRect/>
          </a:stretch>
        </p:blipFill>
        <p:spPr bwMode="auto">
          <a:xfrm>
            <a:off x="3203848" y="3140968"/>
            <a:ext cx="3024336" cy="2736304"/>
          </a:xfrm>
          <a:prstGeom prst="rect">
            <a:avLst/>
          </a:prstGeom>
          <a:noFill/>
        </p:spPr>
      </p:pic>
      <p:pic>
        <p:nvPicPr>
          <p:cNvPr id="72710" name="Picture 6" descr="http://img0.liveinternet.ru/images/attach/c/5/88/958/88958366_3501548_zme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696" y="3140968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Состояние номинативного словаря</a:t>
            </a:r>
            <a:endParaRPr lang="ru-RU" sz="800" i="1" u="sng" dirty="0" smtClean="0"/>
          </a:p>
          <a:p>
            <a:endParaRPr lang="ru-RU" sz="3200" dirty="0" smtClean="0"/>
          </a:p>
          <a:p>
            <a:r>
              <a:rPr lang="ru-RU" sz="3200" i="1" dirty="0" smtClean="0"/>
              <a:t>Назвать предметы по описанию: </a:t>
            </a:r>
          </a:p>
          <a:p>
            <a:r>
              <a:rPr lang="ru-RU" sz="3200" dirty="0" smtClean="0"/>
              <a:t>- Как называется предмет, которым расчесывают волосы? </a:t>
            </a:r>
          </a:p>
          <a:p>
            <a:r>
              <a:rPr lang="ru-RU" sz="3200" dirty="0" smtClean="0"/>
              <a:t>- Как называется предмет, которым намыливают руки?</a:t>
            </a:r>
          </a:p>
          <a:p>
            <a:r>
              <a:rPr lang="ru-RU" sz="3200" dirty="0" smtClean="0"/>
              <a:t>- Как называется предмет, которым вытирают руки и лицо после умывания?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47667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Решение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мппк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772816"/>
          <a:ext cx="7992888" cy="2336265"/>
        </p:xfrm>
        <a:graphic>
          <a:graphicData uri="http://schemas.openxmlformats.org/drawingml/2006/table">
            <a:tbl>
              <a:tblPr/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Решение МППК от                     протокол №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Принят в логопедическую группу на срок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Заключение МППК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/>
              <a:t>Состояние атрибутивного словаря</a:t>
            </a:r>
            <a:endParaRPr lang="ru-RU" sz="800" i="1" u="sng" dirty="0" smtClean="0"/>
          </a:p>
          <a:p>
            <a:endParaRPr lang="ru-RU" sz="3600" dirty="0" smtClean="0"/>
          </a:p>
          <a:p>
            <a:r>
              <a:rPr lang="ru-RU" sz="3600" i="1" dirty="0" smtClean="0"/>
              <a:t>Подобрать определения к словам:</a:t>
            </a:r>
          </a:p>
          <a:p>
            <a:r>
              <a:rPr lang="ru-RU" sz="3600" dirty="0" smtClean="0"/>
              <a:t>небо</a:t>
            </a:r>
          </a:p>
          <a:p>
            <a:r>
              <a:rPr lang="ru-RU" sz="3600" dirty="0" smtClean="0"/>
              <a:t>трава</a:t>
            </a:r>
          </a:p>
          <a:p>
            <a:r>
              <a:rPr lang="ru-RU" sz="3600" dirty="0" smtClean="0"/>
              <a:t>машина</a:t>
            </a:r>
          </a:p>
          <a:p>
            <a:r>
              <a:rPr lang="ru-RU" sz="3600" dirty="0" smtClean="0"/>
              <a:t>лимон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6562" name="Picture 2" descr="http://www.clipart.net.ua/images/clip1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019550" cy="3019425"/>
          </a:xfrm>
          <a:prstGeom prst="rect">
            <a:avLst/>
          </a:prstGeom>
          <a:noFill/>
        </p:spPr>
      </p:pic>
      <p:pic>
        <p:nvPicPr>
          <p:cNvPr id="66564" name="Picture 4" descr="http://xreferat.ru/image/71/130660776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4019550" cy="3019425"/>
          </a:xfrm>
          <a:prstGeom prst="rect">
            <a:avLst/>
          </a:prstGeom>
          <a:noFill/>
        </p:spPr>
      </p:pic>
      <p:pic>
        <p:nvPicPr>
          <p:cNvPr id="66566" name="Picture 6" descr="http://yandex.st/lego/_/La6qi18Z8LwgnZdsAr1qy1GwCw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6568" name="Picture 8" descr="http://ovsem.org/wp-content/uploads/2012/04/maz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4019550" cy="3019425"/>
          </a:xfrm>
          <a:prstGeom prst="rect">
            <a:avLst/>
          </a:prstGeom>
          <a:noFill/>
        </p:spPr>
      </p:pic>
      <p:pic>
        <p:nvPicPr>
          <p:cNvPr id="66570" name="Picture 10" descr="http://s.kvn.ru/storage/thumbs/avatars/2011/01/11/uav_7538_500x500_q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717032"/>
            <a:ext cx="401955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/>
              <a:t>Исследование грамматического строя речи:</a:t>
            </a:r>
            <a:endParaRPr lang="ru-RU" sz="3600" dirty="0" smtClean="0"/>
          </a:p>
          <a:p>
            <a:r>
              <a:rPr lang="ru-RU" sz="3600" dirty="0" smtClean="0"/>
              <a:t>Изменение слова по падежам:</a:t>
            </a:r>
          </a:p>
          <a:p>
            <a:r>
              <a:rPr lang="ru-RU" sz="3600" dirty="0" smtClean="0"/>
              <a:t>У меня карандаш </a:t>
            </a:r>
            <a:r>
              <a:rPr lang="ru-RU" sz="2400" dirty="0" smtClean="0"/>
              <a:t>(Логопед показывает ребенку карандаш и говорит: «У меня карандаш». Ребенок повторяет самостоятельно или с помощью логопеда)</a:t>
            </a:r>
          </a:p>
          <a:p>
            <a:r>
              <a:rPr lang="ru-RU" sz="3600" dirty="0" smtClean="0"/>
              <a:t>У меня нет ... </a:t>
            </a:r>
          </a:p>
          <a:p>
            <a:r>
              <a:rPr lang="ru-RU" sz="3600" dirty="0" smtClean="0"/>
              <a:t>Я беру в руки ... </a:t>
            </a:r>
          </a:p>
          <a:p>
            <a:r>
              <a:rPr lang="ru-RU" sz="3600" dirty="0" smtClean="0"/>
              <a:t>Я рисую домик ...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Преобразование имени существительного в именительном падеже единственного числа во множественное </a:t>
            </a:r>
            <a:r>
              <a:rPr lang="ru-RU" sz="2400" dirty="0" smtClean="0"/>
              <a:t>(Логопед показывает ребенку предметные картинки, на которых изображены один предмет и несколько предметов</a:t>
            </a:r>
            <a:r>
              <a:rPr lang="ru-RU" sz="2400" dirty="0" smtClean="0">
                <a:sym typeface="Wingdings" pitchFamily="2" charset="2"/>
              </a:rPr>
              <a:t>).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кукла – куклы                   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глаз — глаза</a:t>
            </a:r>
          </a:p>
          <a:p>
            <a:r>
              <a:rPr lang="ru-RU" sz="3200" dirty="0" smtClean="0"/>
              <a:t>стул — стулья</a:t>
            </a:r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6802" name="Picture 2" descr="http://jili-bili.ru/files/saks/medium/516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2266950" cy="3886201"/>
          </a:xfrm>
          <a:prstGeom prst="rect">
            <a:avLst/>
          </a:prstGeom>
          <a:noFill/>
        </p:spPr>
      </p:pic>
      <p:pic>
        <p:nvPicPr>
          <p:cNvPr id="76804" name="Picture 4" descr="http://chudomama.com/purchases/uploads/4a9/21c/b7b5f4d3f51b045847579877a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4499992" cy="4034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2" descr="http://fay-f.narod.ru/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914650" cy="3886201"/>
          </a:xfrm>
          <a:prstGeom prst="rect">
            <a:avLst/>
          </a:prstGeom>
          <a:noFill/>
        </p:spPr>
      </p:pic>
      <p:pic>
        <p:nvPicPr>
          <p:cNvPr id="34820" name="Picture 4" descr="http://udaff.com/image/29/72/297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Согласование</a:t>
            </a:r>
            <a:r>
              <a:rPr lang="ru-RU" sz="3200" b="1" i="1" u="sng" dirty="0" smtClean="0"/>
              <a:t> </a:t>
            </a:r>
            <a:r>
              <a:rPr lang="ru-RU" sz="3200" i="1" u="sng" dirty="0" smtClean="0"/>
              <a:t>прилагательных с существительными единственного числа в роде</a:t>
            </a:r>
            <a:endParaRPr lang="ru-RU" sz="3200" dirty="0" smtClean="0"/>
          </a:p>
          <a:p>
            <a:endParaRPr lang="ru-RU" sz="800" i="1" u="sng" dirty="0" smtClean="0"/>
          </a:p>
          <a:p>
            <a:endParaRPr lang="ru-RU" sz="800" i="1" u="sng" dirty="0" smtClean="0"/>
          </a:p>
          <a:p>
            <a:endParaRPr lang="ru-RU" sz="800" i="1" u="sng" dirty="0" smtClean="0"/>
          </a:p>
          <a:p>
            <a:endParaRPr lang="ru-RU" sz="800" i="1" u="sng" dirty="0" smtClean="0"/>
          </a:p>
          <a:p>
            <a:r>
              <a:rPr lang="ru-RU" sz="3600" dirty="0" smtClean="0"/>
              <a:t>шар — голубой</a:t>
            </a:r>
          </a:p>
          <a:p>
            <a:r>
              <a:rPr lang="ru-RU" sz="3600" dirty="0" smtClean="0"/>
              <a:t>чашка — голубая</a:t>
            </a:r>
          </a:p>
          <a:p>
            <a:r>
              <a:rPr lang="ru-RU" sz="3600" dirty="0" smtClean="0"/>
              <a:t>платье — </a:t>
            </a:r>
          </a:p>
          <a:p>
            <a:r>
              <a:rPr lang="ru-RU" sz="3600" dirty="0" smtClean="0"/>
              <a:t>мяч — </a:t>
            </a:r>
          </a:p>
          <a:p>
            <a:r>
              <a:rPr lang="ru-RU" sz="3600" dirty="0" smtClean="0"/>
              <a:t>машина — </a:t>
            </a:r>
          </a:p>
          <a:p>
            <a:endParaRPr lang="ru-RU" sz="800" i="1" u="sng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http://oooartshar.ru/products_pictures/shar-goluboi-metallik-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736304" cy="3245346"/>
          </a:xfrm>
          <a:prstGeom prst="rect">
            <a:avLst/>
          </a:prstGeom>
          <a:noFill/>
        </p:spPr>
      </p:pic>
      <p:pic>
        <p:nvPicPr>
          <p:cNvPr id="21510" name="Picture 6" descr="http://www.ukrbiznes.com/ist/?action=3&amp;f=uagroup/494_aksicdoluboj.jpg&amp;w=4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2563763" cy="3356992"/>
          </a:xfrm>
          <a:prstGeom prst="rect">
            <a:avLst/>
          </a:prstGeom>
          <a:noFill/>
        </p:spPr>
      </p:pic>
      <p:pic>
        <p:nvPicPr>
          <p:cNvPr id="21514" name="Picture 10" descr="http://www.varbak.com/russianphotos/platestopu-%D1%84%D0%BE%D1%82%D0%BE%D0%B3%D1%80%D0%B0%D1%84%D0%B8%D0%B8-%D0%BC%D1%8F%D1%87-%D1%84%D0%BE%D1%82%D0%BE%D0%B3%D1%80%D0%B0%D1%84%D0%B8%D0%B8-nb15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952328" cy="2662065"/>
          </a:xfrm>
          <a:prstGeom prst="rect">
            <a:avLst/>
          </a:prstGeom>
          <a:noFill/>
        </p:spPr>
      </p:pic>
      <p:pic>
        <p:nvPicPr>
          <p:cNvPr id="21516" name="Picture 12" descr="http://oboi20.ru/wallpapers/big_1330_oboi_goluboj_bmv.jpg"/>
          <p:cNvPicPr>
            <a:picLocks noChangeAspect="1" noChangeArrowheads="1"/>
          </p:cNvPicPr>
          <p:nvPr/>
        </p:nvPicPr>
        <p:blipFill>
          <a:blip r:embed="rId6" cstate="print"/>
          <a:srcRect l="10749" t="22909" r="6845" b="5501"/>
          <a:stretch>
            <a:fillRect/>
          </a:stretch>
        </p:blipFill>
        <p:spPr bwMode="auto">
          <a:xfrm>
            <a:off x="4860032" y="4077072"/>
            <a:ext cx="4104456" cy="252028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3800" r="15137" b="8001"/>
          <a:stretch/>
        </p:blipFill>
        <p:spPr>
          <a:xfrm>
            <a:off x="6835049" y="259904"/>
            <a:ext cx="2160240" cy="33180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/>
              <a:t>Согласование числительных</a:t>
            </a:r>
            <a:r>
              <a:rPr lang="ru-RU" sz="3600" b="1" i="1" u="sng" dirty="0" smtClean="0"/>
              <a:t> </a:t>
            </a:r>
            <a:r>
              <a:rPr lang="ru-RU" sz="3600" i="1" u="sng" dirty="0" smtClean="0"/>
              <a:t>«два» и «пять» с существительными: </a:t>
            </a:r>
            <a:endParaRPr lang="ru-RU" sz="1400" i="1" u="sng" dirty="0" smtClean="0"/>
          </a:p>
          <a:p>
            <a:endParaRPr lang="ru-RU" sz="3600" i="1" u="sng" dirty="0" smtClean="0"/>
          </a:p>
          <a:p>
            <a:r>
              <a:rPr lang="ru-RU" sz="4000" dirty="0" smtClean="0"/>
              <a:t>дом</a:t>
            </a:r>
          </a:p>
          <a:p>
            <a:r>
              <a:rPr lang="ru-RU" sz="4000" dirty="0" smtClean="0"/>
              <a:t>шар</a:t>
            </a:r>
          </a:p>
          <a:p>
            <a:r>
              <a:rPr lang="ru-RU" sz="4000" dirty="0" smtClean="0"/>
              <a:t>огурец</a:t>
            </a:r>
          </a:p>
          <a:p>
            <a:r>
              <a:rPr lang="ru-RU" sz="4000" dirty="0" smtClean="0"/>
              <a:t>арбуз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/>
              <a:t>Образование существительных с уменьшительно-ласкательными суффиксами </a:t>
            </a:r>
            <a:r>
              <a:rPr lang="ru-RU" sz="2400" dirty="0" smtClean="0"/>
              <a:t>(Логопед использует предметные картинки с изображениями предметов разной величины).</a:t>
            </a:r>
            <a:endParaRPr lang="ru-RU" sz="2400" i="1" u="sng" dirty="0" smtClean="0"/>
          </a:p>
          <a:p>
            <a:endParaRPr lang="ru-RU" sz="3600" i="1" u="sng" dirty="0" smtClean="0"/>
          </a:p>
          <a:p>
            <a:r>
              <a:rPr lang="ru-RU" sz="4000" dirty="0" smtClean="0"/>
              <a:t>стол —</a:t>
            </a:r>
          </a:p>
          <a:p>
            <a:r>
              <a:rPr lang="ru-RU" sz="4000" dirty="0" smtClean="0"/>
              <a:t>ложка — </a:t>
            </a:r>
          </a:p>
          <a:p>
            <a:r>
              <a:rPr lang="ru-RU" sz="4000" dirty="0" smtClean="0"/>
              <a:t>кукла — </a:t>
            </a:r>
          </a:p>
          <a:p>
            <a:r>
              <a:rPr lang="ru-RU" sz="4000" dirty="0" smtClean="0"/>
              <a:t>кровать —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>
            <a:lum brigh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0423" y="260648"/>
            <a:ext cx="31213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анамнез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96752"/>
          <a:ext cx="8568952" cy="4754880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Наличие речевых, нервно-психических, хронических заболеваний у родителей до рождения ребёнка: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Мать: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Отец: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От которой по счёту беременности ребёнок 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Характер протекания беременности (токсикозы, инфекции, травмы, хронические заболевания)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Роды (досрочные, срочные, быстрые, стремительные, обезвоженные, затяжные)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Стимуляция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Когда закричал ребёнок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Наблюдалась ли асфиксия несовместимость по резус-фактору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Вес и рост при рождении</a:t>
                      </a:r>
                    </a:p>
                  </a:txBody>
                  <a:tcPr marL="66181" marR="661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http://www.ikea.com/be/nl/images/products/bjursta-eettafel__73928_PE190703_S4.jpg"/>
          <p:cNvPicPr>
            <a:picLocks noChangeAspect="1" noChangeArrowheads="1"/>
          </p:cNvPicPr>
          <p:nvPr/>
        </p:nvPicPr>
        <p:blipFill>
          <a:blip r:embed="rId3" cstate="print"/>
          <a:srcRect l="3706" t="7412" b="9207"/>
          <a:stretch>
            <a:fillRect/>
          </a:stretch>
        </p:blipFill>
        <p:spPr bwMode="auto">
          <a:xfrm>
            <a:off x="251520" y="1196752"/>
            <a:ext cx="4137720" cy="4104456"/>
          </a:xfrm>
          <a:prstGeom prst="rect">
            <a:avLst/>
          </a:prstGeom>
          <a:noFill/>
        </p:spPr>
      </p:pic>
      <p:pic>
        <p:nvPicPr>
          <p:cNvPr id="20484" name="Picture 4" descr="http://s017.radikal.ru/i407/1208/41/a55b38ea2a03.jpg"/>
          <p:cNvPicPr>
            <a:picLocks noChangeAspect="1" noChangeArrowheads="1"/>
          </p:cNvPicPr>
          <p:nvPr/>
        </p:nvPicPr>
        <p:blipFill>
          <a:blip r:embed="rId4" cstate="print"/>
          <a:srcRect t="7692" r="3648" b="5769"/>
          <a:stretch>
            <a:fillRect/>
          </a:stretch>
        </p:blipFill>
        <p:spPr bwMode="auto">
          <a:xfrm>
            <a:off x="5724128" y="3284984"/>
            <a:ext cx="259228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3970" name="Picture 2" descr="http://cs5988.userapi.com/u26585886/142209641/x_338a9c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886200" cy="6192688"/>
          </a:xfrm>
          <a:prstGeom prst="rect">
            <a:avLst/>
          </a:prstGeom>
          <a:noFill/>
        </p:spPr>
      </p:pic>
      <p:pic>
        <p:nvPicPr>
          <p:cNvPr id="83972" name="Picture 4" descr="http://www.greenmama.ru/dn_images/01/84/22/44/1259177759lojka_chaynaya_serebrya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060848"/>
            <a:ext cx="2657872" cy="323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2946" name="Picture 2" descr="http://www.libertatea.ro/typo3temp/pics/3783-97978-pap_ef87ec7966.jpg"/>
          <p:cNvPicPr>
            <a:picLocks noChangeAspect="1" noChangeArrowheads="1"/>
          </p:cNvPicPr>
          <p:nvPr/>
        </p:nvPicPr>
        <p:blipFill>
          <a:blip r:embed="rId3" cstate="print"/>
          <a:srcRect r="24623"/>
          <a:stretch>
            <a:fillRect/>
          </a:stretch>
        </p:blipFill>
        <p:spPr bwMode="auto">
          <a:xfrm>
            <a:off x="5652120" y="1340768"/>
            <a:ext cx="2592288" cy="38862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6" y="681261"/>
            <a:ext cx="4179498" cy="549547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22" name="Picture 2" descr="http://www.gerdavlad.ru/pic/products/pic3/16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2492896"/>
            <a:ext cx="4019550" cy="2752725"/>
          </a:xfrm>
          <a:prstGeom prst="rect">
            <a:avLst/>
          </a:prstGeom>
          <a:noFill/>
        </p:spPr>
      </p:pic>
      <p:pic>
        <p:nvPicPr>
          <p:cNvPr id="81924" name="Picture 4" descr="http://mebelizmalajzii.ru/published/publicdata/MEBELIZMALAJ/attachments/SC/products_pictures/23040.tn-700x700.13124476303h5j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49999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Состояние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Фонематического  анализа, синтеза  и  фонематических  представлений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/>
              <a:t>Фонематический анализ:</a:t>
            </a:r>
            <a:endParaRPr lang="ru-RU" sz="2800" dirty="0" smtClean="0"/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Выделение звука на фоне слова по картинкам и на слух (после показа логопедом):</a:t>
            </a:r>
          </a:p>
          <a:p>
            <a:r>
              <a:rPr lang="ru-RU" sz="2800" dirty="0" smtClean="0"/>
              <a:t>Слышишь ли звук [Ш] в слове ШШУБА? </a:t>
            </a:r>
          </a:p>
          <a:p>
            <a:r>
              <a:rPr lang="ru-RU" sz="2800" dirty="0" smtClean="0"/>
              <a:t>Слышишь ли звук [Р] в слове ПАРР? </a:t>
            </a:r>
          </a:p>
          <a:p>
            <a:r>
              <a:rPr lang="ru-RU" sz="2800" dirty="0" smtClean="0"/>
              <a:t>звук [Ж] в слове ЖЖУК? </a:t>
            </a:r>
          </a:p>
          <a:p>
            <a:r>
              <a:rPr lang="ru-RU" sz="2800" dirty="0" smtClean="0"/>
              <a:t>звук [Ч] в слове МЯЧЧ? </a:t>
            </a:r>
          </a:p>
          <a:p>
            <a:r>
              <a:rPr lang="ru-RU" sz="2800" dirty="0" smtClean="0"/>
              <a:t>звук [Л] в слове ЛЛАМПА?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9" name="Picture 3" descr="http://www.noteri.ru/userfiles/%D1%88%D1%83%D0%B1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168351" cy="3501008"/>
          </a:xfrm>
          <a:prstGeom prst="rect">
            <a:avLst/>
          </a:prstGeom>
          <a:noFill/>
        </p:spPr>
      </p:pic>
      <p:pic>
        <p:nvPicPr>
          <p:cNvPr id="19461" name="Picture 5" descr="http://letopisi.ru/images/6/6d/Zhuk-olen.jpg"/>
          <p:cNvPicPr>
            <a:picLocks noChangeAspect="1" noChangeArrowheads="1"/>
          </p:cNvPicPr>
          <p:nvPr/>
        </p:nvPicPr>
        <p:blipFill>
          <a:blip r:embed="rId4" cstate="print"/>
          <a:srcRect t="5947" b="7784"/>
          <a:stretch>
            <a:fillRect/>
          </a:stretch>
        </p:blipFill>
        <p:spPr bwMode="auto">
          <a:xfrm>
            <a:off x="4716016" y="0"/>
            <a:ext cx="4019550" cy="2736304"/>
          </a:xfrm>
          <a:prstGeom prst="rect">
            <a:avLst/>
          </a:prstGeom>
          <a:noFill/>
        </p:spPr>
      </p:pic>
      <p:pic>
        <p:nvPicPr>
          <p:cNvPr id="19463" name="Picture 7" descr="http://www.pradv.ru/published/publicdata/PRADVRUPRAD/attachments/SC/products_pictures/1954416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2808312" cy="2880320"/>
          </a:xfrm>
          <a:prstGeom prst="rect">
            <a:avLst/>
          </a:prstGeom>
          <a:noFill/>
        </p:spPr>
      </p:pic>
      <p:pic>
        <p:nvPicPr>
          <p:cNvPr id="19465" name="Picture 9" descr="http://www.mirelectro.kiev.ua/published/publicdata/MIRELECTRODB/attachments/SC/products_pictures/DL050_enl.jpg"/>
          <p:cNvPicPr>
            <a:picLocks noChangeAspect="1" noChangeArrowheads="1"/>
          </p:cNvPicPr>
          <p:nvPr/>
        </p:nvPicPr>
        <p:blipFill>
          <a:blip r:embed="rId6" cstate="print"/>
          <a:srcRect t="8059" b="8560"/>
          <a:stretch>
            <a:fillRect/>
          </a:stretch>
        </p:blipFill>
        <p:spPr bwMode="auto">
          <a:xfrm>
            <a:off x="5508104" y="3401616"/>
            <a:ext cx="268605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/>
              <a:t>Фонематический синтез:</a:t>
            </a:r>
            <a:endParaRPr lang="ru-RU" sz="1200" i="1" u="sng" dirty="0" smtClean="0"/>
          </a:p>
          <a:p>
            <a:endParaRPr lang="ru-RU" sz="3600" dirty="0" smtClean="0"/>
          </a:p>
          <a:p>
            <a:r>
              <a:rPr lang="ru-RU" sz="3600" dirty="0" smtClean="0"/>
              <a:t>Составить слово из звуков, произнесенных логопедом в ненарушенной последовательности: </a:t>
            </a:r>
          </a:p>
          <a:p>
            <a:r>
              <a:rPr lang="ru-RU" sz="3600" dirty="0" smtClean="0"/>
              <a:t>[С], [Ы], [Р]</a:t>
            </a:r>
          </a:p>
          <a:p>
            <a:r>
              <a:rPr lang="ru-RU" sz="3600" dirty="0" smtClean="0"/>
              <a:t>[Н], [О], [С]</a:t>
            </a:r>
          </a:p>
          <a:p>
            <a:r>
              <a:rPr lang="ru-RU" sz="3600" dirty="0" smtClean="0"/>
              <a:t>[О], [С], [А]</a:t>
            </a:r>
          </a:p>
          <a:p>
            <a:r>
              <a:rPr lang="ru-RU" sz="3600" dirty="0" smtClean="0"/>
              <a:t>[Л], [А], [П], [А]</a:t>
            </a:r>
            <a:endParaRPr lang="ru-RU" sz="3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/>
              <a:t>фонематические представления:</a:t>
            </a:r>
            <a:endParaRPr lang="ru-RU" sz="1000" i="1" u="sng" dirty="0" smtClean="0"/>
          </a:p>
          <a:p>
            <a:endParaRPr lang="ru-RU" sz="3600" dirty="0" smtClean="0"/>
          </a:p>
          <a:p>
            <a:r>
              <a:rPr lang="ru-RU" sz="3600" dirty="0" smtClean="0"/>
              <a:t>Выбрать и отложить картинки, в названиях которых есть звук [С], затем подобрать слово с заданным логопедом звуком (если у ребенка есть в речи отдельные слова).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44c94f03cf20824354479c894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 descr="http://img0.liveinternet.ru/images/attach/c/1/59/42/59042597_suy.jpg"/>
          <p:cNvPicPr>
            <a:picLocks noChangeAspect="1" noChangeArrowheads="1"/>
          </p:cNvPicPr>
          <p:nvPr/>
        </p:nvPicPr>
        <p:blipFill>
          <a:blip r:embed="rId3" cstate="print"/>
          <a:srcRect l="12540" r="14011"/>
          <a:stretch>
            <a:fillRect/>
          </a:stretch>
        </p:blipFill>
        <p:spPr bwMode="auto">
          <a:xfrm>
            <a:off x="827584" y="188640"/>
            <a:ext cx="3744416" cy="2428875"/>
          </a:xfrm>
          <a:prstGeom prst="rect">
            <a:avLst/>
          </a:prstGeom>
          <a:noFill/>
        </p:spPr>
      </p:pic>
      <p:pic>
        <p:nvPicPr>
          <p:cNvPr id="18436" name="Picture 4" descr="http://www.stihi.ru/pics/2013/06/30/3907.jpg"/>
          <p:cNvPicPr>
            <a:picLocks noChangeAspect="1" noChangeArrowheads="1"/>
          </p:cNvPicPr>
          <p:nvPr/>
        </p:nvPicPr>
        <p:blipFill>
          <a:blip r:embed="rId4" cstate="print"/>
          <a:srcRect t="13829"/>
          <a:stretch>
            <a:fillRect/>
          </a:stretch>
        </p:blipFill>
        <p:spPr bwMode="auto">
          <a:xfrm>
            <a:off x="5148064" y="548680"/>
            <a:ext cx="3371478" cy="2376264"/>
          </a:xfrm>
          <a:prstGeom prst="rect">
            <a:avLst/>
          </a:prstGeom>
          <a:noFill/>
        </p:spPr>
      </p:pic>
      <p:pic>
        <p:nvPicPr>
          <p:cNvPr id="18438" name="Picture 6" descr="http://somehavehats.typepad.com/.a/6a00d8341c064d53ef019aff1d10f1970d-800w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3227462" cy="2304255"/>
          </a:xfrm>
          <a:prstGeom prst="rect">
            <a:avLst/>
          </a:prstGeom>
          <a:noFill/>
        </p:spPr>
      </p:pic>
      <p:pic>
        <p:nvPicPr>
          <p:cNvPr id="18440" name="Picture 8" descr="http://rintintin.ru/public/user_files/2011/11/thumb_Animal_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996952"/>
            <a:ext cx="2448272" cy="3536429"/>
          </a:xfrm>
          <a:prstGeom prst="rect">
            <a:avLst/>
          </a:prstGeom>
          <a:noFill/>
        </p:spPr>
      </p:pic>
      <p:pic>
        <p:nvPicPr>
          <p:cNvPr id="18442" name="Picture 10" descr="http://xvatit.com/upload/medialibrary/5ea/5eab2c37774ea6b216895932b3b03135.jpg"/>
          <p:cNvPicPr>
            <a:picLocks noChangeAspect="1" noChangeArrowheads="1"/>
          </p:cNvPicPr>
          <p:nvPr/>
        </p:nvPicPr>
        <p:blipFill>
          <a:blip r:embed="rId7" cstate="print"/>
          <a:srcRect t="5559" b="3648"/>
          <a:stretch>
            <a:fillRect/>
          </a:stretch>
        </p:blipFill>
        <p:spPr bwMode="auto">
          <a:xfrm>
            <a:off x="6625952" y="4149080"/>
            <a:ext cx="251804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484784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u="sng" dirty="0" smtClean="0"/>
              <a:t>При обследовании речевой активности следует отметить</a:t>
            </a:r>
            <a:r>
              <a:rPr lang="ru-RU" sz="4000" i="1" dirty="0" smtClean="0"/>
              <a:t>: </a:t>
            </a:r>
            <a:r>
              <a:rPr lang="ru-RU" sz="4000" dirty="0" smtClean="0"/>
              <a:t>самостоятельно ребёнок вступает в контакт, с помощью, стремится к общению, негативен.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8433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Раннее психомоторное развитие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Голову держит с</a:t>
            </a:r>
          </a:p>
          <a:p>
            <a:r>
              <a:rPr lang="ru-RU" sz="4000" dirty="0" smtClean="0"/>
              <a:t>Сидит с</a:t>
            </a:r>
          </a:p>
          <a:p>
            <a:r>
              <a:rPr lang="ru-RU" sz="4000" dirty="0" smtClean="0"/>
              <a:t>Ползает с</a:t>
            </a:r>
          </a:p>
          <a:p>
            <a:r>
              <a:rPr lang="ru-RU" sz="4000" dirty="0" smtClean="0"/>
              <a:t>Стоит с</a:t>
            </a:r>
          </a:p>
          <a:p>
            <a:r>
              <a:rPr lang="ru-RU" sz="4000" dirty="0" smtClean="0"/>
              <a:t>Ходит с</a:t>
            </a:r>
          </a:p>
          <a:p>
            <a:r>
              <a:rPr lang="ru-RU" sz="4000" dirty="0" smtClean="0"/>
              <a:t>Появление первых зубов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98072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Логопедическое заключение:</a:t>
            </a:r>
          </a:p>
          <a:p>
            <a:r>
              <a:rPr lang="ru-RU" sz="3600" dirty="0" smtClean="0"/>
              <a:t>____________________________________________________________________________________________________________________________________________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20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Перенесённые заболевания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75608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 года</a:t>
            </a:r>
          </a:p>
          <a:p>
            <a:r>
              <a:rPr lang="ru-RU" sz="3200" dirty="0" smtClean="0"/>
              <a:t>После года</a:t>
            </a:r>
          </a:p>
          <a:p>
            <a:r>
              <a:rPr lang="ru-RU" sz="3200" dirty="0" smtClean="0"/>
              <a:t>Ушибы, травмы головы</a:t>
            </a:r>
          </a:p>
          <a:p>
            <a:r>
              <a:rPr lang="ru-RU" sz="3200" dirty="0" smtClean="0"/>
              <a:t>Судороги при высокой температуре</a:t>
            </a:r>
          </a:p>
          <a:p>
            <a:r>
              <a:rPr lang="ru-RU" sz="3200" dirty="0" smtClean="0"/>
              <a:t>Наличие оперативного вмешательства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1519" y="548680"/>
            <a:ext cx="6984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Ранее  речевое развитие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Гуление</a:t>
            </a:r>
            <a:endParaRPr lang="ru-RU" sz="3600" dirty="0" smtClean="0"/>
          </a:p>
          <a:p>
            <a:r>
              <a:rPr lang="ru-RU" sz="3600" dirty="0" smtClean="0"/>
              <a:t>Лепет</a:t>
            </a:r>
          </a:p>
          <a:p>
            <a:r>
              <a:rPr lang="ru-RU" sz="3600" dirty="0" smtClean="0"/>
              <a:t>Первые слова</a:t>
            </a:r>
          </a:p>
          <a:p>
            <a:r>
              <a:rPr lang="ru-RU" sz="3600" dirty="0" smtClean="0"/>
              <a:t>Первые фразы</a:t>
            </a:r>
          </a:p>
          <a:p>
            <a:r>
              <a:rPr lang="ru-RU" sz="3600" dirty="0" smtClean="0"/>
              <a:t>Прерывалось ли речевое развитие и по какой причине</a:t>
            </a:r>
          </a:p>
          <a:p>
            <a:r>
              <a:rPr lang="ru-RU" sz="3600" dirty="0" smtClean="0"/>
              <a:t>Занятия с логопедом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8987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Данные о нервно-психическом  и соматическом  состоянии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(на основании  медицинской  карты)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564904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Психоневролог</a:t>
            </a:r>
          </a:p>
          <a:p>
            <a:r>
              <a:rPr lang="ru-RU" sz="5400" dirty="0" smtClean="0"/>
              <a:t>Отоларинголог</a:t>
            </a:r>
          </a:p>
          <a:p>
            <a:r>
              <a:rPr lang="ru-RU" sz="5400" dirty="0" smtClean="0"/>
              <a:t>Офтальмолог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Исследование неречевых психических  функций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1. Общие данные:</a:t>
            </a:r>
          </a:p>
          <a:p>
            <a:r>
              <a:rPr lang="ru-RU" sz="4000" dirty="0" smtClean="0"/>
              <a:t>Контактность</a:t>
            </a:r>
          </a:p>
          <a:p>
            <a:r>
              <a:rPr lang="ru-RU" sz="4000" dirty="0" smtClean="0"/>
              <a:t>Особенности поведения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1094</Words>
  <Application>Microsoft Office PowerPoint</Application>
  <PresentationFormat>Экран (4:3)</PresentationFormat>
  <Paragraphs>224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23</cp:revision>
  <dcterms:modified xsi:type="dcterms:W3CDTF">2019-01-23T17:28:51Z</dcterms:modified>
</cp:coreProperties>
</file>