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5"/>
  </p:notesMasterIdLst>
  <p:sldIdLst>
    <p:sldId id="258" r:id="rId2"/>
    <p:sldId id="256" r:id="rId3"/>
    <p:sldId id="257" r:id="rId4"/>
    <p:sldId id="284" r:id="rId5"/>
    <p:sldId id="285" r:id="rId6"/>
    <p:sldId id="286" r:id="rId7"/>
    <p:sldId id="262" r:id="rId8"/>
    <p:sldId id="287" r:id="rId9"/>
    <p:sldId id="267" r:id="rId10"/>
    <p:sldId id="261" r:id="rId11"/>
    <p:sldId id="263" r:id="rId12"/>
    <p:sldId id="288" r:id="rId13"/>
    <p:sldId id="279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0406C986-BC7E-4E89-A8F7-85396F1006E2}">
  <a:tblStyle styleId="{0406C986-BC7E-4E89-A8F7-85396F1006E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535916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1" name="Google Shape;211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0" name="Google Shape;500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" name="Google Shape;31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rgbClr val="C7D3E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rgbClr val="3F53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oogle Shape;62;p5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63" name="Google Shape;63;p5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64" name="Google Shape;64;p5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65" name="Google Shape;65;p5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6" name="Google Shape;66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67" name="Google Shape;67;p5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68" name="Google Shape;68;p5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69" name="Google Shape;69;p5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70" name="Google Shape;70;p5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71" name="Google Shape;71;p5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2" name="Google Shape;72;p5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73" name="Google Shape;73;p5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5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" name="Google Shape;75;p5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76" name="Google Shape;76;p5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5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78" name="Google Shape;78;p5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5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▰"/>
              <a:defRPr/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SzPts val="2400"/>
              <a:buChar char="▻"/>
              <a:defRPr/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SzPts val="2400"/>
              <a:buChar char="▻"/>
              <a:defRPr/>
            </a:lvl9pPr>
          </a:lstStyle>
          <a:p>
            <a:endParaRPr/>
          </a:p>
        </p:txBody>
      </p:sp>
      <p:sp>
        <p:nvSpPr>
          <p:cNvPr id="80" name="Google Shape;80;p5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oogle Shape;125;p8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126" name="Google Shape;126;p8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127" name="Google Shape;127;p8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128" name="Google Shape;128;p8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29" name="Google Shape;129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130" name="Google Shape;130;p8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131" name="Google Shape;131;p8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132" name="Google Shape;132;p8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133" name="Google Shape;133;p8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34" name="Google Shape;134;p8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5" name="Google Shape;135;p8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36" name="Google Shape;136;p8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8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8" name="Google Shape;138;p8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39" name="Google Shape;139;p8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8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0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164" name="Google Shape;164;p10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165" name="Google Shape;165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D26F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" name="Google Shape;166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67" name="Google Shape;167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0" name="Google Shape;170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FF98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72" name="Google Shape;172;p10"/>
          <p:cNvGrpSpPr/>
          <p:nvPr/>
        </p:nvGrpSpPr>
        <p:grpSpPr>
          <a:xfrm rot="10800000">
            <a:off x="-8" y="-2"/>
            <a:ext cx="2202830" cy="670795"/>
            <a:chOff x="5575242" y="4472723"/>
            <a:chExt cx="2202830" cy="670795"/>
          </a:xfrm>
        </p:grpSpPr>
        <p:sp>
          <p:nvSpPr>
            <p:cNvPr id="173" name="Google Shape;173;p10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rgbClr val="263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4" name="Google Shape;174;p10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175" name="Google Shape;175;p10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10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rgbClr val="C7D3E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7" name="Google Shape;177;p10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178" name="Google Shape;178;p10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10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rgbClr val="3F53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Roboto Condensed"/>
              <a:buNone/>
              <a:defRPr sz="20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▰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rgbClr val="C7D3E6"/>
              </a:buClr>
              <a:buSzPts val="2400"/>
              <a:buFont typeface="Roboto Condensed Light"/>
              <a:buChar char="▻"/>
              <a:defRPr sz="2400">
                <a:solidFill>
                  <a:srgbClr val="263248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rgbClr val="FFFFFF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4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3"/>
          <p:cNvSpPr txBox="1">
            <a:spLocks noGrp="1"/>
          </p:cNvSpPr>
          <p:nvPr>
            <p:ph type="subTitle" idx="4294967295"/>
          </p:nvPr>
        </p:nvSpPr>
        <p:spPr>
          <a:xfrm>
            <a:off x="1275150" y="3230000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/>
              <a:t>Glad to see you!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/>
              <a:t>How are you?</a:t>
            </a:r>
            <a:endParaRPr sz="3600" b="1" dirty="0"/>
          </a:p>
        </p:txBody>
      </p:sp>
      <p:sp>
        <p:nvSpPr>
          <p:cNvPr id="216" name="Google Shape;216;p1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pic>
        <p:nvPicPr>
          <p:cNvPr id="3074" name="Picture 2" descr="ÐÐ°ÑÑÐ¸Ð½ÐºÐ¸ Ð¿Ð¾ Ð·Ð°Ð¿ÑÐ¾ÑÑ hello ÐºÐ°ÑÑÐ¸Ð½ÐºÐ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059582"/>
            <a:ext cx="7162538" cy="1965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492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Play Bingo, check yourself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8" name="Google Shape;238;p1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239" name="Google Shape;239;p16"/>
          <p:cNvGrpSpPr/>
          <p:nvPr/>
        </p:nvGrpSpPr>
        <p:grpSpPr>
          <a:xfrm>
            <a:off x="282216" y="590918"/>
            <a:ext cx="369505" cy="369505"/>
            <a:chOff x="2594050" y="1631825"/>
            <a:chExt cx="439625" cy="439625"/>
          </a:xfrm>
        </p:grpSpPr>
        <p:sp>
          <p:nvSpPr>
            <p:cNvPr id="240" name="Google Shape;240;p16"/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6"/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6"/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6"/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7170" name="Picture 2" descr="ÐÐ°ÑÑÐ¸Ð½ÐºÐ¸ Ð¿Ð¾ Ð·Ð°Ð¿ÑÐ¾ÑÑ check your answers ÐºÐ°ÑÑÐ¸Ð½ÐºÐ¸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3190" y="3003798"/>
            <a:ext cx="2750810" cy="1529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127226"/>
              </p:ext>
            </p:extLst>
          </p:nvPr>
        </p:nvGraphicFramePr>
        <p:xfrm>
          <a:off x="107504" y="1419622"/>
          <a:ext cx="6264696" cy="3072384"/>
        </p:xfrm>
        <a:graphic>
          <a:graphicData uri="http://schemas.openxmlformats.org/drawingml/2006/table">
            <a:tbl>
              <a:tblPr firstRow="1" firstCol="1" bandRow="1">
                <a:tableStyleId>{0406C986-BC7E-4E89-A8F7-85396F1006E2}</a:tableStyleId>
              </a:tblPr>
              <a:tblGrid>
                <a:gridCol w="3531805"/>
                <a:gridCol w="2732891"/>
              </a:tblGrid>
              <a:tr h="25368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1.внешний источник света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a). absorption coefficient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  <a:tr h="25368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2.лазеры с накачкой электронным пучком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b). </a:t>
                      </a:r>
                      <a:r>
                        <a:rPr lang="ru-RU" sz="1400">
                          <a:effectLst/>
                        </a:rPr>
                        <a:t>conduction band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  <a:tr h="25368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3.излучение и поглощение фотонов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c). transition probability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  <a:tr h="50736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4.зона проводимости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d). band-to-band transition probability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  <a:tr h="25368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5. вероятность перехода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e). photon emission and absorption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  <a:tr h="25368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6.переход с уровня на уровень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f). electron-beam-pumped lasers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  <a:tr h="507362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7.вероятность перехода с уровня на уровень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g).external light source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  <a:tr h="253681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r>
                        <a:rPr lang="ru-RU" sz="1400">
                          <a:effectLst/>
                        </a:rPr>
                        <a:t>.коэффициент поглощения</a:t>
                      </a:r>
                      <a:endParaRPr lang="ru-RU" sz="110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h). band-to-band transition</a:t>
                      </a:r>
                      <a:endParaRPr lang="ru-RU" sz="1100" dirty="0">
                        <a:effectLst/>
                        <a:latin typeface="Cambria"/>
                        <a:ea typeface="Calibri"/>
                        <a:cs typeface="Times New Roman"/>
                      </a:endParaRPr>
                    </a:p>
                  </a:txBody>
                  <a:tcPr marL="67950" marR="67950" marT="0" marB="0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 dirty="0" smtClean="0">
                <a:latin typeface="Times New Roman" pitchFamily="18" charset="0"/>
                <a:cs typeface="Times New Roman" pitchFamily="18" charset="0"/>
              </a:rPr>
              <a:t>Check your answers:</a:t>
            </a:r>
            <a:endParaRPr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194" name="Picture 2" descr="ÐÐ¾ÑÐ¾Ð¶ÐµÐµ Ð¸Ð·Ð¾Ð±ÑÐ°Ð¶ÐµÐ½Ð¸Ðµ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03" b="15600"/>
          <a:stretch/>
        </p:blipFill>
        <p:spPr bwMode="auto">
          <a:xfrm>
            <a:off x="6477973" y="937812"/>
            <a:ext cx="2501370" cy="1650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03082"/>
              </p:ext>
            </p:extLst>
          </p:nvPr>
        </p:nvGraphicFramePr>
        <p:xfrm>
          <a:off x="29585" y="1379362"/>
          <a:ext cx="6414623" cy="3691832"/>
        </p:xfrm>
        <a:graphic>
          <a:graphicData uri="http://schemas.openxmlformats.org/drawingml/2006/table">
            <a:tbl>
              <a:tblPr firstRow="1" firstCol="1" bandRow="1">
                <a:tableStyleId>{0406C986-BC7E-4E89-A8F7-85396F1006E2}</a:tableStyleId>
              </a:tblPr>
              <a:tblGrid>
                <a:gridCol w="6414623"/>
              </a:tblGrid>
              <a:tr h="30338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1G: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внешний источник света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external light source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6777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лазеры с накачкой электронным пучком — </a:t>
                      </a:r>
                      <a:endParaRPr lang="en-US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electron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beam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pumped lasers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6777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излучение и поглощение фотонов — 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photon emission and absorption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338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4B: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зона проводимости 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conduction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band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338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5C: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вероятность перехода 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transition probability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6777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переход с уровня на уровень — </a:t>
                      </a:r>
                      <a:endParaRPr lang="en-US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band-to-band 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transition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6777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D: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вероятность перехода с уровня на уровень — </a:t>
                      </a:r>
                      <a:endParaRPr lang="en-US" sz="20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band-to-band 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transition probability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3388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8A: 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коэффициент поглощения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— absorption coefficient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612776" y="392575"/>
            <a:ext cx="568741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dirty="0" smtClean="0"/>
              <a:t>HAVE YOU LOST THE FIGHT? IMPROVE </a:t>
            </a:r>
            <a:r>
              <a:rPr lang="en" sz="2600" dirty="0" smtClean="0"/>
              <a:t>YOUR PRONUNCIATION</a:t>
            </a:r>
            <a:endParaRPr sz="2600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55576" y="1537988"/>
            <a:ext cx="6576664" cy="3049986"/>
          </a:xfrm>
        </p:spPr>
        <p:txBody>
          <a:bodyPr/>
          <a:lstStyle/>
          <a:p>
            <a:pPr marL="1016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Peter Piper picked a peck of pickled peppers;</a:t>
            </a:r>
            <a:b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peck of pickled peppers Peter Piper picked;</a:t>
            </a:r>
            <a:b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Peter Piper picked a peck of pickled peppers,</a:t>
            </a:r>
            <a:b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Where's the peck of pickled peppers Peter Piper picked?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2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32240" y="998138"/>
            <a:ext cx="2241887" cy="2600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286456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3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sp>
        <p:nvSpPr>
          <p:cNvPr id="503" name="Google Shape;503;p34"/>
          <p:cNvSpPr txBox="1">
            <a:spLocks noGrp="1"/>
          </p:cNvSpPr>
          <p:nvPr>
            <p:ph type="ctrTitle" idx="4294967295"/>
          </p:nvPr>
        </p:nvSpPr>
        <p:spPr>
          <a:xfrm>
            <a:off x="1275150" y="2364400"/>
            <a:ext cx="65937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>
                <a:solidFill>
                  <a:srgbClr val="FF9800"/>
                </a:solidFill>
              </a:rPr>
              <a:t>THANKS!</a:t>
            </a:r>
            <a:endParaRPr sz="6000" dirty="0">
              <a:solidFill>
                <a:srgbClr val="FF9800"/>
              </a:solidFill>
            </a:endParaRPr>
          </a:p>
        </p:txBody>
      </p:sp>
      <p:sp>
        <p:nvSpPr>
          <p:cNvPr id="504" name="Google Shape;504;p34"/>
          <p:cNvSpPr txBox="1">
            <a:spLocks noGrp="1"/>
          </p:cNvSpPr>
          <p:nvPr>
            <p:ph type="subTitle" idx="4294967295"/>
          </p:nvPr>
        </p:nvSpPr>
        <p:spPr>
          <a:xfrm>
            <a:off x="1275150" y="3230000"/>
            <a:ext cx="6593700" cy="134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/>
              <a:t>Any questions</a:t>
            </a:r>
            <a:r>
              <a:rPr lang="en" sz="2000" b="1" dirty="0" smtClean="0"/>
              <a:t>?</a:t>
            </a:r>
            <a:endParaRPr sz="2000" b="1" dirty="0"/>
          </a:p>
        </p:txBody>
      </p:sp>
      <p:grpSp>
        <p:nvGrpSpPr>
          <p:cNvPr id="505" name="Google Shape;505;p34"/>
          <p:cNvGrpSpPr/>
          <p:nvPr/>
        </p:nvGrpSpPr>
        <p:grpSpPr>
          <a:xfrm>
            <a:off x="3996210" y="966817"/>
            <a:ext cx="1197664" cy="1126777"/>
            <a:chOff x="5972700" y="2330200"/>
            <a:chExt cx="411625" cy="387275"/>
          </a:xfrm>
        </p:grpSpPr>
        <p:sp>
          <p:nvSpPr>
            <p:cNvPr id="506" name="Google Shape;506;p34"/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34"/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107504" y="1090750"/>
            <a:ext cx="8712968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Semiconductor </a:t>
            </a:r>
            <a:r>
              <a:rPr lang="en-US" dirty="0" smtClean="0"/>
              <a:t>lasers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Negative affixes of </a:t>
            </a:r>
            <a:br>
              <a:rPr lang="en-US" dirty="0" smtClean="0"/>
            </a:br>
            <a:r>
              <a:rPr lang="en-US" dirty="0" smtClean="0"/>
              <a:t>adjectives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612776" y="392575"/>
            <a:ext cx="568741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 dirty="0" smtClean="0"/>
              <a:t>IMPROVE YOUR PRONUNCIATION</a:t>
            </a:r>
            <a:endParaRPr sz="2600"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155576" y="1537988"/>
            <a:ext cx="6576664" cy="3049986"/>
          </a:xfrm>
        </p:spPr>
        <p:txBody>
          <a:bodyPr/>
          <a:lstStyle/>
          <a:p>
            <a:pPr marL="1016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Peter Piper picked a peck of pickled peppers;</a:t>
            </a:r>
            <a:b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 peck of pickled peppers Peter Piper picked;</a:t>
            </a:r>
            <a:b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If Peter Piper picked a peck of pickled peppers,</a:t>
            </a:r>
            <a:b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Where's the peck of pickled peppers Peter Piper picked?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2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32240" y="998138"/>
            <a:ext cx="2241887" cy="2600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612776" y="392575"/>
            <a:ext cx="568741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BINGO GAME! CHECK YOUR KNOWLEDGE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AutoShape 2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4816"/>
              </p:ext>
            </p:extLst>
          </p:nvPr>
        </p:nvGraphicFramePr>
        <p:xfrm>
          <a:off x="155575" y="1203598"/>
          <a:ext cx="8880921" cy="3484982"/>
        </p:xfrm>
        <a:graphic>
          <a:graphicData uri="http://schemas.openxmlformats.org/drawingml/2006/table">
            <a:tbl>
              <a:tblPr firstRow="1" firstCol="1" bandRow="1">
                <a:tableStyleId>{0406C986-BC7E-4E89-A8F7-85396F1006E2}</a:tableStyleId>
              </a:tblPr>
              <a:tblGrid>
                <a:gridCol w="2832249"/>
                <a:gridCol w="1872208"/>
                <a:gridCol w="2232248"/>
                <a:gridCol w="1944216"/>
              </a:tblGrid>
              <a:tr h="1237405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excited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state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emitter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high-voltage pulse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pulse mod</a:t>
                      </a:r>
                      <a:r>
                        <a:rPr lang="en-US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</a:tr>
              <a:tr h="7926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rf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radio-frequency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 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discharge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primarily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beam spread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laser beam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</a:tr>
              <a:tr h="662263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active medium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gas laser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so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called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gaseous state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</a:tr>
              <a:tr h="792657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suitable for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laser cutting</a:t>
                      </a:r>
                      <a:endParaRPr lang="ru-RU" sz="24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it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not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advisable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gas</a:t>
                      </a:r>
                      <a:r>
                        <a:rPr lang="ru-RU" sz="2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mixture</a:t>
                      </a:r>
                      <a:endParaRPr lang="ru-RU" sz="24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5803" marR="65803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67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612776" y="392575"/>
            <a:ext cx="568741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Are these statements TRUE or FALSE?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AutoShape 2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55576" y="1635646"/>
            <a:ext cx="88809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1.In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injection lasers high energy electrons are used to produce excess carriers.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2.In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indirect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bandgap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semiconductors both photon emission and absorption can occur without the need for a phonon to conserve momentum.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3.Lasing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in indirect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bandgap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semiconductors is improbable because­ the lowest energy band-to-band transition probabilities are much smaller than in direct semiconductors.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4. In direct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bandgap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semiconductors the conduction band minimum and valence band maximum are not at the same k value.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262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612776" y="392575"/>
            <a:ext cx="5687416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Answer the questions: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" name="AutoShape 2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6" descr="ÐÐ°ÑÑÐ¸Ð½ÐºÐ¸ Ð¿Ð¾ Ð·Ð°Ð¿ÑÐ¾ÑÑ tongue twisters ÐºÐ°ÑÑÐ¸Ð½ÐºÐ¸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2032" y="1419622"/>
            <a:ext cx="877044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What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are the classes of laser sources?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2. What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are the types of gas lasers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3. What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excitation methods are used to pump gas lasers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?­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What are the types and methods of pumping liquid lasers?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What excitation techniques are used to pump lasers utilizing dielectric insulators?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In what way are excess carriers­ produced in semiconductor lasers (injection lasers, optically pumped lasers, electron – beam pumped lasers)?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What is the difference between direct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bandgap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semiconductors and indirect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bandgap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semiconductors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8. In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what type of semiconductors­ do photon emission and absorption require the participation­ of phonons to conserve momentum? Why? 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Why is lasing in indirect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bandgap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semiconductors improbable?</a:t>
            </a:r>
          </a:p>
        </p:txBody>
      </p:sp>
    </p:spTree>
    <p:extLst>
      <p:ext uri="{BB962C8B-B14F-4D97-AF65-F5344CB8AC3E}">
        <p14:creationId xmlns:p14="http://schemas.microsoft.com/office/powerpoint/2010/main" val="130998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7"/>
          <p:cNvSpPr txBox="1">
            <a:spLocks noGrp="1"/>
          </p:cNvSpPr>
          <p:nvPr>
            <p:ph type="ctrTitle" idx="4294967295"/>
          </p:nvPr>
        </p:nvSpPr>
        <p:spPr>
          <a:xfrm>
            <a:off x="179512" y="798332"/>
            <a:ext cx="5930118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>
                <a:solidFill>
                  <a:srgbClr val="FF9800"/>
                </a:solidFill>
              </a:rPr>
              <a:t>Find synonyms</a:t>
            </a:r>
            <a:endParaRPr sz="7200" dirty="0">
              <a:solidFill>
                <a:srgbClr val="FF9800"/>
              </a:solidFill>
            </a:endParaRPr>
          </a:p>
        </p:txBody>
      </p:sp>
      <p:sp>
        <p:nvSpPr>
          <p:cNvPr id="249" name="Google Shape;249;p17"/>
          <p:cNvSpPr txBox="1">
            <a:spLocks noGrp="1"/>
          </p:cNvSpPr>
          <p:nvPr>
            <p:ph type="subTitle" idx="4294967295"/>
          </p:nvPr>
        </p:nvSpPr>
        <p:spPr>
          <a:xfrm>
            <a:off x="179512" y="2766834"/>
            <a:ext cx="8784976" cy="142951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7620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absorb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conserve, combine, occur, consume, watch, mix, observe, preserve, happen.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50" name="Google Shape;250;p17"/>
          <p:cNvGrpSpPr/>
          <p:nvPr/>
        </p:nvGrpSpPr>
        <p:grpSpPr>
          <a:xfrm>
            <a:off x="6682481" y="378837"/>
            <a:ext cx="1588639" cy="1588655"/>
            <a:chOff x="6643075" y="3664250"/>
            <a:chExt cx="407950" cy="407975"/>
          </a:xfrm>
        </p:grpSpPr>
        <p:sp>
          <p:nvSpPr>
            <p:cNvPr id="251" name="Google Shape;251;p17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3" name="Google Shape;253;p17"/>
          <p:cNvGrpSpPr/>
          <p:nvPr/>
        </p:nvGrpSpPr>
        <p:grpSpPr>
          <a:xfrm rot="-587363">
            <a:off x="6589251" y="2174497"/>
            <a:ext cx="653127" cy="653134"/>
            <a:chOff x="576250" y="4319400"/>
            <a:chExt cx="442075" cy="442050"/>
          </a:xfrm>
        </p:grpSpPr>
        <p:sp>
          <p:nvSpPr>
            <p:cNvPr id="254" name="Google Shape;254;p17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7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7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7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8" name="Google Shape;258;p17"/>
          <p:cNvSpPr/>
          <p:nvPr/>
        </p:nvSpPr>
        <p:spPr>
          <a:xfrm>
            <a:off x="6302724" y="745608"/>
            <a:ext cx="248336" cy="23712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7"/>
          <p:cNvSpPr/>
          <p:nvPr/>
        </p:nvSpPr>
        <p:spPr>
          <a:xfrm rot="2697322">
            <a:off x="7939080" y="1959478"/>
            <a:ext cx="376961" cy="35993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7"/>
          <p:cNvSpPr/>
          <p:nvPr/>
        </p:nvSpPr>
        <p:spPr>
          <a:xfrm>
            <a:off x="8237292" y="1754006"/>
            <a:ext cx="150972" cy="14422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7"/>
          <p:cNvSpPr/>
          <p:nvPr/>
        </p:nvSpPr>
        <p:spPr>
          <a:xfrm rot="1280149">
            <a:off x="6130690" y="1460796"/>
            <a:ext cx="150975" cy="144204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7"/>
          <p:cNvSpPr txBox="1">
            <a:spLocks noGrp="1"/>
          </p:cNvSpPr>
          <p:nvPr>
            <p:ph type="ctrTitle" idx="4294967295"/>
          </p:nvPr>
        </p:nvSpPr>
        <p:spPr>
          <a:xfrm>
            <a:off x="179512" y="798332"/>
            <a:ext cx="5930118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 dirty="0" smtClean="0">
                <a:solidFill>
                  <a:srgbClr val="FF9800"/>
                </a:solidFill>
              </a:rPr>
              <a:t>Check your answers</a:t>
            </a:r>
            <a:endParaRPr sz="7200" dirty="0">
              <a:solidFill>
                <a:srgbClr val="FF9800"/>
              </a:solidFill>
            </a:endParaRPr>
          </a:p>
        </p:txBody>
      </p:sp>
      <p:grpSp>
        <p:nvGrpSpPr>
          <p:cNvPr id="250" name="Google Shape;250;p17"/>
          <p:cNvGrpSpPr/>
          <p:nvPr/>
        </p:nvGrpSpPr>
        <p:grpSpPr>
          <a:xfrm>
            <a:off x="6682481" y="378837"/>
            <a:ext cx="1588639" cy="1588655"/>
            <a:chOff x="6643075" y="3664250"/>
            <a:chExt cx="407950" cy="407975"/>
          </a:xfrm>
        </p:grpSpPr>
        <p:sp>
          <p:nvSpPr>
            <p:cNvPr id="251" name="Google Shape;251;p17"/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17"/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noFill/>
            <a:ln w="19050" cap="rnd" cmpd="sng">
              <a:solidFill>
                <a:srgbClr val="C7D3E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3" name="Google Shape;253;p17"/>
          <p:cNvGrpSpPr/>
          <p:nvPr/>
        </p:nvGrpSpPr>
        <p:grpSpPr>
          <a:xfrm rot="-587363">
            <a:off x="6589251" y="2174497"/>
            <a:ext cx="653127" cy="653134"/>
            <a:chOff x="576250" y="4319400"/>
            <a:chExt cx="442075" cy="442050"/>
          </a:xfrm>
        </p:grpSpPr>
        <p:sp>
          <p:nvSpPr>
            <p:cNvPr id="254" name="Google Shape;254;p17"/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17"/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17"/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17"/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noFill/>
            <a:ln w="19050" cap="rnd" cmpd="sng">
              <a:solidFill>
                <a:srgbClr val="3F537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8" name="Google Shape;258;p17"/>
          <p:cNvSpPr/>
          <p:nvPr/>
        </p:nvSpPr>
        <p:spPr>
          <a:xfrm>
            <a:off x="6302724" y="745608"/>
            <a:ext cx="248336" cy="23712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p17"/>
          <p:cNvSpPr/>
          <p:nvPr/>
        </p:nvSpPr>
        <p:spPr>
          <a:xfrm rot="2697322">
            <a:off x="7939080" y="1959478"/>
            <a:ext cx="376961" cy="35993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" name="Google Shape;260;p17"/>
          <p:cNvSpPr/>
          <p:nvPr/>
        </p:nvSpPr>
        <p:spPr>
          <a:xfrm>
            <a:off x="8237292" y="1754006"/>
            <a:ext cx="150972" cy="144226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17"/>
          <p:cNvSpPr/>
          <p:nvPr/>
        </p:nvSpPr>
        <p:spPr>
          <a:xfrm rot="1280149">
            <a:off x="6130690" y="1460796"/>
            <a:ext cx="150975" cy="144204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noFill/>
          <a:ln w="19050" cap="rnd" cmpd="sng">
            <a:solidFill>
              <a:srgbClr val="FF98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7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0754867"/>
              </p:ext>
            </p:extLst>
          </p:nvPr>
        </p:nvGraphicFramePr>
        <p:xfrm>
          <a:off x="179512" y="2571750"/>
          <a:ext cx="6475116" cy="2016225"/>
        </p:xfrm>
        <a:graphic>
          <a:graphicData uri="http://schemas.openxmlformats.org/drawingml/2006/table">
            <a:tbl>
              <a:tblPr firstRow="1" firstCol="1" bandRow="1">
                <a:tableStyleId>{0406C986-BC7E-4E89-A8F7-85396F1006E2}</a:tableStyleId>
              </a:tblPr>
              <a:tblGrid>
                <a:gridCol w="2979730"/>
                <a:gridCol w="3495386"/>
              </a:tblGrid>
              <a:tr h="672075">
                <a:tc>
                  <a:txBody>
                    <a:bodyPr/>
                    <a:lstStyle/>
                    <a:p>
                      <a:pPr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absorb — consume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conserve — preserve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2075">
                <a:tc>
                  <a:txBody>
                    <a:bodyPr/>
                    <a:lstStyle/>
                    <a:p>
                      <a:pPr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occur 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happen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watch </a:t>
                      </a:r>
                      <a:r>
                        <a:rPr lang="ru-RU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— </a:t>
                      </a:r>
                      <a:r>
                        <a:rPr lang="en-US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observe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2075">
                <a:tc>
                  <a:txBody>
                    <a:bodyPr/>
                    <a:lstStyle/>
                    <a:p>
                      <a:pPr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Combine — mix</a:t>
                      </a:r>
                      <a:endParaRPr lang="ru-RU" sz="2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425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49881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2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325" name="Google Shape;325;p22"/>
          <p:cNvGrpSpPr/>
          <p:nvPr/>
        </p:nvGrpSpPr>
        <p:grpSpPr>
          <a:xfrm>
            <a:off x="263101" y="580106"/>
            <a:ext cx="407743" cy="391135"/>
            <a:chOff x="5233525" y="4954450"/>
            <a:chExt cx="538275" cy="516350"/>
          </a:xfrm>
        </p:grpSpPr>
        <p:sp>
          <p:nvSpPr>
            <p:cNvPr id="326" name="Google Shape;326;p22"/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2"/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2"/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107504" y="1347614"/>
            <a:ext cx="885698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10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direct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indirect, efficient – inefficient,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810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convenient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inconvenient; probable – improbable,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810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practical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impractical, possible – impossible;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8100" indent="0"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radiative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nonradiative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nuclear – nonnuclear,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8100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conducting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­ –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nonconducting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continuous – dis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ontinuous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; fortunate – unfortunate; comfortable – uncomfortable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4274" y="392575"/>
            <a:ext cx="5485917" cy="766200"/>
          </a:xfrm>
        </p:spPr>
        <p:txBody>
          <a:bodyPr/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Translate the adjectives below paying attention to the negative prefixes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587</Words>
  <Application>Microsoft Office PowerPoint</Application>
  <PresentationFormat>Экран (16:9)</PresentationFormat>
  <Paragraphs>97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Salerio template</vt:lpstr>
      <vt:lpstr>Презентация PowerPoint</vt:lpstr>
      <vt:lpstr>Semiconductor lasers Negative affixes of  adjectives</vt:lpstr>
      <vt:lpstr>IMPROVE YOUR PRONUNCIATION</vt:lpstr>
      <vt:lpstr>BINGO GAME! CHECK YOUR KNOWLEDGE</vt:lpstr>
      <vt:lpstr>Are these statements TRUE or FALSE?</vt:lpstr>
      <vt:lpstr>Answer the questions:</vt:lpstr>
      <vt:lpstr>Find synonyms</vt:lpstr>
      <vt:lpstr>Check your answers</vt:lpstr>
      <vt:lpstr>Translate the adjectives below paying attention to the negative prefixes:</vt:lpstr>
      <vt:lpstr>Play Bingo, check yourself:</vt:lpstr>
      <vt:lpstr>Check your answers:</vt:lpstr>
      <vt:lpstr>HAVE YOU LOST THE FIGHT? IMPROVE YOUR PRONUNCIATION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Semiconductor lasers Nouns’ suffixation</dc:title>
  <cp:lastModifiedBy>User</cp:lastModifiedBy>
  <cp:revision>23</cp:revision>
  <dcterms:modified xsi:type="dcterms:W3CDTF">2018-10-22T13:00:55Z</dcterms:modified>
</cp:coreProperties>
</file>