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13"/>
  </p:notesMasterIdLst>
  <p:sldIdLst>
    <p:sldId id="256" r:id="rId2"/>
    <p:sldId id="257" r:id="rId3"/>
    <p:sldId id="285" r:id="rId4"/>
    <p:sldId id="284" r:id="rId5"/>
    <p:sldId id="286" r:id="rId6"/>
    <p:sldId id="287" r:id="rId7"/>
    <p:sldId id="288" r:id="rId8"/>
    <p:sldId id="270" r:id="rId9"/>
    <p:sldId id="289" r:id="rId10"/>
    <p:sldId id="262" r:id="rId11"/>
    <p:sldId id="27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2105889-3B79-4131-A6C0-8A8CE9164A98}">
  <a:tblStyle styleId="{72105889-3B79-4131-A6C0-8A8CE9164A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96161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67900" y="505425"/>
            <a:ext cx="8049125" cy="4132625"/>
          </a:xfrm>
          <a:custGeom>
            <a:avLst/>
            <a:gdLst/>
            <a:ahLst/>
            <a:cxnLst/>
            <a:rect l="l" t="t" r="r" b="b"/>
            <a:pathLst>
              <a:path w="321965" h="165305" extrusionOk="0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w="76200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339025" y="848825"/>
            <a:ext cx="58386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515675" y="780975"/>
            <a:ext cx="2616300" cy="2299050"/>
          </a:xfrm>
          <a:custGeom>
            <a:avLst/>
            <a:gdLst/>
            <a:ahLst/>
            <a:cxnLst/>
            <a:rect l="l" t="t" r="r" b="b"/>
            <a:pathLst>
              <a:path w="104652" h="91962" extrusionOk="0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w="76200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3604900" y="992250"/>
            <a:ext cx="2466600" cy="3933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220100" y="992250"/>
            <a:ext cx="2466600" cy="3933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367900" y="505425"/>
            <a:ext cx="8049125" cy="4132625"/>
          </a:xfrm>
          <a:custGeom>
            <a:avLst/>
            <a:gdLst/>
            <a:ahLst/>
            <a:cxnLst/>
            <a:rect l="l" t="t" r="r" b="b"/>
            <a:pathLst>
              <a:path w="321965" h="165305" extrusionOk="0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w="76200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2" name="Google Shape;62;p11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rgbClr val="C0CAFC"/>
              </a:buClr>
              <a:buSzPts val="2200"/>
              <a:buFont typeface="Raleway"/>
              <a:buChar char="▫"/>
              <a:defRPr sz="2200"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rgbClr val="BDECE5"/>
              </a:buClr>
              <a:buSzPts val="2200"/>
              <a:buFont typeface="Raleway"/>
              <a:buChar char="◦"/>
              <a:defRPr sz="2200"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7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ctrTitle"/>
          </p:nvPr>
        </p:nvSpPr>
        <p:spPr>
          <a:xfrm>
            <a:off x="1339024" y="848825"/>
            <a:ext cx="6329319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GAME </a:t>
            </a:r>
            <a:r>
              <a:rPr lang="ru-RU" b="1" i="1" dirty="0" smtClean="0">
                <a:solidFill>
                  <a:srgbClr val="00B050"/>
                </a:solidFill>
              </a:rPr>
              <a:t>«</a:t>
            </a:r>
            <a:r>
              <a:rPr lang="en-US" b="1" i="1" dirty="0" smtClean="0">
                <a:solidFill>
                  <a:srgbClr val="00B050"/>
                </a:solidFill>
              </a:rPr>
              <a:t>ANAGRAM</a:t>
            </a:r>
            <a:r>
              <a:rPr lang="ru-RU" b="1" i="1" dirty="0" smtClean="0">
                <a:solidFill>
                  <a:srgbClr val="00B050"/>
                </a:solidFill>
              </a:rPr>
              <a:t>» —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en-US" b="1" i="1" dirty="0">
                <a:solidFill>
                  <a:srgbClr val="00B050"/>
                </a:solidFill>
              </a:rPr>
              <a:t>b</a:t>
            </a:r>
            <a:r>
              <a:rPr lang="en-US" b="1" i="1" dirty="0" smtClean="0">
                <a:solidFill>
                  <a:srgbClr val="00B050"/>
                </a:solidFill>
              </a:rPr>
              <a:t>rain </a:t>
            </a:r>
            <a:r>
              <a:rPr lang="en-US" b="1" i="1" dirty="0">
                <a:solidFill>
                  <a:srgbClr val="00B050"/>
                </a:solidFill>
              </a:rPr>
              <a:t>exercise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4" descr="ÐÐ°ÑÑÐ¸Ð½ÐºÐ¸ Ð¿Ð¾ Ð·Ð°Ð¿ÑÐ¾ÑÑ Ð·Ð°ÑÑÐ´ÐºÐ° Ð´Ð»Ñ ÑÐ¼Ð° ÐºÐ°ÑÑÐ¸Ð½ÐºÐ¸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55526"/>
            <a:ext cx="2206334" cy="15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ctrTitle" idx="4294967295"/>
          </p:nvPr>
        </p:nvSpPr>
        <p:spPr>
          <a:xfrm>
            <a:off x="1027407" y="735066"/>
            <a:ext cx="5778156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6000" dirty="0">
                <a:latin typeface="Curlz MT" pitchFamily="82" charset="0"/>
              </a:rPr>
              <a:t>GAME</a:t>
            </a:r>
            <a:br>
              <a:rPr lang="en-US" sz="6000" dirty="0">
                <a:latin typeface="Curlz MT" pitchFamily="82" charset="0"/>
              </a:rPr>
            </a:br>
            <a:r>
              <a:rPr lang="ru-RU" sz="6000" dirty="0" smtClean="0"/>
              <a:t>«</a:t>
            </a:r>
            <a:r>
              <a:rPr lang="en" sz="6000" dirty="0" smtClean="0">
                <a:latin typeface="Curlz MT" pitchFamily="82" charset="0"/>
              </a:rPr>
              <a:t>PICTIONARY</a:t>
            </a:r>
            <a:r>
              <a:rPr lang="ru-RU" sz="6000" dirty="0" smtClean="0"/>
              <a:t>»</a:t>
            </a:r>
            <a:endParaRPr sz="6000" dirty="0">
              <a:latin typeface="Curlz MT" pitchFamily="82" charset="0"/>
            </a:endParaRPr>
          </a:p>
        </p:txBody>
      </p:sp>
      <p:sp>
        <p:nvSpPr>
          <p:cNvPr id="111" name="Google Shape;111;p18"/>
          <p:cNvSpPr/>
          <p:nvPr/>
        </p:nvSpPr>
        <p:spPr>
          <a:xfrm>
            <a:off x="6336288" y="2669533"/>
            <a:ext cx="282436" cy="26967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18"/>
          <p:cNvGrpSpPr/>
          <p:nvPr/>
        </p:nvGrpSpPr>
        <p:grpSpPr>
          <a:xfrm>
            <a:off x="7052522" y="1075002"/>
            <a:ext cx="1210036" cy="1210355"/>
            <a:chOff x="6654650" y="3665275"/>
            <a:chExt cx="409100" cy="409125"/>
          </a:xfrm>
        </p:grpSpPr>
        <p:sp>
          <p:nvSpPr>
            <p:cNvPr id="113" name="Google Shape;113;p1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0F0"/>
                </a:solidFill>
              </a:endParaRPr>
            </a:p>
          </p:txBody>
        </p:sp>
      </p:grpSp>
      <p:sp>
        <p:nvSpPr>
          <p:cNvPr id="120" name="Google Shape;120;p18"/>
          <p:cNvSpPr/>
          <p:nvPr/>
        </p:nvSpPr>
        <p:spPr>
          <a:xfrm rot="2466694">
            <a:off x="5646583" y="805508"/>
            <a:ext cx="392403" cy="37468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8"/>
          <p:cNvSpPr/>
          <p:nvPr/>
        </p:nvSpPr>
        <p:spPr>
          <a:xfrm rot="-1609568">
            <a:off x="6664370" y="1255701"/>
            <a:ext cx="282387" cy="26963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8"/>
          <p:cNvSpPr/>
          <p:nvPr/>
        </p:nvSpPr>
        <p:spPr>
          <a:xfrm rot="2926471">
            <a:off x="7823017" y="2311824"/>
            <a:ext cx="211468" cy="201917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8"/>
          <p:cNvSpPr/>
          <p:nvPr/>
        </p:nvSpPr>
        <p:spPr>
          <a:xfrm rot="-1609175">
            <a:off x="6942934" y="755896"/>
            <a:ext cx="190566" cy="1819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8" name="Google Shape;120;p18"/>
          <p:cNvSpPr/>
          <p:nvPr/>
        </p:nvSpPr>
        <p:spPr>
          <a:xfrm rot="2466694">
            <a:off x="7144641" y="3433773"/>
            <a:ext cx="392403" cy="37468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21;p18"/>
          <p:cNvSpPr/>
          <p:nvPr/>
        </p:nvSpPr>
        <p:spPr>
          <a:xfrm rot="-1609568">
            <a:off x="7190447" y="2534716"/>
            <a:ext cx="282387" cy="26963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120;p18"/>
          <p:cNvSpPr/>
          <p:nvPr/>
        </p:nvSpPr>
        <p:spPr>
          <a:xfrm rot="2466694">
            <a:off x="5991637" y="3703929"/>
            <a:ext cx="392403" cy="37468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8" name="Picture 4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06" b="1612"/>
          <a:stretch/>
        </p:blipFill>
        <p:spPr bwMode="auto">
          <a:xfrm>
            <a:off x="734268" y="2558842"/>
            <a:ext cx="5182565" cy="200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 txBox="1">
            <a:spLocks noGrp="1"/>
          </p:cNvSpPr>
          <p:nvPr>
            <p:ph type="ctrTitle" idx="4294967295"/>
          </p:nvPr>
        </p:nvSpPr>
        <p:spPr>
          <a:xfrm>
            <a:off x="1352175" y="994350"/>
            <a:ext cx="3622200" cy="7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Thanks!</a:t>
            </a:r>
            <a:endParaRPr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" name="Google Shape;272;p35"/>
          <p:cNvSpPr txBox="1">
            <a:spLocks noGrp="1"/>
          </p:cNvSpPr>
          <p:nvPr>
            <p:ph type="subTitle" idx="4294967295"/>
          </p:nvPr>
        </p:nvSpPr>
        <p:spPr>
          <a:xfrm>
            <a:off x="1403648" y="2211710"/>
            <a:ext cx="3622200" cy="20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rgbClr val="00B050"/>
                </a:solidFill>
              </a:rPr>
              <a:t>Any questions</a:t>
            </a:r>
            <a:r>
              <a:rPr lang="en" sz="3600" b="1" dirty="0" smtClean="0">
                <a:solidFill>
                  <a:srgbClr val="00B050"/>
                </a:solidFill>
              </a:rPr>
              <a:t>?</a:t>
            </a:r>
            <a:endParaRPr sz="3600" dirty="0">
              <a:solidFill>
                <a:srgbClr val="00B050"/>
              </a:solidFill>
            </a:endParaRPr>
          </a:p>
        </p:txBody>
      </p:sp>
      <p:grpSp>
        <p:nvGrpSpPr>
          <p:cNvPr id="273" name="Google Shape;273;p35"/>
          <p:cNvGrpSpPr/>
          <p:nvPr/>
        </p:nvGrpSpPr>
        <p:grpSpPr>
          <a:xfrm>
            <a:off x="5387609" y="1337852"/>
            <a:ext cx="2520593" cy="2467685"/>
            <a:chOff x="1233350" y="1619250"/>
            <a:chExt cx="466500" cy="456725"/>
          </a:xfrm>
          <a:solidFill>
            <a:srgbClr val="00B050"/>
          </a:solidFill>
        </p:grpSpPr>
        <p:sp>
          <p:nvSpPr>
            <p:cNvPr id="274" name="Google Shape;274;p35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5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5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5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8" name="Google Shape;278;p35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11" name="Google Shape;399;p38"/>
          <p:cNvSpPr/>
          <p:nvPr/>
        </p:nvSpPr>
        <p:spPr>
          <a:xfrm>
            <a:off x="1458619" y="4218985"/>
            <a:ext cx="682150" cy="236906"/>
          </a:xfrm>
          <a:custGeom>
            <a:avLst/>
            <a:gdLst/>
            <a:ahLst/>
            <a:cxnLst/>
            <a:rect l="l" t="t" r="r" b="b"/>
            <a:pathLst>
              <a:path w="8500" h="5081" extrusionOk="0">
                <a:moveTo>
                  <a:pt x="3175" y="1"/>
                </a:moveTo>
                <a:lnTo>
                  <a:pt x="3175" y="2834"/>
                </a:lnTo>
                <a:lnTo>
                  <a:pt x="2614" y="2956"/>
                </a:lnTo>
                <a:lnTo>
                  <a:pt x="2076" y="3102"/>
                </a:lnTo>
                <a:lnTo>
                  <a:pt x="1588" y="3298"/>
                </a:lnTo>
                <a:lnTo>
                  <a:pt x="1148" y="3493"/>
                </a:lnTo>
                <a:lnTo>
                  <a:pt x="782" y="3713"/>
                </a:lnTo>
                <a:lnTo>
                  <a:pt x="611" y="3859"/>
                </a:lnTo>
                <a:lnTo>
                  <a:pt x="464" y="3982"/>
                </a:lnTo>
                <a:lnTo>
                  <a:pt x="318" y="4128"/>
                </a:lnTo>
                <a:lnTo>
                  <a:pt x="196" y="4275"/>
                </a:lnTo>
                <a:lnTo>
                  <a:pt x="74" y="4421"/>
                </a:lnTo>
                <a:lnTo>
                  <a:pt x="0" y="4592"/>
                </a:lnTo>
                <a:lnTo>
                  <a:pt x="171" y="4665"/>
                </a:lnTo>
                <a:lnTo>
                  <a:pt x="416" y="4739"/>
                </a:lnTo>
                <a:lnTo>
                  <a:pt x="782" y="4836"/>
                </a:lnTo>
                <a:lnTo>
                  <a:pt x="1344" y="4910"/>
                </a:lnTo>
                <a:lnTo>
                  <a:pt x="2101" y="5007"/>
                </a:lnTo>
                <a:lnTo>
                  <a:pt x="3053" y="5056"/>
                </a:lnTo>
                <a:lnTo>
                  <a:pt x="4250" y="5081"/>
                </a:lnTo>
                <a:lnTo>
                  <a:pt x="5447" y="5056"/>
                </a:lnTo>
                <a:lnTo>
                  <a:pt x="6399" y="5007"/>
                </a:lnTo>
                <a:lnTo>
                  <a:pt x="7156" y="4910"/>
                </a:lnTo>
                <a:lnTo>
                  <a:pt x="7718" y="4836"/>
                </a:lnTo>
                <a:lnTo>
                  <a:pt x="8084" y="4739"/>
                </a:lnTo>
                <a:lnTo>
                  <a:pt x="8329" y="4665"/>
                </a:lnTo>
                <a:lnTo>
                  <a:pt x="8500" y="4592"/>
                </a:lnTo>
                <a:lnTo>
                  <a:pt x="8426" y="4421"/>
                </a:lnTo>
                <a:lnTo>
                  <a:pt x="8304" y="4275"/>
                </a:lnTo>
                <a:lnTo>
                  <a:pt x="8182" y="4128"/>
                </a:lnTo>
                <a:lnTo>
                  <a:pt x="8036" y="3982"/>
                </a:lnTo>
                <a:lnTo>
                  <a:pt x="7889" y="3859"/>
                </a:lnTo>
                <a:lnTo>
                  <a:pt x="7718" y="3713"/>
                </a:lnTo>
                <a:lnTo>
                  <a:pt x="7352" y="3493"/>
                </a:lnTo>
                <a:lnTo>
                  <a:pt x="6912" y="3298"/>
                </a:lnTo>
                <a:lnTo>
                  <a:pt x="6424" y="3102"/>
                </a:lnTo>
                <a:lnTo>
                  <a:pt x="5886" y="2956"/>
                </a:lnTo>
                <a:lnTo>
                  <a:pt x="5325" y="2834"/>
                </a:lnTo>
                <a:lnTo>
                  <a:pt x="5325" y="1"/>
                </a:lnTo>
                <a:lnTo>
                  <a:pt x="5032" y="49"/>
                </a:lnTo>
                <a:lnTo>
                  <a:pt x="4763" y="98"/>
                </a:lnTo>
                <a:lnTo>
                  <a:pt x="4250" y="123"/>
                </a:lnTo>
                <a:lnTo>
                  <a:pt x="3737" y="98"/>
                </a:lnTo>
                <a:lnTo>
                  <a:pt x="3469" y="49"/>
                </a:lnTo>
                <a:lnTo>
                  <a:pt x="317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971600" y="915566"/>
            <a:ext cx="1836300" cy="792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Solve the anagrams:</a:t>
            </a:r>
            <a:endParaRPr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3108582"/>
            <a:ext cx="2248752" cy="191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7864" y="180246"/>
            <a:ext cx="5359588" cy="3933000"/>
          </a:xfrm>
        </p:spPr>
        <p:txBody>
          <a:bodyPr/>
          <a:lstStyle/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Miles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(мили)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(результат)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Lamp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(лампа)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(сейчас)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Listen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(слушать)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Family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(семья)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Describe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(описывать)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Relation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(связь)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(забота)</a:t>
            </a:r>
          </a:p>
          <a:p>
            <a:pPr marL="114300" indent="0" fontAlgn="base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Simple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(простой)</a:t>
            </a:r>
          </a:p>
          <a:p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554" y="1779662"/>
            <a:ext cx="1303019" cy="1188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899592" y="843558"/>
            <a:ext cx="2160240" cy="792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Check your answers:</a:t>
            </a:r>
            <a:endParaRPr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 descr="ÐÐ°ÑÑÐ¸Ð½ÐºÐ¸ Ð¿Ð¾ Ð·Ð°Ð¿ÑÐ¾ÑÑ Ð·Ð°ÑÑÐ´ÐºÐ° Ð´Ð»Ñ ÑÐ¼Ð°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6" t="43840" r="53930"/>
          <a:stretch/>
        </p:blipFill>
        <p:spPr bwMode="auto">
          <a:xfrm>
            <a:off x="1035831" y="1779662"/>
            <a:ext cx="1591953" cy="1780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83944"/>
              </p:ext>
            </p:extLst>
          </p:nvPr>
        </p:nvGraphicFramePr>
        <p:xfrm>
          <a:off x="3203848" y="160338"/>
          <a:ext cx="5760640" cy="4787674"/>
        </p:xfrm>
        <a:graphic>
          <a:graphicData uri="http://schemas.openxmlformats.org/drawingml/2006/table">
            <a:tbl>
              <a:tblPr firstRow="1" firstCol="1" bandRow="1">
                <a:tableStyleId>{72105889-3B79-4131-A6C0-8A8CE9164A98}</a:tableStyleId>
              </a:tblPr>
              <a:tblGrid>
                <a:gridCol w="1677148"/>
                <a:gridCol w="4083492"/>
              </a:tblGrid>
              <a:tr h="60870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Miles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(мили)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Limes (лаймы), slime (слизь), smile (улыбка)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60870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Result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(результат)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Luster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(лоск),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rustle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(шелест)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Lamp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(лампа)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Palm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(пальма),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map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(карта)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Now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(сейчас)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Own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(собственный),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won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(выигранный)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Listen (слушать)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Silent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(тихий)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Family (семья)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Fail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(провал),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film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(фильм),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mail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(почта)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60870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Describe (описывать)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Beside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(рядом),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bride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(невеста),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desire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(желание)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Relation (связь)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Later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(позже),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nail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(ноготь),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near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(рядом)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Care (забота)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Race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(гонка),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car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(машина),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(ухо)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  <a:tr h="423082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Simple (простой)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(ложь),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lips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(губы),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pie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(пирог)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251" marR="472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45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ctrTitle"/>
          </p:nvPr>
        </p:nvSpPr>
        <p:spPr>
          <a:xfrm>
            <a:off x="1259632" y="627534"/>
            <a:ext cx="6768752" cy="26642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5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subject of the lesson is </a:t>
            </a:r>
            <a:br>
              <a:rPr lang="en-US" sz="5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«GLASS LASERS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Ray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LASERS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WORD-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BUILDING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93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899592" y="843558"/>
            <a:ext cx="2160240" cy="13681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Skim the text and answer the questions</a:t>
            </a:r>
            <a:r>
              <a:rPr lang="en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03848" y="180246"/>
            <a:ext cx="5503604" cy="3933000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advantages does glass have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as compared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 crystal materials?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What disadvantage of glass is mentioned in the text below?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 fontAlgn="base">
              <a:buNone/>
            </a:pP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ÐÐ°ÑÑÐ¸Ð½ÐºÐ¸ Ð¿Ð¾ Ð·Ð°Ð¿ÑÐ¾ÑÑ Ð·Ð°ÑÑÐ´ÐºÐ° Ð´Ð»Ñ ÑÐ¼Ð°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8FF"/>
              </a:clrFrom>
              <a:clrTo>
                <a:srgbClr val="FFF8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69" t="35441" r="4739" b="13962"/>
          <a:stretch/>
        </p:blipFill>
        <p:spPr bwMode="auto">
          <a:xfrm>
            <a:off x="1187624" y="2211710"/>
            <a:ext cx="1302988" cy="147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0268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899592" y="843558"/>
            <a:ext cx="2160240" cy="20162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Match the phrases from the text below (underlined in the text) with the Russian equivalents: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319576"/>
              </p:ext>
            </p:extLst>
          </p:nvPr>
        </p:nvGraphicFramePr>
        <p:xfrm>
          <a:off x="3203848" y="167422"/>
          <a:ext cx="5760639" cy="4780593"/>
        </p:xfrm>
        <a:graphic>
          <a:graphicData uri="http://schemas.openxmlformats.org/drawingml/2006/table">
            <a:tbl>
              <a:tblPr>
                <a:tableStyleId>{72105889-3B79-4131-A6C0-8A8CE9164A98}</a:tableStyleId>
              </a:tblPr>
              <a:tblGrid>
                <a:gridCol w="1897420"/>
                <a:gridCol w="3863219"/>
              </a:tblGrid>
              <a:tr h="330185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seek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получить степень доктора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1035698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earn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master’s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degree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технический персонал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82942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earn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PhD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учёный, эрудированный, знающий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82942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technical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d) оставить после себя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82942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5) 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retire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искать, пытаться найти, добиваться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82942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6) learned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f) уходить в отставку, на пенсию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82942">
                <a:tc>
                  <a:txBody>
                    <a:bodyPr/>
                    <a:lstStyle/>
                    <a:p>
                      <a:pPr marL="762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7) be survived by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g) получить степень магистра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" name="Google Shape;388;p38"/>
          <p:cNvSpPr/>
          <p:nvPr/>
        </p:nvSpPr>
        <p:spPr>
          <a:xfrm rot="195964">
            <a:off x="357968" y="3291830"/>
            <a:ext cx="783628" cy="864096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88;p38"/>
          <p:cNvSpPr/>
          <p:nvPr/>
        </p:nvSpPr>
        <p:spPr>
          <a:xfrm>
            <a:off x="743388" y="3507854"/>
            <a:ext cx="783628" cy="864096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388;p38"/>
          <p:cNvSpPr/>
          <p:nvPr/>
        </p:nvSpPr>
        <p:spPr>
          <a:xfrm rot="10800000">
            <a:off x="1160900" y="3651870"/>
            <a:ext cx="783628" cy="864096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88;p38"/>
          <p:cNvSpPr/>
          <p:nvPr/>
        </p:nvSpPr>
        <p:spPr>
          <a:xfrm rot="21396490">
            <a:off x="1297260" y="4054499"/>
            <a:ext cx="783628" cy="864096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B050"/>
              </a:solidFill>
            </a:endParaRPr>
          </a:p>
        </p:txBody>
      </p:sp>
      <p:grpSp>
        <p:nvGrpSpPr>
          <p:cNvPr id="14" name="Google Shape;452;p38"/>
          <p:cNvGrpSpPr/>
          <p:nvPr/>
        </p:nvGrpSpPr>
        <p:grpSpPr>
          <a:xfrm>
            <a:off x="2150388" y="3416022"/>
            <a:ext cx="693420" cy="523879"/>
            <a:chOff x="5255200" y="3006475"/>
            <a:chExt cx="511700" cy="378575"/>
          </a:xfrm>
        </p:grpSpPr>
        <p:sp>
          <p:nvSpPr>
            <p:cNvPr id="15" name="Google Shape;453;p38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54;p38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452;p38"/>
          <p:cNvGrpSpPr/>
          <p:nvPr/>
        </p:nvGrpSpPr>
        <p:grpSpPr>
          <a:xfrm>
            <a:off x="113665" y="179268"/>
            <a:ext cx="693420" cy="523879"/>
            <a:chOff x="5255200" y="3006475"/>
            <a:chExt cx="511700" cy="378575"/>
          </a:xfrm>
        </p:grpSpPr>
        <p:sp>
          <p:nvSpPr>
            <p:cNvPr id="18" name="Google Shape;453;p38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54;p38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25920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899592" y="843558"/>
            <a:ext cx="2160240" cy="792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Check your answers: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" name="AutoShape 2" descr="ÐÐ°ÑÑÐ¸Ð½ÐºÐ¸ Ð¿Ð¾ Ð·Ð°Ð¿ÑÐ¾ÑÑ Ð·Ð°ÑÑÐ´ÐºÐ° Ð´Ð»Ñ ÑÐ¼Ð°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2" descr="ÐÐ°ÑÑÐ¸Ð½ÐºÐ¸ Ð¿Ð¾ Ð·Ð°Ð¿ÑÐ¾ÑÑ Ð·Ð°ÑÑÐ´ÐºÐ° Ð´Ð»Ñ ÑÐ¼Ð°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6" t="43840" r="53930"/>
          <a:stretch/>
        </p:blipFill>
        <p:spPr bwMode="auto">
          <a:xfrm>
            <a:off x="1059496" y="1923678"/>
            <a:ext cx="1591953" cy="1780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779980"/>
              </p:ext>
            </p:extLst>
          </p:nvPr>
        </p:nvGraphicFramePr>
        <p:xfrm>
          <a:off x="3275856" y="183204"/>
          <a:ext cx="5832648" cy="4512536"/>
        </p:xfrm>
        <a:graphic>
          <a:graphicData uri="http://schemas.openxmlformats.org/drawingml/2006/table">
            <a:tbl>
              <a:tblPr>
                <a:tableStyleId>{72105889-3B79-4131-A6C0-8A8CE9164A98}</a:tableStyleId>
              </a:tblPr>
              <a:tblGrid>
                <a:gridCol w="5832648"/>
              </a:tblGrid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seek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искать, пытаться найти, добиваться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earn a master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degree 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получить степень магистра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earn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PhD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получить степень доктора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technical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технический персонал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retire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уходить в отставку, на пенсию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learned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учёный, эрудированный, знающий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24630">
                <a:tc>
                  <a:txBody>
                    <a:bodyPr/>
                    <a:lstStyle/>
                    <a:p>
                      <a:pPr marL="762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D: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survived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by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ru-RU" sz="2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оставить после себя</a:t>
                      </a:r>
                      <a:endParaRPr lang="ru-RU" sz="2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9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584" y="430183"/>
            <a:ext cx="54697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Complete the table below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335480"/>
              </p:ext>
            </p:extLst>
          </p:nvPr>
        </p:nvGraphicFramePr>
        <p:xfrm>
          <a:off x="971600" y="1148674"/>
          <a:ext cx="6552728" cy="3312369"/>
        </p:xfrm>
        <a:graphic>
          <a:graphicData uri="http://schemas.openxmlformats.org/drawingml/2006/table">
            <a:tbl>
              <a:tblPr>
                <a:tableStyleId>{72105889-3B79-4131-A6C0-8A8CE9164A98}</a:tableStyleId>
              </a:tblPr>
              <a:tblGrid>
                <a:gridCol w="1586310"/>
                <a:gridCol w="1689353"/>
                <a:gridCol w="1689353"/>
                <a:gridCol w="1587712"/>
              </a:tblGrid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Verb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Noun(s)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Adjective(s)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Adverb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</a:t>
                      </a: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cator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dedicatee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surrounds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explore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investigative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clari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installable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detectable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5576" y="0"/>
            <a:ext cx="37449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Check your answers: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542351"/>
              </p:ext>
            </p:extLst>
          </p:nvPr>
        </p:nvGraphicFramePr>
        <p:xfrm>
          <a:off x="827583" y="584775"/>
          <a:ext cx="7560840" cy="3559892"/>
        </p:xfrm>
        <a:graphic>
          <a:graphicData uri="http://schemas.openxmlformats.org/drawingml/2006/table">
            <a:tbl>
              <a:tblPr>
                <a:tableStyleId>{72105889-3B79-4131-A6C0-8A8CE9164A98}</a:tableStyleId>
              </a:tblPr>
              <a:tblGrid>
                <a:gridCol w="1584177"/>
                <a:gridCol w="3312368"/>
                <a:gridCol w="1944216"/>
                <a:gridCol w="720079"/>
              </a:tblGrid>
              <a:tr h="1816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Verb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Noun(s)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Adjective(s)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Adverb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558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locate/ dislocate, </a:t>
                      </a:r>
                      <a:r>
                        <a:rPr lang="en-US" sz="1400" b="1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radiolocate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localize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</a:t>
                      </a:r>
                      <a:r>
                        <a:rPr lang="ru-RU" sz="1400" b="1" i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cator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400" b="1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location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local, illocal,</a:t>
                      </a:r>
                      <a:endParaRPr lang="ru-RU" sz="1400" b="1" i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localisable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locally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1079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dedicate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ru-RU" sz="1400" b="1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edicatee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dedication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dedicating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dedicator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ru-RU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edicative</a:t>
                      </a: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dedicatory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1816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surround, round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surroundings, round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surrounded, round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around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9603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explore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exploration, </a:t>
                      </a:r>
                      <a:r>
                        <a:rPr lang="en-US" sz="1400" b="1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explorer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exploring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exploratory, </a:t>
                      </a:r>
                      <a:endParaRPr lang="en-US" sz="1400" b="1" i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explored/ 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unexplored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1816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investigate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investigation, investigator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investigative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318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clarify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clarity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clear/ unclear</a:t>
                      </a:r>
                      <a:r>
                        <a:rPr lang="ru-RU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clearly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15" marR="54415" marT="27207" marB="27207"/>
                </a:tc>
              </a:tr>
              <a:tr h="81066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installment, installation/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uninstallation,</a:t>
                      </a:r>
                      <a:r>
                        <a:rPr lang="en-US" sz="1400" b="1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installability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installer/ uninstaller</a:t>
                      </a: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ru-RU" sz="1400" b="1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installing/ uninstalling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installable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</a:tr>
              <a:tr h="42270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detect</a:t>
                      </a:r>
                      <a:endParaRPr lang="ru-RU" sz="1400" b="1" i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detection, </a:t>
                      </a:r>
                      <a:endParaRPr lang="ru-RU" sz="1400" b="1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detecting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detectable, undetectable, detective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415" marR="54415" marT="27207" marB="2720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6846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orize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551</Words>
  <Application>Microsoft Office PowerPoint</Application>
  <PresentationFormat>Экран (16:9)</PresentationFormat>
  <Paragraphs>149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Florizel template</vt:lpstr>
      <vt:lpstr>GAME «ANAGRAM» — brain exercise</vt:lpstr>
      <vt:lpstr>Solve the anagrams:</vt:lpstr>
      <vt:lpstr>Check your answers:</vt:lpstr>
      <vt:lpstr>The subject of the lesson is  «GLASS LASERS.  X-Ray LASERS. WORD-BUILDING»</vt:lpstr>
      <vt:lpstr>Skim the text and answer the questions:</vt:lpstr>
      <vt:lpstr>Match the phrases from the text below (underlined in the text) with the Russian equivalents: </vt:lpstr>
      <vt:lpstr>Check your answers: </vt:lpstr>
      <vt:lpstr>Презентация PowerPoint</vt:lpstr>
      <vt:lpstr>Презентация PowerPoint</vt:lpstr>
      <vt:lpstr>GAME «PICTIONARY»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«ANAGRAM»</dc:title>
  <cp:lastModifiedBy>User</cp:lastModifiedBy>
  <cp:revision>32</cp:revision>
  <dcterms:modified xsi:type="dcterms:W3CDTF">2018-10-23T15:53:19Z</dcterms:modified>
</cp:coreProperties>
</file>