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92" r:id="rId3"/>
    <p:sldId id="263" r:id="rId4"/>
    <p:sldId id="280" r:id="rId5"/>
    <p:sldId id="294" r:id="rId6"/>
    <p:sldId id="300" r:id="rId7"/>
    <p:sldId id="296" r:id="rId8"/>
    <p:sldId id="288" r:id="rId9"/>
    <p:sldId id="297" r:id="rId10"/>
    <p:sldId id="299" r:id="rId11"/>
    <p:sldId id="301" r:id="rId12"/>
    <p:sldId id="298" r:id="rId13"/>
    <p:sldId id="30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3568" y="1052736"/>
            <a:ext cx="7772400" cy="1470025"/>
          </a:xfrm>
        </p:spPr>
        <p:txBody>
          <a:bodyPr/>
          <a:lstStyle>
            <a:lvl1pPr>
              <a:defRPr b="1" baseline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 smtClean="0"/>
              <a:t>МЫ ЗА ЗДОРОВЫЙ </a:t>
            </a:r>
            <a:br>
              <a:rPr lang="ru-RU" dirty="0" smtClean="0"/>
            </a:br>
            <a:r>
              <a:rPr lang="ru-RU" dirty="0" smtClean="0"/>
              <a:t>ОБРАЗ ЖИЗНИ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5811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372200" y="6492875"/>
            <a:ext cx="2771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©Рассохина Г.В. </a:t>
            </a:r>
            <a:r>
              <a:rPr lang="en-US" dirty="0" smtClean="0"/>
              <a:t>http://pedsovet.su/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23528" y="260648"/>
            <a:ext cx="8568952" cy="6264696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4bb97ff07cc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479739" y="927100"/>
            <a:ext cx="2664261" cy="533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0700" y="1587500"/>
            <a:ext cx="822960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5110753ae9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7978"/>
            <a:ext cx="9144000" cy="68020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299" y="4508500"/>
            <a:ext cx="7110413" cy="1260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3499" y="3111500"/>
            <a:ext cx="7161213" cy="12954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323528" y="260648"/>
            <a:ext cx="8568952" cy="6264696"/>
          </a:xfrm>
          <a:prstGeom prst="roundRect">
            <a:avLst/>
          </a:prstGeom>
          <a:solidFill>
            <a:srgbClr val="FFFFCC"/>
          </a:solidFill>
          <a:ln w="76200">
            <a:solidFill>
              <a:srgbClr val="FFC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banner_alarm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1852464" cy="18524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58638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0" name="Рисунок 9" descr="animashki-deti-709_thumb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06468" y="4533900"/>
            <a:ext cx="1697782" cy="1890712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 Образец текста</a:t>
            </a:r>
          </a:p>
          <a:p>
            <a:pPr lvl="1"/>
            <a:r>
              <a:rPr lang="ru-RU" dirty="0" smtClean="0"/>
              <a:t> Второй уровень</a:t>
            </a:r>
          </a:p>
          <a:p>
            <a:pPr lvl="2"/>
            <a:r>
              <a:rPr lang="ru-RU" dirty="0" smtClean="0"/>
              <a:t> 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361856" y="6500367"/>
            <a:ext cx="2746648" cy="313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©Рассохина Г.В. </a:t>
            </a:r>
            <a:r>
              <a:rPr lang="en-US" dirty="0" smtClean="0"/>
              <a:t>http://pedsovet.su/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rgbClr val="0000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Ø"/>
        <a:defRPr sz="32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v"/>
        <a:defRPr sz="28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ü"/>
        <a:defRPr sz="24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727" y="900752"/>
            <a:ext cx="8420670" cy="1869744"/>
          </a:xfrm>
        </p:spPr>
        <p:txBody>
          <a:bodyPr>
            <a:normAutofit fontScale="90000"/>
          </a:bodyPr>
          <a:lstStyle/>
          <a:p>
            <a:r>
              <a:rPr lang="ru-RU" sz="5300" b="0" i="1" dirty="0">
                <a:solidFill>
                  <a:srgbClr val="7030A0"/>
                </a:solidFill>
                <a:effectLst/>
                <a:latin typeface="Sitka Display" panose="02000505000000020004" pitchFamily="2" charset="0"/>
                <a:cs typeface="+mj-cs"/>
              </a:rPr>
              <a:t>Проект</a:t>
            </a:r>
            <a:r>
              <a:rPr lang="ru-RU" sz="5300" b="0" i="1" dirty="0" smtClean="0">
                <a:solidFill>
                  <a:srgbClr val="7030A0"/>
                </a:solidFill>
                <a:effectLst/>
                <a:latin typeface="Sitka Display" panose="02000505000000020004" pitchFamily="2" charset="0"/>
                <a:cs typeface="+mj-cs"/>
              </a:rPr>
              <a:t>:</a:t>
            </a:r>
            <a:r>
              <a:rPr lang="ru-RU" sz="3200" b="0" i="1" dirty="0" smtClean="0">
                <a:solidFill>
                  <a:srgbClr val="C0504D">
                    <a:lumMod val="50000"/>
                  </a:srgbClr>
                </a:solidFill>
                <a:effectLst/>
                <a:latin typeface="Sitka Display" panose="02000505000000020004" pitchFamily="2" charset="0"/>
                <a:cs typeface="+mj-cs"/>
              </a:rPr>
              <a:t/>
            </a:r>
            <a:br>
              <a:rPr lang="ru-RU" sz="3200" b="0" i="1" dirty="0" smtClean="0">
                <a:solidFill>
                  <a:srgbClr val="C0504D">
                    <a:lumMod val="50000"/>
                  </a:srgbClr>
                </a:solidFill>
                <a:effectLst/>
                <a:latin typeface="Sitka Display" panose="02000505000000020004" pitchFamily="2" charset="0"/>
                <a:cs typeface="+mj-cs"/>
              </a:rPr>
            </a:br>
            <a:r>
              <a:rPr lang="ru-RU" sz="4900" b="0" i="1" dirty="0" smtClean="0">
                <a:solidFill>
                  <a:srgbClr val="FF0000"/>
                </a:solidFill>
                <a:effectLst/>
                <a:latin typeface="Sitka Display" panose="02000505000000020004" pitchFamily="2" charset="0"/>
                <a:cs typeface="+mj-cs"/>
              </a:rPr>
              <a:t>Путешествие в мир здорового и безопасного образа жизни.</a:t>
            </a:r>
            <a:r>
              <a:rPr lang="ru-RU" sz="4900" b="0" i="1" dirty="0">
                <a:solidFill>
                  <a:srgbClr val="FF0000"/>
                </a:solidFill>
                <a:effectLst/>
                <a:latin typeface="Sitka Display" panose="02000505000000020004" pitchFamily="2" charset="0"/>
                <a:cs typeface="+mj-cs"/>
              </a:rPr>
              <a:t/>
            </a:r>
            <a:br>
              <a:rPr lang="ru-RU" sz="4900" b="0" i="1" dirty="0">
                <a:solidFill>
                  <a:srgbClr val="FF0000"/>
                </a:solidFill>
                <a:effectLst/>
                <a:latin typeface="Sitka Display" panose="02000505000000020004" pitchFamily="2" charset="0"/>
                <a:cs typeface="+mj-cs"/>
              </a:rPr>
            </a:br>
            <a:r>
              <a:rPr lang="ru-RU" sz="3100" b="0" i="1" dirty="0" smtClean="0">
                <a:solidFill>
                  <a:srgbClr val="8064A2">
                    <a:lumMod val="50000"/>
                  </a:srgbClr>
                </a:solidFill>
                <a:effectLst/>
                <a:latin typeface="Sitka Display" panose="02000505000000020004" pitchFamily="2" charset="0"/>
                <a:cs typeface="+mj-cs"/>
              </a:rPr>
              <a:t>(</a:t>
            </a:r>
            <a:r>
              <a:rPr lang="ru-RU" sz="3100" b="0" i="1" dirty="0" smtClean="0">
                <a:solidFill>
                  <a:srgbClr val="7030A0"/>
                </a:solidFill>
                <a:effectLst/>
                <a:latin typeface="Sitka Display" panose="02000505000000020004" pitchFamily="2" charset="0"/>
                <a:cs typeface="+mj-cs"/>
              </a:rPr>
              <a:t>сохранение </a:t>
            </a:r>
            <a:r>
              <a:rPr lang="ru-RU" sz="3100" b="0" i="1" dirty="0">
                <a:solidFill>
                  <a:srgbClr val="7030A0"/>
                </a:solidFill>
                <a:effectLst/>
                <a:latin typeface="Sitka Display" panose="02000505000000020004" pitchFamily="2" charset="0"/>
                <a:cs typeface="+mj-cs"/>
              </a:rPr>
              <a:t>и </a:t>
            </a:r>
            <a:r>
              <a:rPr lang="ru-RU" sz="3100" b="0" i="1" dirty="0" smtClean="0">
                <a:solidFill>
                  <a:srgbClr val="7030A0"/>
                </a:solidFill>
                <a:effectLst/>
                <a:latin typeface="Sitka Display" panose="02000505000000020004" pitchFamily="2" charset="0"/>
                <a:cs typeface="+mj-cs"/>
              </a:rPr>
              <a:t>укрепление </a:t>
            </a:r>
            <a:r>
              <a:rPr lang="ru-RU" sz="3100" b="0" i="1" dirty="0">
                <a:solidFill>
                  <a:srgbClr val="7030A0"/>
                </a:solidFill>
                <a:effectLst/>
                <a:latin typeface="Sitka Display" panose="02000505000000020004" pitchFamily="2" charset="0"/>
                <a:cs typeface="+mj-cs"/>
              </a:rPr>
              <a:t>здоровья </a:t>
            </a:r>
            <a:r>
              <a:rPr lang="ru-RU" sz="3100" b="0" i="1" dirty="0" smtClean="0">
                <a:solidFill>
                  <a:srgbClr val="7030A0"/>
                </a:solidFill>
                <a:effectLst/>
                <a:latin typeface="Sitka Display" panose="02000505000000020004" pitchFamily="2" charset="0"/>
                <a:cs typeface="+mj-cs"/>
              </a:rPr>
              <a:t>детей с тяжелыми множественными нарушениями развития.)</a:t>
            </a:r>
            <a:endParaRPr lang="ru-RU" sz="3100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627" y="2921283"/>
            <a:ext cx="7178722" cy="427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706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63440635"/>
              </p:ext>
            </p:extLst>
          </p:nvPr>
        </p:nvGraphicFramePr>
        <p:xfrm>
          <a:off x="191070" y="457201"/>
          <a:ext cx="8447963" cy="627989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00779"/>
                <a:gridCol w="7179461"/>
                <a:gridCol w="967723"/>
              </a:tblGrid>
              <a:tr h="3535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№</a:t>
                      </a:r>
                    </a:p>
                  </a:txBody>
                  <a:tcPr marL="39789" marR="39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Форма проведения</a:t>
                      </a:r>
                    </a:p>
                  </a:txBody>
                  <a:tcPr marL="39789" marR="39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Сроки</a:t>
                      </a:r>
                    </a:p>
                  </a:txBody>
                  <a:tcPr marL="39789" marR="397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11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1.</a:t>
                      </a:r>
                    </a:p>
                  </a:txBody>
                  <a:tcPr marL="39789" marR="39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87400" algn="l"/>
                        </a:tabLs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Анализ литературных источников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87400" algn="l"/>
                        </a:tabLs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ru-RU" sz="1600" dirty="0" err="1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С.Афонькин</a:t>
                      </a:r>
                      <a:r>
                        <a:rPr lang="ru-RU" sz="16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«Как победить простуду»</a:t>
                      </a:r>
                      <a:r>
                        <a:rPr lang="en-US" sz="16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,</a:t>
                      </a:r>
                      <a:r>
                        <a:rPr lang="ru-RU" sz="16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«Откуда берется болезнь»</a:t>
                      </a:r>
                      <a:r>
                        <a:rPr lang="en-US" sz="16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,</a:t>
                      </a:r>
                      <a:r>
                        <a:rPr lang="ru-RU" sz="16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«Как стать сильным?»</a:t>
                      </a:r>
                      <a:r>
                        <a:rPr lang="en-US" sz="16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,</a:t>
                      </a:r>
                      <a:r>
                        <a:rPr lang="ru-RU" sz="16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«Зачем делать зарядку»</a:t>
                      </a:r>
                      <a:endParaRPr lang="ru-RU" sz="16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87400" algn="l"/>
                        </a:tabLst>
                      </a:pP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2.Н.Коростелева «Ласковое солнце»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,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«Свежий воздух»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87400" algn="l"/>
                        </a:tabLs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ru-RU" sz="1600" dirty="0" err="1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Г.Зайцев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«Уроки </a:t>
                      </a:r>
                      <a:r>
                        <a:rPr lang="ru-RU" sz="16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Мойдодыра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», «Уроки Айболита».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74700" algn="l"/>
                        </a:tabLs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Энциклопедия 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«Как мы устроены».</a:t>
                      </a:r>
                    </a:p>
                  </a:txBody>
                  <a:tcPr marL="39789" marR="39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сентябрь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789" marR="39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98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2.</a:t>
                      </a:r>
                    </a:p>
                  </a:txBody>
                  <a:tcPr marL="39789" marR="39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87400" algn="l"/>
                          <a:tab pos="5994400" algn="l"/>
                        </a:tabLs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1.Тематическое планирование по образовательным областям.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87400" algn="l"/>
                          <a:tab pos="5994400" algn="l"/>
                        </a:tabLs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2.Планирование работы по взаимодействию с родителями:	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Беседа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c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родителями на тему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«Режим</a:t>
                      </a:r>
                      <a:r>
                        <a:rPr lang="ru-RU" sz="16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ребенка дома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».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74700" algn="l"/>
                        </a:tabLs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-Беседа с родителями: «Здоровье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детей- 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наше богатство».</a:t>
                      </a:r>
                    </a:p>
                  </a:txBody>
                  <a:tcPr marL="39789" marR="39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сентябрь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789" marR="39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65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3.</a:t>
                      </a:r>
                    </a:p>
                  </a:txBody>
                  <a:tcPr marL="39789" marR="39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25500" algn="l"/>
                          <a:tab pos="5727700" algn="l"/>
                          <a:tab pos="5930900" algn="l"/>
                        </a:tabLs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Проведение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занятий: 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«Смотри во все глаза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», «Мой режим дня»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,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25500" algn="l"/>
                          <a:tab pos="5727700" algn="l"/>
                          <a:tab pos="5930900" algn="l"/>
                        </a:tabLst>
                      </a:pP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«Овощи и фрукты»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,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«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Сохрани свое здоровье сам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»,</a:t>
                      </a:r>
                      <a:r>
                        <a:rPr lang="ru-RU" sz="16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«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Что и как человек ест?»,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25500" algn="l"/>
                          <a:tab pos="5727700" algn="l"/>
                          <a:tab pos="5930900" algn="l"/>
                        </a:tabLs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«Ядовитые грибы и ягоды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»,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25500" algn="l"/>
                          <a:tab pos="5727700" algn="l"/>
                          <a:tab pos="5930900" algn="l"/>
                        </a:tabLst>
                      </a:pP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«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Изучаем свой организм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»</a:t>
                      </a:r>
                      <a:r>
                        <a:rPr lang="en-US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,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«Безопасность в доме»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89" marR="39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Сентябрь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октябрь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789" marR="39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462140" y="-33010"/>
            <a:ext cx="36445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25500" algn="l"/>
                <a:tab pos="5727700" algn="l"/>
                <a:tab pos="5930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25500" algn="l"/>
                <a:tab pos="5727700" algn="l"/>
                <a:tab pos="5930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25500" algn="l"/>
                <a:tab pos="5727700" algn="l"/>
                <a:tab pos="5930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25500" algn="l"/>
                <a:tab pos="5727700" algn="l"/>
                <a:tab pos="5930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25500" algn="l"/>
                <a:tab pos="5727700" algn="l"/>
                <a:tab pos="5930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25500" algn="l"/>
                <a:tab pos="5727700" algn="l"/>
                <a:tab pos="5930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25500" algn="l"/>
                <a:tab pos="5727700" algn="l"/>
                <a:tab pos="5930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25500" algn="l"/>
                <a:tab pos="5727700" algn="l"/>
                <a:tab pos="5930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25500" algn="l"/>
                <a:tab pos="5727700" algn="l"/>
                <a:tab pos="5930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25500" algn="l"/>
                <a:tab pos="5727700" algn="l"/>
                <a:tab pos="5930900" algn="l"/>
              </a:tabLst>
            </a:pPr>
            <a:r>
              <a:rPr kumimoji="0" lang="ru-RU" alt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Содержание проекта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915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1443281"/>
              </p:ext>
            </p:extLst>
          </p:nvPr>
        </p:nvGraphicFramePr>
        <p:xfrm>
          <a:off x="232011" y="109183"/>
          <a:ext cx="8775510" cy="43891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16604"/>
                <a:gridCol w="7335325"/>
                <a:gridCol w="1023581"/>
              </a:tblGrid>
              <a:tr h="8539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4.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794" marR="38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Беседы: «Осторожно лекарства», «Что полезно и вредно для глаз», «Первая помощь при травмах», «Уход за своей кожей», «Осанка человека ,что это такое», «Чтобы зубы не болели».</a:t>
                      </a:r>
                    </a:p>
                  </a:txBody>
                  <a:tcPr marL="38794" marR="387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Сентябрь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октябрь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794" marR="387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39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5.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794" marR="387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Проведение сюжетно-ролевых игр: «Поликлиника»,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«Я-врач», 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«Дорожное движение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», 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«Мы - пожарные». </a:t>
                      </a:r>
                    </a:p>
                  </a:txBody>
                  <a:tcPr marL="38794" marR="387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Сентябрь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октябрь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794" marR="387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39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6.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794" marR="387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Проведение развивающих игр: «Водитель и пассажир»,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«Дети и дорога», «Опасно – не опасно», «Угадай настроение», «Мы спортсмены».</a:t>
                      </a:r>
                    </a:p>
                  </a:txBody>
                  <a:tcPr marL="38794" marR="387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Сентябрь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октябрь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794" marR="387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39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ru-RU" sz="16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7.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794" marR="387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Рисование на тему: «Безопасность на дорогах», «Что сначала, что потом?», «Начинаем день с зарядки»,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«Кошкин</a:t>
                      </a:r>
                      <a:r>
                        <a:rPr lang="ru-RU" sz="16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дом»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794" marR="387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Сентябрь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октябрь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794" marR="387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7818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3332" y="88810"/>
            <a:ext cx="7888406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реализации проекта</a:t>
            </a:r>
            <a:endParaRPr lang="ru-RU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238" y="510491"/>
            <a:ext cx="8980227" cy="607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Вследствие  реализации проекта у детей выработалась  устойчивая мотивация к систематическим занятиям физической культурой и спортом. Они ориентированы на здоровый образ жизни, имеют прочные знания о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здоровьесбережении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 средствах укрепления здоровья, о потребностях и возможностях организма.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Участие родителей в совместной  деятельности   наполнило ее новым содержанием, позволило использовать личный пример взрослых в физическом воспитании детей, изучить положительный опыт семейного воспитания и пропагандировать его среди других родителей. Физкультурные досуги  и совместные занятия с родителями способствовали закаливанию  и укреплению здоровья детей; повышали двигательную активность и выносливость организма; оказывали  положительное влияние  на физическое, психическое и эмоциональное благополучие ребенка.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Внедряемая система целенаправленных мероприятий привела к качественным  изменениям  в показателях физического развития и здоровья детей, снижению заболеваемости.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Таким образом, повышение эффективности педагогического опыта по формированию потребности обучающихся в здоровом образе жизни стало возможным благодаря внедрению системы мероприятий по взаимодействию школы с родителями и созданию единых условий для полноценного физического развития в школе и семье.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781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28549"/>
            <a:ext cx="8362557" cy="1143000"/>
          </a:xfrm>
        </p:spPr>
        <p:txBody>
          <a:bodyPr>
            <a:noAutofit/>
          </a:bodyPr>
          <a:lstStyle/>
          <a:p>
            <a:r>
              <a:rPr lang="ru-RU" sz="6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Спасибо за внимание</a:t>
            </a:r>
            <a:br>
              <a:rPr lang="ru-RU" sz="6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endParaRPr lang="ru-RU" sz="6000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0_19902_c8b871d5_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4190" y="3641643"/>
            <a:ext cx="3857625" cy="279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2773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832" y="641445"/>
            <a:ext cx="8898340" cy="3603010"/>
          </a:xfrm>
        </p:spPr>
        <p:txBody>
          <a:bodyPr>
            <a:normAutofit/>
          </a:bodyPr>
          <a:lstStyle/>
          <a:p>
            <a:pPr algn="l"/>
            <a:r>
              <a:rPr lang="ru-RU" sz="3100" i="1" dirty="0" smtClean="0">
                <a:solidFill>
                  <a:srgbClr val="FF0000"/>
                </a:solidFill>
                <a:effectLst/>
                <a:latin typeface="+mn-lt"/>
              </a:rPr>
              <a:t>Автор проекта: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+mn-lt"/>
              </a:rPr>
              <a:t>Учитель начальных классов </a:t>
            </a:r>
            <a:r>
              <a:rPr lang="ru-RU" sz="2000" b="0" dirty="0" err="1" smtClean="0">
                <a:solidFill>
                  <a:schemeClr val="tx1"/>
                </a:solidFill>
                <a:effectLst/>
                <a:latin typeface="+mn-lt"/>
              </a:rPr>
              <a:t>Белосохова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+mn-lt"/>
              </a:rPr>
              <a:t> О.В.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3100" i="1" dirty="0" smtClean="0">
                <a:solidFill>
                  <a:srgbClr val="FF0000"/>
                </a:solidFill>
                <a:effectLst/>
                <a:latin typeface="+mn-lt"/>
              </a:rPr>
              <a:t>Участники проекта:</a:t>
            </a:r>
            <a:br>
              <a:rPr lang="ru-RU" sz="3100" i="1" dirty="0" smtClean="0">
                <a:solidFill>
                  <a:srgbClr val="FF0000"/>
                </a:solidFill>
                <a:effectLst/>
                <a:latin typeface="+mn-lt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+mn-lt"/>
              </a:rPr>
              <a:t>Учащиеся 1и 2 класса</a:t>
            </a:r>
            <a:r>
              <a:rPr lang="en-US" sz="2000" b="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ru-RU" sz="2000" b="0" dirty="0" err="1" smtClean="0">
                <a:solidFill>
                  <a:schemeClr val="tx1"/>
                </a:solidFill>
                <a:effectLst/>
                <a:latin typeface="+mn-lt"/>
              </a:rPr>
              <a:t>Удельнинской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+mn-lt"/>
              </a:rPr>
              <a:t> школы-интерната</a:t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+mn-lt"/>
              </a:rPr>
              <a:t> для обучающихся </a:t>
            </a:r>
            <a:r>
              <a:rPr lang="en-US" sz="2000" b="0" dirty="0" smtClean="0">
                <a:solidFill>
                  <a:schemeClr val="tx1"/>
                </a:solidFill>
                <a:effectLst/>
                <a:latin typeface="+mn-lt"/>
              </a:rPr>
              <a:t>c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+mn-lt"/>
              </a:rPr>
              <a:t> ОВЗ</a:t>
            </a:r>
            <a:r>
              <a:rPr lang="en-US" sz="2000" b="0" dirty="0" smtClean="0">
                <a:solidFill>
                  <a:schemeClr val="tx1"/>
                </a:solidFill>
                <a:effectLst/>
                <a:latin typeface="+mn-lt"/>
              </a:rPr>
              <a:t>,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+mn-lt"/>
              </a:rPr>
              <a:t>педагоги</a:t>
            </a:r>
            <a:r>
              <a:rPr lang="en-US" sz="2000" b="0" dirty="0" smtClean="0">
                <a:solidFill>
                  <a:schemeClr val="tx1"/>
                </a:solidFill>
                <a:effectLst/>
                <a:latin typeface="+mn-lt"/>
              </a:rPr>
              <a:t>,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+mn-lt"/>
              </a:rPr>
              <a:t>родители.</a:t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0" dirty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2000" b="0" dirty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3100" i="1" dirty="0" smtClean="0">
                <a:solidFill>
                  <a:srgbClr val="FF0000"/>
                </a:solidFill>
                <a:effectLst/>
                <a:latin typeface="+mn-lt"/>
              </a:rPr>
              <a:t>Сроки проведения проекта:</a:t>
            </a:r>
            <a:br>
              <a:rPr lang="ru-RU" sz="3100" i="1" dirty="0" smtClean="0">
                <a:solidFill>
                  <a:srgbClr val="FF0000"/>
                </a:solidFill>
                <a:effectLst/>
                <a:latin typeface="+mn-lt"/>
              </a:rPr>
            </a:br>
            <a:r>
              <a:rPr lang="ru-RU" sz="3100" i="1" dirty="0" smtClean="0"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+mn-lt"/>
              </a:rPr>
              <a:t>сентябрь 2018г.-октябрь 2018г.</a:t>
            </a:r>
            <a:r>
              <a:rPr lang="ru-RU" sz="2000" b="0" dirty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2000" b="0" dirty="0">
                <a:solidFill>
                  <a:schemeClr val="tx1"/>
                </a:solidFill>
                <a:effectLst/>
                <a:latin typeface="+mn-lt"/>
              </a:rPr>
            </a:br>
            <a:endParaRPr lang="ru-RU" sz="2000" b="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0931" y="2571664"/>
            <a:ext cx="4640241" cy="408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800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752" y="-1411548"/>
            <a:ext cx="5104660" cy="5965794"/>
          </a:xfrm>
        </p:spPr>
        <p:txBody>
          <a:bodyPr>
            <a:normAutofit/>
          </a:bodyPr>
          <a:lstStyle/>
          <a:p>
            <a:pPr algn="l"/>
            <a:r>
              <a:rPr lang="ru-RU" sz="4900" u="sng" dirty="0" smtClean="0">
                <a:solidFill>
                  <a:srgbClr val="FF0000"/>
                </a:solidFill>
              </a:rPr>
              <a:t/>
            </a:r>
            <a:br>
              <a:rPr lang="ru-RU" sz="4900" u="sng" dirty="0" smtClean="0">
                <a:solidFill>
                  <a:srgbClr val="FF0000"/>
                </a:solidFill>
              </a:rPr>
            </a:br>
            <a:r>
              <a:rPr lang="ru-RU" sz="3100" dirty="0"/>
              <a:t/>
            </a:r>
            <a:br>
              <a:rPr lang="ru-RU" sz="3100" dirty="0"/>
            </a:br>
            <a:r>
              <a:rPr lang="en-US" sz="3600" b="0" dirty="0" smtClean="0"/>
              <a:t/>
            </a:r>
            <a:br>
              <a:rPr lang="en-US" sz="3600" b="0" dirty="0" smtClean="0"/>
            </a:br>
            <a:endParaRPr lang="ru-RU" sz="3600" b="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7421" y="335846"/>
            <a:ext cx="8639033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Актуальность</a:t>
            </a:r>
            <a:r>
              <a:rPr lang="ru-RU" sz="2800" b="1" i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/>
              <a:t>Проблема воспитания личной заинтересованности каждого человека в здоровом образе жизни в последние годы является особенно актуальной в связи с негативной тенденцией к ухудшению состояния здоровья всех </a:t>
            </a:r>
            <a:r>
              <a:rPr lang="ru-RU" dirty="0" err="1"/>
              <a:t>социальнодемографических</a:t>
            </a:r>
            <a:r>
              <a:rPr lang="ru-RU" dirty="0"/>
              <a:t> групп населения России и особенно детей </a:t>
            </a:r>
            <a:r>
              <a:rPr lang="ru-RU" dirty="0" smtClean="0"/>
              <a:t>младшего школьного </a:t>
            </a:r>
            <a:r>
              <a:rPr lang="ru-RU" dirty="0"/>
              <a:t>возраста. Ее решение требует активного осмысленного отношения к своему здоровью и укреплению его с детских лет. </a:t>
            </a:r>
          </a:p>
          <a:p>
            <a:r>
              <a:rPr lang="ru-RU" dirty="0" smtClean="0"/>
              <a:t>Забота </a:t>
            </a:r>
            <a:r>
              <a:rPr lang="ru-RU" dirty="0"/>
              <a:t>о здоровье детей стала захватывать во всём мире приоритетные позиции. На сегодняшний день важно развивать и поддерживать у родителей заинтересованность к оздоровлению, как самих себя, так и своих детей. Помочь понять им, что здоровье обозначает не только отсутствие болезней, но и психическое и социальное благополучие. </a:t>
            </a:r>
          </a:p>
          <a:p>
            <a:r>
              <a:rPr lang="ru-RU" dirty="0"/>
              <a:t>Проект сконцентрирован на расширение представлений о здоровье и здоровом образе жизни, на осмысление детьми </a:t>
            </a:r>
            <a:r>
              <a:rPr lang="ru-RU" dirty="0" smtClean="0"/>
              <a:t>необходимости </a:t>
            </a:r>
            <a:r>
              <a:rPr lang="ru-RU" dirty="0"/>
              <a:t>беречь здоровье.  </a:t>
            </a:r>
            <a:br>
              <a:rPr lang="ru-RU" dirty="0"/>
            </a:br>
            <a:r>
              <a:rPr lang="ru-RU" dirty="0"/>
              <a:t>В проекте учитываются особенности психологического развития детей, выражающиеся в способности к самоконтролю над привычками, формированием привычки к здоровому образу жизни, совершенствованием культурно-гигиенических навыков.</a:t>
            </a:r>
          </a:p>
        </p:txBody>
      </p:sp>
    </p:spTree>
    <p:extLst>
      <p:ext uri="{BB962C8B-B14F-4D97-AF65-F5344CB8AC3E}">
        <p14:creationId xmlns:p14="http://schemas.microsoft.com/office/powerpoint/2010/main" xmlns="" val="70261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457199" y="245660"/>
            <a:ext cx="8495731" cy="58805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i="1" dirty="0">
                <a:solidFill>
                  <a:srgbClr val="FF0000"/>
                </a:solidFill>
                <a:latin typeface="+mj-lt"/>
              </a:rPr>
              <a:t>Цели проекта: </a:t>
            </a:r>
            <a:endParaRPr lang="ru-RU" sz="2800" b="1" i="1" dirty="0" smtClean="0">
              <a:solidFill>
                <a:srgbClr val="FF0000"/>
              </a:solidFill>
              <a:latin typeface="+mj-lt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•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Пропаганда здорового образа жизни.  </a:t>
            </a:r>
            <a:endParaRPr lang="ru-RU" sz="1800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•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Развитие потребности ребёнка в знаниях о себе и о своём здоровье.  </a:t>
            </a:r>
            <a:endParaRPr lang="ru-RU" sz="1800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•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Обучение детей оценивать и прогнозировать своё здоровье. </a:t>
            </a:r>
            <a:endParaRPr lang="ru-RU" sz="1800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•Устанавливать тесную взаимосвязь родителей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и педагогов в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воспитании здорового образа жизни.  </a:t>
            </a:r>
            <a:endParaRPr lang="ru-RU" sz="1800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•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Повышение стремления родителей использовать двигательную деятельность с детьми для формирования основ здорового образа жизни.  </a:t>
            </a:r>
            <a:endParaRPr lang="ru-RU" sz="1800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ru-RU" sz="1800" dirty="0">
              <a:solidFill>
                <a:schemeClr val="tx1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Задачи </a:t>
            </a:r>
            <a:r>
              <a:rPr lang="ru-RU" sz="2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проекта:  </a:t>
            </a:r>
            <a:endParaRPr lang="ru-RU" sz="2800" b="1" i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1.Заинтересовать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родителей укреплять здоровый образ жизни в семье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2. 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Дать представление родителям о значимости совместной двигательной деятельности с детьми.  </a:t>
            </a:r>
            <a:endParaRPr lang="ru-RU" sz="1800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3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. Расширить знания родителей о физических умениях и навыках детей. </a:t>
            </a:r>
            <a:endParaRPr lang="ru-RU" sz="1800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4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. Обогащать представления детей о строении тела человека и его       функциях.  </a:t>
            </a:r>
            <a:endParaRPr lang="ru-RU" sz="1800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5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. Обогащать представления детей о витаминах, их роли в жизни человека.  </a:t>
            </a:r>
            <a:endParaRPr lang="ru-RU" sz="1800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6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. Воспитывать осознанное отношение их своему здоровью. </a:t>
            </a:r>
          </a:p>
        </p:txBody>
      </p:sp>
    </p:spTree>
    <p:extLst>
      <p:ext uri="{BB962C8B-B14F-4D97-AF65-F5344CB8AC3E}">
        <p14:creationId xmlns:p14="http://schemas.microsoft.com/office/powerpoint/2010/main" xmlns="" val="153523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4842" y="217565"/>
            <a:ext cx="852985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Основные формы реализации проекта: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endParaRPr lang="ru-RU" sz="2800" i="1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/>
              <a:t>беседы</a:t>
            </a:r>
            <a:r>
              <a:rPr lang="ru-RU" dirty="0"/>
              <a:t>, детское творчество, игры</a:t>
            </a:r>
            <a:r>
              <a:rPr lang="ru-RU" dirty="0" smtClean="0"/>
              <a:t>, </a:t>
            </a:r>
            <a:r>
              <a:rPr lang="ru-RU" dirty="0"/>
              <a:t>конкурсы, </a:t>
            </a:r>
            <a:r>
              <a:rPr lang="ru-RU" dirty="0" smtClean="0"/>
              <a:t> </a:t>
            </a:r>
            <a:r>
              <a:rPr lang="ru-RU" dirty="0"/>
              <a:t>развлечения.</a:t>
            </a:r>
            <a:br>
              <a:rPr lang="ru-RU" dirty="0"/>
            </a:br>
            <a:r>
              <a:rPr lang="ru-RU" sz="2800" b="1" i="1" dirty="0">
                <a:solidFill>
                  <a:srgbClr val="FF0000"/>
                </a:solidFill>
              </a:rPr>
              <a:t>Сроки реализации проекта</a:t>
            </a:r>
            <a:r>
              <a:rPr lang="ru-RU" sz="2800" b="1" i="1" dirty="0" smtClean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ru-RU" dirty="0"/>
              <a:t>с</a:t>
            </a:r>
            <a:r>
              <a:rPr lang="ru-RU" dirty="0" smtClean="0"/>
              <a:t> 01.09.2018г.по 31.10.2018г.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Интеграция </a:t>
            </a:r>
            <a:r>
              <a:rPr lang="ru-RU" sz="2800" b="1" i="1" dirty="0">
                <a:solidFill>
                  <a:srgbClr val="FF0000"/>
                </a:solidFill>
              </a:rPr>
              <a:t>образовательных областей: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r>
              <a:rPr lang="ru-RU" dirty="0"/>
              <a:t>«Познавательное развитие», «Речевое развитие», «Художественно-эстетическое развитие», «Физическое развитие», «Социально-коммуникативное развитие».</a:t>
            </a:r>
            <a:br>
              <a:rPr lang="ru-RU" dirty="0"/>
            </a:br>
            <a:r>
              <a:rPr lang="ru-RU" sz="2800" b="1" i="1" dirty="0">
                <a:solidFill>
                  <a:srgbClr val="FF0000"/>
                </a:solidFill>
              </a:rPr>
              <a:t>Формы работы:</a:t>
            </a:r>
            <a:r>
              <a:rPr lang="ru-RU" sz="2800" i="1" dirty="0">
                <a:solidFill>
                  <a:srgbClr val="FF0000"/>
                </a:solidFill>
              </a:rPr>
              <a:t> </a:t>
            </a:r>
            <a:endParaRPr lang="ru-RU" sz="2800" i="1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/>
              <a:t>Игровая</a:t>
            </a:r>
            <a:r>
              <a:rPr lang="ru-RU" dirty="0"/>
              <a:t>, познавательная, творческая.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740088" y="4189008"/>
            <a:ext cx="6011839" cy="244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26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5661" y="49237"/>
            <a:ext cx="85926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Физкультурно-оздоровительная работа с детьми</a:t>
            </a:r>
            <a:endParaRPr lang="ru-RU" sz="2400" b="1" i="1" dirty="0">
              <a:solidFill>
                <a:srgbClr val="FF0000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601453" y="2623747"/>
            <a:ext cx="2464941" cy="137617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оздоровительная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</a:p>
        </p:txBody>
      </p:sp>
      <p:sp>
        <p:nvSpPr>
          <p:cNvPr id="9" name="Овал 8"/>
          <p:cNvSpPr/>
          <p:nvPr/>
        </p:nvSpPr>
        <p:spPr>
          <a:xfrm>
            <a:off x="799029" y="3980139"/>
            <a:ext cx="2712945" cy="11364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Гимнастика: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для глаз,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пальчиковая,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дыхательная</a:t>
            </a:r>
          </a:p>
        </p:txBody>
      </p:sp>
      <p:sp>
        <p:nvSpPr>
          <p:cNvPr id="11" name="Овал 10"/>
          <p:cNvSpPr/>
          <p:nvPr/>
        </p:nvSpPr>
        <p:spPr>
          <a:xfrm>
            <a:off x="3637500" y="4663638"/>
            <a:ext cx="2750560" cy="10228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Коррекционная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работа</a:t>
            </a:r>
          </a:p>
        </p:txBody>
      </p:sp>
      <p:sp>
        <p:nvSpPr>
          <p:cNvPr id="12" name="Овал 11"/>
          <p:cNvSpPr/>
          <p:nvPr/>
        </p:nvSpPr>
        <p:spPr>
          <a:xfrm>
            <a:off x="3664178" y="1020942"/>
            <a:ext cx="2514653" cy="1045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Утренняя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гимнастика </a:t>
            </a:r>
          </a:p>
        </p:txBody>
      </p:sp>
      <p:sp>
        <p:nvSpPr>
          <p:cNvPr id="14" name="Овал 13"/>
          <p:cNvSpPr/>
          <p:nvPr/>
        </p:nvSpPr>
        <p:spPr>
          <a:xfrm>
            <a:off x="6737111" y="2091680"/>
            <a:ext cx="2251818" cy="1096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Индивидуальная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работа</a:t>
            </a:r>
          </a:p>
        </p:txBody>
      </p:sp>
      <p:sp>
        <p:nvSpPr>
          <p:cNvPr id="15" name="Овал 14"/>
          <p:cNvSpPr/>
          <p:nvPr/>
        </p:nvSpPr>
        <p:spPr>
          <a:xfrm>
            <a:off x="6317327" y="3940614"/>
            <a:ext cx="2593453" cy="1176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Физкульт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минутки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88962" y="2106482"/>
            <a:ext cx="2359521" cy="1011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Прогулки,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подвижные игры</a:t>
            </a:r>
          </a:p>
        </p:txBody>
      </p:sp>
      <p:cxnSp>
        <p:nvCxnSpPr>
          <p:cNvPr id="20" name="Прямая соединительная линия 19"/>
          <p:cNvCxnSpPr>
            <a:endCxn id="8" idx="0"/>
          </p:cNvCxnSpPr>
          <p:nvPr/>
        </p:nvCxnSpPr>
        <p:spPr>
          <a:xfrm flipH="1">
            <a:off x="4833924" y="1948640"/>
            <a:ext cx="9566" cy="6751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609534" y="2767355"/>
            <a:ext cx="1054644" cy="323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3353449" y="3849427"/>
            <a:ext cx="804978" cy="4201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4921505" y="3980139"/>
            <a:ext cx="50773" cy="11364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15" idx="1"/>
            <a:endCxn id="8" idx="5"/>
          </p:cNvCxnSpPr>
          <p:nvPr/>
        </p:nvCxnSpPr>
        <p:spPr>
          <a:xfrm flipH="1" flipV="1">
            <a:off x="5705412" y="3798387"/>
            <a:ext cx="991717" cy="314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5993053" y="2819118"/>
            <a:ext cx="900752" cy="2718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43180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4" grpId="0" animBg="1"/>
      <p:bldP spid="1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53885332"/>
              </p:ext>
            </p:extLst>
          </p:nvPr>
        </p:nvGraphicFramePr>
        <p:xfrm>
          <a:off x="204716" y="682747"/>
          <a:ext cx="8734567" cy="6048059"/>
        </p:xfrm>
        <a:graphic>
          <a:graphicData uri="http://schemas.openxmlformats.org/drawingml/2006/table">
            <a:tbl>
              <a:tblPr firstRow="1" firstCol="1" bandRow="1"/>
              <a:tblGrid>
                <a:gridCol w="2257331"/>
                <a:gridCol w="6477236"/>
              </a:tblGrid>
              <a:tr h="8905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Образовательная область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003" marR="21003" marT="21003" marB="210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114300" indent="3924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  <a:endParaRPr lang="ru-RU" sz="1800" b="1" i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003" marR="21003" marT="21003" marB="210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66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003" marR="21003" marT="21003" marB="210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114300" indent="3924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физических качеств накопление двигательного опыта как важных условий сохранения и укрепления здоровья детей.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003" marR="21003" marT="21003" marB="210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66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Здоровье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003" marR="21003" marT="21003" marB="210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114300" indent="3924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представлений о здоровом образе жизни, закрепление знаний и понятий о том, как нужно сохранять здоровье.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003" marR="21003" marT="21003" marB="210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66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Безопасность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003" marR="21003" marT="21003" marB="210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114300" indent="3924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основ безопасной жизнедеятельности в различных видах двигательной активности.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003" marR="21003" marT="21003" marB="210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97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Социализация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003" marR="21003" marT="21003" marB="210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114300" indent="3924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игровой деятельности детей, приобщение к общепринятым нормам и правилам взаимоотношения со сверстниками и взрослыми, формирование положительного отношения к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себе.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003" marR="21003" marT="21003" marB="210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33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Познание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003" marR="21003" marT="21003" marB="210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114300" indent="3924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сенсорной культуры, расширение кругозора, в части представлений о человеческом организме, здоровье и здоровом образе жизни.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003" marR="21003" marT="21003" marB="210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66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Коммуникация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003" marR="21003" marT="21003" marB="210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114300" indent="3924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свободного общения со взрослыми и детьми по поводу здоровья и здорового образа жизни.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003" marR="21003" marT="21003" marB="210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66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Художественная литература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003" marR="21003" marT="21003" marB="210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114300" indent="3924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художественных произведений и фольклора для обогащения содержания области.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003" marR="21003" marT="21003" marB="210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66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Художественное творчество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003" marR="21003" marT="21003" marB="210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114300" indent="3924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Удовлетворение потребности детей  самовыражения в продуктивной деятельности.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003" marR="21003" marT="21003" marB="210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66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003" marR="21003" marT="21003" marB="210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114300" indent="3924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музыкальных произведений для развития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двигательной активности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003" marR="21003" marT="21003" marB="2100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 rot="10800000" flipV="1">
            <a:off x="559557" y="149681"/>
            <a:ext cx="7629099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План реализации проекта</a:t>
            </a:r>
            <a:endParaRPr lang="ru-RU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526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7421" y="109182"/>
            <a:ext cx="880280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Ожидаемые результаты  </a:t>
            </a:r>
            <a:endParaRPr lang="ru-RU" sz="28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реализации  </a:t>
            </a:r>
            <a:r>
              <a:rPr lang="ru-RU" sz="2800" b="1" i="1" dirty="0">
                <a:solidFill>
                  <a:srgbClr val="FF0000"/>
                </a:solidFill>
              </a:rPr>
              <a:t>проекта:  </a:t>
            </a:r>
            <a:endParaRPr lang="ru-RU" dirty="0" smtClean="0"/>
          </a:p>
          <a:p>
            <a:r>
              <a:rPr lang="ru-RU" dirty="0" smtClean="0"/>
              <a:t>1.Создать </a:t>
            </a:r>
            <a:r>
              <a:rPr lang="ru-RU" dirty="0"/>
              <a:t>необходимых условий </a:t>
            </a:r>
            <a:r>
              <a:rPr lang="ru-RU" dirty="0" smtClean="0"/>
              <a:t>по </a:t>
            </a:r>
            <a:r>
              <a:rPr lang="ru-RU" dirty="0"/>
              <a:t>формированию у </a:t>
            </a:r>
            <a:r>
              <a:rPr lang="ru-RU" dirty="0" smtClean="0"/>
              <a:t>детей целостного </a:t>
            </a:r>
            <a:r>
              <a:rPr lang="ru-RU" dirty="0"/>
              <a:t>представления о здоровом образе жизни, развитии  у детей  любознательности, творческих способностей, познавательной активности, коммуникативных навыков.  </a:t>
            </a:r>
            <a:r>
              <a:rPr lang="ru-RU" dirty="0" smtClean="0"/>
              <a:t>   </a:t>
            </a:r>
          </a:p>
          <a:p>
            <a:r>
              <a:rPr lang="ru-RU" dirty="0" smtClean="0"/>
              <a:t>  2.Повысить </a:t>
            </a:r>
            <a:r>
              <a:rPr lang="ru-RU" dirty="0"/>
              <a:t>заинтересованность детей совместно с родителями  в заботе о здоровье  детей и взрослых.  </a:t>
            </a:r>
            <a:endParaRPr lang="ru-RU" dirty="0" smtClean="0"/>
          </a:p>
          <a:p>
            <a:r>
              <a:rPr lang="ru-RU" dirty="0" smtClean="0"/>
              <a:t>3.Привлечь </a:t>
            </a:r>
            <a:r>
              <a:rPr lang="ru-RU" dirty="0"/>
              <a:t>родителей  к реализации проекта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4.Качественная </a:t>
            </a:r>
            <a:r>
              <a:rPr lang="ru-RU" dirty="0"/>
              <a:t>реализация проекта позволит сформировать у детей следующие представления: </a:t>
            </a:r>
            <a:endParaRPr lang="ru-RU" dirty="0" smtClean="0"/>
          </a:p>
          <a:p>
            <a:r>
              <a:rPr lang="ru-RU" dirty="0" smtClean="0"/>
              <a:t>-что </a:t>
            </a:r>
            <a:r>
              <a:rPr lang="ru-RU" dirty="0"/>
              <a:t>такое здоровье и как его сберечь</a:t>
            </a:r>
            <a:r>
              <a:rPr lang="ru-RU" dirty="0" smtClean="0"/>
              <a:t>;</a:t>
            </a:r>
          </a:p>
          <a:p>
            <a:r>
              <a:rPr lang="ru-RU" dirty="0"/>
              <a:t>-</a:t>
            </a:r>
            <a:r>
              <a:rPr lang="ru-RU" dirty="0" smtClean="0"/>
              <a:t>что </a:t>
            </a:r>
            <a:r>
              <a:rPr lang="ru-RU" dirty="0"/>
              <a:t>такое внутренние органы, для чего они работают; </a:t>
            </a:r>
            <a:endParaRPr lang="ru-RU" dirty="0" smtClean="0"/>
          </a:p>
          <a:p>
            <a:r>
              <a:rPr lang="ru-RU" dirty="0"/>
              <a:t>-</a:t>
            </a:r>
            <a:r>
              <a:rPr lang="ru-RU" dirty="0" smtClean="0"/>
              <a:t>что </a:t>
            </a:r>
            <a:r>
              <a:rPr lang="ru-RU" dirty="0"/>
              <a:t>такое режим, гигиена и закаливание</a:t>
            </a:r>
            <a:r>
              <a:rPr lang="ru-RU" dirty="0" smtClean="0"/>
              <a:t>;</a:t>
            </a:r>
          </a:p>
          <a:p>
            <a:r>
              <a:rPr lang="ru-RU" dirty="0"/>
              <a:t>-</a:t>
            </a:r>
            <a:r>
              <a:rPr lang="ru-RU" dirty="0" smtClean="0"/>
              <a:t>что </a:t>
            </a:r>
            <a:r>
              <a:rPr lang="ru-RU" dirty="0"/>
              <a:t>такое витамины, в чём они содержаться и как влияют на здоровье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- что такое полезные и не полезные продукты</a:t>
            </a:r>
            <a:r>
              <a:rPr lang="ru-RU" dirty="0" smtClean="0"/>
              <a:t>;</a:t>
            </a:r>
          </a:p>
          <a:p>
            <a:r>
              <a:rPr lang="ru-RU" dirty="0"/>
              <a:t>-</a:t>
            </a:r>
            <a:r>
              <a:rPr lang="ru-RU" dirty="0" smtClean="0"/>
              <a:t>какая </a:t>
            </a:r>
            <a:r>
              <a:rPr lang="ru-RU" dirty="0"/>
              <a:t>бывает вода</a:t>
            </a:r>
            <a:r>
              <a:rPr lang="ru-RU" dirty="0" smtClean="0"/>
              <a:t>;</a:t>
            </a:r>
          </a:p>
          <a:p>
            <a:r>
              <a:rPr lang="ru-RU" dirty="0"/>
              <a:t>-</a:t>
            </a:r>
            <a:r>
              <a:rPr lang="ru-RU" dirty="0" smtClean="0"/>
              <a:t>какие </a:t>
            </a:r>
            <a:r>
              <a:rPr lang="ru-RU" dirty="0"/>
              <a:t>бывают болезни, что их вызывает, что такое микробы и вирусы; </a:t>
            </a:r>
            <a:endParaRPr lang="ru-RU" dirty="0" smtClean="0"/>
          </a:p>
          <a:p>
            <a:r>
              <a:rPr lang="ru-RU" dirty="0"/>
              <a:t>-</a:t>
            </a:r>
            <a:r>
              <a:rPr lang="ru-RU" dirty="0" smtClean="0"/>
              <a:t>как </a:t>
            </a:r>
            <a:r>
              <a:rPr lang="ru-RU" dirty="0"/>
              <a:t>предупреждать болезни, некоторые правила оказания себе первой помощи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- что такое аптека, для чего она нужна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- что такое лекарственные растения, лекарственные растения нашего края.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774" y="150125"/>
            <a:ext cx="8802806" cy="6829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Этапы проекта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i="1" dirty="0">
                <a:ea typeface="Times New Roman" panose="02020603050405020304" pitchFamily="18" charset="0"/>
                <a:cs typeface="Arial" panose="020B0604020202020204" pitchFamily="34" charset="0"/>
              </a:rPr>
              <a:t>I этап – подготовительный (организационный) </a:t>
            </a:r>
            <a:endParaRPr lang="ru-RU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</a:t>
            </a:r>
            <a:r>
              <a:rPr lang="ru-RU" sz="1600" dirty="0">
                <a:ea typeface="Times New Roman" panose="02020603050405020304" pitchFamily="18" charset="0"/>
                <a:cs typeface="Arial" panose="020B0604020202020204" pitchFamily="34" charset="0"/>
              </a:rPr>
              <a:t> Изучение научно-методической литературы.</a:t>
            </a:r>
            <a:endParaRPr lang="ru-RU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</a:t>
            </a:r>
            <a:r>
              <a:rPr lang="ru-RU" sz="1600" dirty="0">
                <a:ea typeface="Times New Roman" panose="02020603050405020304" pitchFamily="18" charset="0"/>
                <a:cs typeface="Arial" panose="020B0604020202020204" pitchFamily="34" charset="0"/>
              </a:rPr>
              <a:t>  Изучение запросов родителей (законных представителей).</a:t>
            </a:r>
            <a:endParaRPr lang="ru-RU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</a:t>
            </a:r>
            <a:r>
              <a:rPr lang="ru-RU" sz="1600" dirty="0">
                <a:ea typeface="Times New Roman" panose="02020603050405020304" pitchFamily="18" charset="0"/>
                <a:cs typeface="Arial" panose="020B0604020202020204" pitchFamily="34" charset="0"/>
              </a:rPr>
              <a:t>  Разработка проекта.</a:t>
            </a:r>
            <a:endParaRPr lang="ru-RU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i="1" dirty="0">
                <a:ea typeface="Times New Roman" panose="02020603050405020304" pitchFamily="18" charset="0"/>
                <a:cs typeface="Arial" panose="020B0604020202020204" pitchFamily="34" charset="0"/>
              </a:rPr>
              <a:t>II этап – основной (практический)</a:t>
            </a:r>
            <a:r>
              <a:rPr lang="ru-RU" dirty="0"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lang="ru-RU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</a:t>
            </a:r>
            <a:r>
              <a:rPr lang="ru-RU" sz="1600" dirty="0">
                <a:ea typeface="Times New Roman" panose="02020603050405020304" pitchFamily="18" charset="0"/>
                <a:cs typeface="Arial" panose="020B0604020202020204" pitchFamily="34" charset="0"/>
              </a:rPr>
              <a:t>Утверждение проекта .</a:t>
            </a:r>
            <a:endParaRPr lang="ru-RU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·"/>
            </a:pPr>
            <a:r>
              <a:rPr lang="ru-RU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Организация </a:t>
            </a:r>
            <a:r>
              <a:rPr lang="ru-RU" sz="1600" dirty="0">
                <a:ea typeface="Times New Roman" panose="02020603050405020304" pitchFamily="18" charset="0"/>
                <a:cs typeface="Arial" panose="020B0604020202020204" pitchFamily="34" charset="0"/>
              </a:rPr>
              <a:t>и проведение образовательной </a:t>
            </a:r>
            <a:r>
              <a:rPr lang="ru-RU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деятельности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>
                <a:ea typeface="Times New Roman" panose="02020603050405020304" pitchFamily="18" charset="0"/>
                <a:cs typeface="Arial" panose="020B0604020202020204" pitchFamily="34" charset="0"/>
              </a:rPr>
              <a:t>по реализации содержания проекта.  </a:t>
            </a:r>
            <a:endParaRPr lang="ru-RU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</a:t>
            </a:r>
            <a:r>
              <a:rPr lang="ru-RU" sz="1600" dirty="0">
                <a:ea typeface="Times New Roman" panose="02020603050405020304" pitchFamily="18" charset="0"/>
                <a:cs typeface="Arial" panose="020B0604020202020204" pitchFamily="34" charset="0"/>
              </a:rPr>
              <a:t>Вовлечение педагогов, родителей в единую творческую </a:t>
            </a:r>
            <a:r>
              <a:rPr lang="ru-RU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деятельность </a:t>
            </a:r>
            <a:r>
              <a:rPr lang="ru-RU" sz="1600" dirty="0">
                <a:ea typeface="Times New Roman" panose="02020603050405020304" pitchFamily="18" charset="0"/>
                <a:cs typeface="Arial" panose="020B0604020202020204" pitchFamily="34" charset="0"/>
              </a:rPr>
              <a:t>в рамках проекта.  </a:t>
            </a:r>
            <a:endParaRPr lang="ru-RU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i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III </a:t>
            </a:r>
            <a:r>
              <a:rPr lang="ru-RU" i="1" dirty="0">
                <a:ea typeface="Times New Roman" panose="02020603050405020304" pitchFamily="18" charset="0"/>
                <a:cs typeface="Arial" panose="020B0604020202020204" pitchFamily="34" charset="0"/>
              </a:rPr>
              <a:t>этап – обобщающий</a:t>
            </a:r>
            <a:r>
              <a:rPr lang="ru-RU" dirty="0"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lang="ru-RU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</a:t>
            </a:r>
            <a:r>
              <a:rPr lang="ru-RU" sz="1600" dirty="0">
                <a:ea typeface="Times New Roman" panose="02020603050405020304" pitchFamily="18" charset="0"/>
                <a:cs typeface="Arial" panose="020B0604020202020204" pitchFamily="34" charset="0"/>
              </a:rPr>
              <a:t>Анализ эффективности организованной </a:t>
            </a:r>
            <a:endParaRPr lang="ru-RU" sz="1600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образовательной </a:t>
            </a:r>
            <a:r>
              <a:rPr lang="ru-RU" sz="1600" dirty="0">
                <a:ea typeface="Times New Roman" panose="02020603050405020304" pitchFamily="18" charset="0"/>
                <a:cs typeface="Arial" panose="020B0604020202020204" pitchFamily="34" charset="0"/>
              </a:rPr>
              <a:t>деятельности с детьми.</a:t>
            </a:r>
            <a:endParaRPr lang="ru-RU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·"/>
            </a:pPr>
            <a:r>
              <a:rPr lang="ru-RU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Анализ </a:t>
            </a:r>
            <a:r>
              <a:rPr lang="ru-RU" sz="1600" dirty="0">
                <a:ea typeface="Times New Roman" panose="02020603050405020304" pitchFamily="18" charset="0"/>
                <a:cs typeface="Arial" panose="020B0604020202020204" pitchFamily="34" charset="0"/>
              </a:rPr>
              <a:t>и систематизация результатов работы, </a:t>
            </a:r>
            <a:endParaRPr lang="ru-RU" sz="1600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·"/>
            </a:pPr>
            <a:r>
              <a:rPr lang="ru-RU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>
                <a:ea typeface="Times New Roman" panose="02020603050405020304" pitchFamily="18" charset="0"/>
                <a:cs typeface="Arial" panose="020B0604020202020204" pitchFamily="34" charset="0"/>
              </a:rPr>
              <a:t>подведение </a:t>
            </a:r>
            <a:r>
              <a:rPr lang="ru-RU" sz="1600" dirty="0"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итогов. 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7788" y="4425155"/>
            <a:ext cx="2498792" cy="243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170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904</Words>
  <Application>Microsoft Office PowerPoint</Application>
  <PresentationFormat>Экран (4:3)</PresentationFormat>
  <Paragraphs>148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Проект: Путешествие в мир здорового и безопасного образа жизни. (сохранение и укрепление здоровья детей с тяжелыми множественными нарушениями развития.)</vt:lpstr>
      <vt:lpstr>Автор проекта: Учитель начальных классов Белосохова О.В. Участники проекта: Учащиеся 1и 2 класса Удельнинской школы-интерната  для обучающихся c ОВЗ,педагоги,родители.  Сроки проведения проекта:  сентябрь 2018г.-октябрь 2018г. </vt:lpstr>
      <vt:lpstr> 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Спасибо за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Galina.Rassohina</dc:creator>
  <cp:lastModifiedBy>Egor</cp:lastModifiedBy>
  <cp:revision>171</cp:revision>
  <dcterms:created xsi:type="dcterms:W3CDTF">2014-08-01T19:25:21Z</dcterms:created>
  <dcterms:modified xsi:type="dcterms:W3CDTF">2018-11-14T17:37:28Z</dcterms:modified>
</cp:coreProperties>
</file>