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8" r:id="rId4"/>
    <p:sldId id="260" r:id="rId5"/>
    <p:sldId id="261" r:id="rId6"/>
    <p:sldId id="262" r:id="rId7"/>
    <p:sldId id="263" r:id="rId8"/>
    <p:sldId id="269" r:id="rId9"/>
    <p:sldId id="264" r:id="rId10"/>
    <p:sldId id="265" r:id="rId11"/>
    <p:sldId id="270" r:id="rId12"/>
    <p:sldId id="266" r:id="rId13"/>
    <p:sldId id="271" r:id="rId14"/>
    <p:sldId id="267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D90C8C09-220F-44EB-881A-46B5C28ECAF7}" type="datetimeFigureOut">
              <a:rPr lang="ru-RU" smtClean="0"/>
              <a:t>31.10.2018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CE66EC1D-2266-4BAE-B143-3DA0812B179B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0C8C09-220F-44EB-881A-46B5C28ECAF7}" type="datetimeFigureOut">
              <a:rPr lang="ru-RU" smtClean="0"/>
              <a:t>31.10.2018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E66EC1D-2266-4BAE-B143-3DA0812B179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D90C8C09-220F-44EB-881A-46B5C28ECAF7}" type="datetimeFigureOut">
              <a:rPr lang="ru-RU" smtClean="0"/>
              <a:t>31.10.2018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CE66EC1D-2266-4BAE-B143-3DA0812B179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0C8C09-220F-44EB-881A-46B5C28ECAF7}" type="datetimeFigureOut">
              <a:rPr lang="ru-RU" smtClean="0"/>
              <a:t>31.10.2018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E66EC1D-2266-4BAE-B143-3DA0812B179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90C8C09-220F-44EB-881A-46B5C28ECAF7}" type="datetimeFigureOut">
              <a:rPr lang="ru-RU" smtClean="0"/>
              <a:t>31.10.2018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CE66EC1D-2266-4BAE-B143-3DA0812B179B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0C8C09-220F-44EB-881A-46B5C28ECAF7}" type="datetimeFigureOut">
              <a:rPr lang="ru-RU" smtClean="0"/>
              <a:t>31.10.2018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E66EC1D-2266-4BAE-B143-3DA0812B179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0C8C09-220F-44EB-881A-46B5C28ECAF7}" type="datetimeFigureOut">
              <a:rPr lang="ru-RU" smtClean="0"/>
              <a:t>31.10.2018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E66EC1D-2266-4BAE-B143-3DA0812B179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0C8C09-220F-44EB-881A-46B5C28ECAF7}" type="datetimeFigureOut">
              <a:rPr lang="ru-RU" smtClean="0"/>
              <a:t>31.10.2018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E66EC1D-2266-4BAE-B143-3DA0812B179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90C8C09-220F-44EB-881A-46B5C28ECAF7}" type="datetimeFigureOut">
              <a:rPr lang="ru-RU" smtClean="0"/>
              <a:t>31.10.2018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E66EC1D-2266-4BAE-B143-3DA0812B179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0C8C09-220F-44EB-881A-46B5C28ECAF7}" type="datetimeFigureOut">
              <a:rPr lang="ru-RU" smtClean="0"/>
              <a:t>31.10.2018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E66EC1D-2266-4BAE-B143-3DA0812B179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0C8C09-220F-44EB-881A-46B5C28ECAF7}" type="datetimeFigureOut">
              <a:rPr lang="ru-RU" smtClean="0"/>
              <a:t>31.10.2018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E66EC1D-2266-4BAE-B143-3DA0812B179B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D90C8C09-220F-44EB-881A-46B5C28ECAF7}" type="datetimeFigureOut">
              <a:rPr lang="ru-RU" smtClean="0"/>
              <a:t>31.10.2018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CE66EC1D-2266-4BAE-B143-3DA0812B179B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28605"/>
            <a:ext cx="7772400" cy="3171846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Конспект  Занятия по рисованию в нетрадиционной технике «</a:t>
            </a:r>
            <a:r>
              <a:rPr lang="ru-RU" dirty="0" err="1" smtClean="0"/>
              <a:t>кляксография</a:t>
            </a:r>
            <a:r>
              <a:rPr lang="ru-RU" dirty="0" smtClean="0"/>
              <a:t>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54442" y="3857628"/>
            <a:ext cx="5114778" cy="1857388"/>
          </a:xfrm>
        </p:spPr>
        <p:txBody>
          <a:bodyPr>
            <a:noAutofit/>
          </a:bodyPr>
          <a:lstStyle/>
          <a:p>
            <a:r>
              <a:rPr lang="ru-RU" sz="2400" dirty="0" smtClean="0"/>
              <a:t>«В саду яблоки созрели»</a:t>
            </a:r>
          </a:p>
          <a:p>
            <a:r>
              <a:rPr lang="ru-RU" sz="2400" dirty="0" smtClean="0"/>
              <a:t>Подготовила воспитатель МДОУ Д/с «Снегурочка» </a:t>
            </a:r>
            <a:r>
              <a:rPr lang="ru-RU" sz="2400" dirty="0" err="1" smtClean="0"/>
              <a:t>п.Новоилимск</a:t>
            </a:r>
            <a:r>
              <a:rPr lang="ru-RU" sz="2400" dirty="0" smtClean="0"/>
              <a:t>             Панова Ирина Сергеевна</a:t>
            </a:r>
            <a:endParaRPr lang="ru-RU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Практическая часть 2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/>
              <a:t>Отдохнули, размялись. </a:t>
            </a:r>
          </a:p>
          <a:p>
            <a:r>
              <a:rPr lang="ru-RU" dirty="0"/>
              <a:t>Теперь надо нарисовать крону дерева, предлагаю крону  заполнить нарисованными  листиками, выполненными  методом тычка кистью.</a:t>
            </a:r>
          </a:p>
          <a:p>
            <a:r>
              <a:rPr lang="ru-RU" b="1" i="1" dirty="0"/>
              <a:t>Показ воспитателя:</a:t>
            </a:r>
          </a:p>
          <a:p>
            <a:r>
              <a:rPr lang="ru-RU" dirty="0"/>
              <a:t>- Выбираю краску для листвы осеннего дерева (оранжевая, желтая) объясняю, что мы рисуем яблоню с созревшими плодами, поэтому яблоки и листики не должны быть одного цвета, так как сольются и не будут заметны.</a:t>
            </a:r>
          </a:p>
          <a:p>
            <a:r>
              <a:rPr lang="ru-RU" dirty="0"/>
              <a:t>- Набираю оранжевую краску на кисть и под прямым углом к бумаге делаю тычки ворсом кисти в месте кроны дерева, там где получились ветки.</a:t>
            </a:r>
          </a:p>
          <a:p>
            <a:r>
              <a:rPr lang="ru-RU" dirty="0"/>
              <a:t> После показа воспитателя дети самостоятельно рисуют крону дерева.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3 (3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571604" y="500042"/>
            <a:ext cx="3938608" cy="5786478"/>
          </a:xfr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Практическая часть 3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/>
              <a:t>Воспитатель: Молодцы, я уже вижу у вас настоящие  деревья, которые имею ствол и крону с листьями.</a:t>
            </a:r>
          </a:p>
          <a:p>
            <a:r>
              <a:rPr lang="ru-RU" dirty="0"/>
              <a:t>-А чего же ещё нам не хватает? Что мы обещали ёжику?</a:t>
            </a:r>
          </a:p>
          <a:p>
            <a:r>
              <a:rPr lang="ru-RU" dirty="0"/>
              <a:t>Дети: Яблоки.</a:t>
            </a:r>
          </a:p>
          <a:p>
            <a:r>
              <a:rPr lang="ru-RU" dirty="0"/>
              <a:t>Ребята, предлагаю вам пальчиками нарисовать яблочки на дереве. </a:t>
            </a:r>
          </a:p>
          <a:p>
            <a:r>
              <a:rPr lang="ru-RU" dirty="0"/>
              <a:t>Показ воспитателя:</a:t>
            </a:r>
          </a:p>
          <a:p>
            <a:r>
              <a:rPr lang="ru-RU" dirty="0"/>
              <a:t>Макаю пальчиком в красную краску и по всей кроне рисую яблочки. </a:t>
            </a:r>
          </a:p>
          <a:p>
            <a:r>
              <a:rPr lang="ru-RU" dirty="0"/>
              <a:t>Выбирайте краску, набирайте на пальчик краску и рисуйте яблоки.</a:t>
            </a:r>
          </a:p>
          <a:p>
            <a:r>
              <a:rPr lang="ru-RU" dirty="0"/>
              <a:t>После показа воспитателя дети самостоятельно рисуют плоды на яблоне.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3 (4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643042" y="571480"/>
            <a:ext cx="3919558" cy="5595164"/>
          </a:xfr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Рефлексия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Кто </a:t>
            </a:r>
            <a:r>
              <a:rPr lang="ru-RU" dirty="0"/>
              <a:t>к нам сегодня обратился за помощью?</a:t>
            </a:r>
          </a:p>
          <a:p>
            <a:r>
              <a:rPr lang="ru-RU" dirty="0"/>
              <a:t>Как мы помогли ёжику?</a:t>
            </a:r>
          </a:p>
          <a:p>
            <a:r>
              <a:rPr lang="ru-RU" dirty="0"/>
              <a:t>Понравились ли ваши яблони ёжику?</a:t>
            </a:r>
          </a:p>
          <a:p>
            <a:r>
              <a:rPr lang="ru-RU" dirty="0"/>
              <a:t>С какими трудностями вы сегодня столкнулись?</a:t>
            </a:r>
          </a:p>
          <a:p>
            <a:r>
              <a:rPr lang="ru-RU" dirty="0"/>
              <a:t>Понравилось вам рисовать дерево необычным способом?</a:t>
            </a:r>
          </a:p>
          <a:p>
            <a:r>
              <a:rPr lang="ru-RU" dirty="0"/>
              <a:t>Красивые у вас получились в результате деревья?</a:t>
            </a:r>
          </a:p>
          <a:p>
            <a:r>
              <a:rPr lang="ru-RU" dirty="0"/>
              <a:t>Выставка работ ребят подготовительной группы.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Цель занятия и задачи: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4554551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/>
              <a:t>Цель  занятия:  </a:t>
            </a:r>
            <a:r>
              <a:rPr lang="ru-RU" dirty="0"/>
              <a:t>создать условия   для развития творческих способностей детей.</a:t>
            </a:r>
            <a:br>
              <a:rPr lang="ru-RU" dirty="0"/>
            </a:br>
            <a:r>
              <a:rPr lang="ru-RU" i="1" u="sng" dirty="0"/>
              <a:t>Образовательные задачи:</a:t>
            </a:r>
          </a:p>
          <a:p>
            <a:r>
              <a:rPr lang="ru-RU" dirty="0"/>
              <a:t>-Формировать представление о частях  дерева: корни, ствол, крона, плоды;</a:t>
            </a:r>
            <a:br>
              <a:rPr lang="ru-RU" dirty="0"/>
            </a:br>
            <a:r>
              <a:rPr lang="ru-RU" dirty="0"/>
              <a:t>- Продолжать знакомить с нетрадиционными  техниками рисования:  «</a:t>
            </a:r>
            <a:r>
              <a:rPr lang="ru-RU" dirty="0" err="1"/>
              <a:t>кляксография</a:t>
            </a:r>
            <a:r>
              <a:rPr lang="ru-RU" dirty="0"/>
              <a:t>» и «пальчиковое рисование»</a:t>
            </a:r>
          </a:p>
          <a:p>
            <a:r>
              <a:rPr lang="ru-RU" i="1" u="sng" dirty="0"/>
              <a:t>Развивающие задачи:</a:t>
            </a:r>
          </a:p>
          <a:p>
            <a:r>
              <a:rPr lang="ru-RU" dirty="0"/>
              <a:t>- Упражнять в  рисовании дерева -  изображать ствол, крону;</a:t>
            </a:r>
          </a:p>
          <a:p>
            <a:r>
              <a:rPr lang="ru-RU" dirty="0"/>
              <a:t>- Развивать чувство пропорции (умение размещать дерево по центру крупно) </a:t>
            </a:r>
          </a:p>
          <a:p>
            <a:r>
              <a:rPr lang="ru-RU" i="1" u="sng" dirty="0"/>
              <a:t>Воспитательные задачи: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- Воспитывать  интерес к рисованию,  аккуратность в работе, эстетический вкус.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Словарь, материалы, предварительная работа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4625989"/>
          </a:xfrm>
        </p:spPr>
        <p:txBody>
          <a:bodyPr>
            <a:normAutofit/>
          </a:bodyPr>
          <a:lstStyle/>
          <a:p>
            <a:r>
              <a:rPr lang="ru-RU" i="1" u="sng" dirty="0"/>
              <a:t>Словарь:</a:t>
            </a:r>
            <a:r>
              <a:rPr lang="ru-RU" dirty="0"/>
              <a:t> «</a:t>
            </a:r>
            <a:r>
              <a:rPr lang="ru-RU" dirty="0" err="1"/>
              <a:t>кляксография</a:t>
            </a:r>
            <a:r>
              <a:rPr lang="ru-RU" dirty="0"/>
              <a:t>», тычки, ствол, крона, плод, яблоня.</a:t>
            </a:r>
          </a:p>
          <a:p>
            <a:r>
              <a:rPr lang="ru-RU" i="1" u="sng" dirty="0"/>
              <a:t>Материалы и оборудование </a:t>
            </a:r>
            <a:r>
              <a:rPr lang="ru-RU" dirty="0"/>
              <a:t>(по количеству детей): Альбомный лист формат А4, трубочка </a:t>
            </a:r>
            <a:r>
              <a:rPr lang="ru-RU" dirty="0" err="1"/>
              <a:t>коктейльная</a:t>
            </a:r>
            <a:r>
              <a:rPr lang="ru-RU" dirty="0"/>
              <a:t>, кисть, акварельные краски, стакан с водой, салфетка, игрушка ёжик.</a:t>
            </a:r>
          </a:p>
          <a:p>
            <a:r>
              <a:rPr lang="ru-RU" i="1" u="sng" dirty="0"/>
              <a:t>Предварительная работа</a:t>
            </a:r>
            <a:r>
              <a:rPr lang="ru-RU" dirty="0"/>
              <a:t>:  рассматривание картинок и фотографий с изображением  плодовых деревьев, отгадывание загадок на тему «Фрукты», просмотр презентации «Что растёт в саду?»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7239000" cy="142876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Ход. </a:t>
            </a:r>
            <a:br>
              <a:rPr lang="ru-RU" dirty="0" smtClean="0"/>
            </a:br>
            <a:r>
              <a:rPr lang="ru-RU" dirty="0" smtClean="0"/>
              <a:t> Организационный момент.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14488"/>
            <a:ext cx="8229600" cy="4411675"/>
          </a:xfrm>
        </p:spPr>
        <p:txBody>
          <a:bodyPr>
            <a:normAutofit/>
          </a:bodyPr>
          <a:lstStyle/>
          <a:p>
            <a:r>
              <a:rPr lang="ru-RU" dirty="0" smtClean="0"/>
              <a:t>Воспитатель</a:t>
            </a:r>
            <a:r>
              <a:rPr lang="ru-RU" dirty="0"/>
              <a:t>: Ребята, посмотрите, к нам  пришёл сегодня ёжик. Он мне рассказал, что наступила осень, а он ещё не приготовил припасы еды на зиму.  Как  вы думаете, что любят ёжики ? </a:t>
            </a:r>
          </a:p>
          <a:p>
            <a:r>
              <a:rPr lang="ru-RU" dirty="0"/>
              <a:t>Дети: Грибы, яблоки. </a:t>
            </a:r>
          </a:p>
          <a:p>
            <a:r>
              <a:rPr lang="ru-RU" dirty="0"/>
              <a:t>Воспитатель:  Ёжик говорит, что грибов наготовил, а вот хотелось бы ему сладеньких яблочек. А рядом с нами не растут яблони. Предлагаю нарисовать для ёжика деревья-яблони, с созревшими плодами – яблоками.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Художественное слово: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4554551"/>
          </a:xfrm>
        </p:spPr>
        <p:txBody>
          <a:bodyPr>
            <a:normAutofit/>
          </a:bodyPr>
          <a:lstStyle/>
          <a:p>
            <a:r>
              <a:rPr lang="ru-RU" dirty="0"/>
              <a:t>Воспитатель читает стихотворение «Яблоки» </a:t>
            </a:r>
            <a:br>
              <a:rPr lang="ru-RU" dirty="0"/>
            </a:br>
            <a:r>
              <a:rPr lang="ru-RU" dirty="0"/>
              <a:t>(Автор Геннадий </a:t>
            </a:r>
            <a:r>
              <a:rPr lang="ru-RU" dirty="0" err="1"/>
              <a:t>Ничуговский</a:t>
            </a:r>
            <a:r>
              <a:rPr lang="ru-RU" dirty="0"/>
              <a:t>)</a:t>
            </a:r>
            <a:br>
              <a:rPr lang="ru-RU" dirty="0"/>
            </a:br>
            <a:endParaRPr lang="ru-RU" dirty="0" smtClean="0"/>
          </a:p>
          <a:p>
            <a:pPr>
              <a:buNone/>
            </a:pPr>
            <a:r>
              <a:rPr lang="ru-RU" i="1" dirty="0" smtClean="0"/>
              <a:t> </a:t>
            </a:r>
            <a:r>
              <a:rPr lang="ru-RU" i="1" dirty="0" smtClean="0"/>
              <a:t>  На </a:t>
            </a:r>
            <a:r>
              <a:rPr lang="ru-RU" i="1" dirty="0"/>
              <a:t>яблоньке нашей - осеннее счастье:</a:t>
            </a:r>
            <a:br>
              <a:rPr lang="ru-RU" i="1" dirty="0"/>
            </a:br>
            <a:r>
              <a:rPr lang="ru-RU" i="1" dirty="0"/>
              <a:t>Созрели душистые, яркие сласти.</a:t>
            </a:r>
            <a:br>
              <a:rPr lang="ru-RU" i="1" dirty="0"/>
            </a:br>
            <a:r>
              <a:rPr lang="ru-RU" i="1" dirty="0"/>
              <a:t>Нам яблоки падают прямо в ладошки,</a:t>
            </a:r>
            <a:br>
              <a:rPr lang="ru-RU" i="1" dirty="0"/>
            </a:br>
            <a:r>
              <a:rPr lang="ru-RU" i="1" dirty="0"/>
              <a:t>В траву улетают, бегут по дорожке.</a:t>
            </a:r>
            <a:br>
              <a:rPr lang="ru-RU" i="1" dirty="0"/>
            </a:br>
            <a:r>
              <a:rPr lang="ru-RU" i="1" dirty="0"/>
              <a:t>Мы их догоняем и носим в корзинки,</a:t>
            </a:r>
            <a:br>
              <a:rPr lang="ru-RU" i="1" dirty="0"/>
            </a:br>
            <a:r>
              <a:rPr lang="ru-RU" i="1" dirty="0"/>
              <a:t>А ежик куда-то таскает на спинке.</a:t>
            </a:r>
          </a:p>
          <a:p>
            <a:r>
              <a:rPr lang="ru-RU" dirty="0"/>
              <a:t>Ребятки, сейчас разомнёмся и начнём рисовать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 smtClean="0"/>
              <a:t>Физминутка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ru-RU" sz="4000" dirty="0"/>
              <a:t/>
            </a:r>
            <a:br>
              <a:rPr lang="ru-RU" sz="4000" dirty="0"/>
            </a:br>
            <a:r>
              <a:rPr lang="ru-RU" sz="6400" dirty="0">
                <a:latin typeface="Times New Roman" pitchFamily="18" charset="0"/>
                <a:cs typeface="Times New Roman" pitchFamily="18" charset="0"/>
              </a:rPr>
              <a:t>Жил в лесу колючий ежик, </a:t>
            </a:r>
            <a:br>
              <a:rPr lang="ru-RU" sz="6400" dirty="0">
                <a:latin typeface="Times New Roman" pitchFamily="18" charset="0"/>
                <a:cs typeface="Times New Roman" pitchFamily="18" charset="0"/>
              </a:rPr>
            </a:br>
            <a:r>
              <a:rPr lang="ru-RU" sz="6400" dirty="0">
                <a:latin typeface="Times New Roman" pitchFamily="18" charset="0"/>
                <a:cs typeface="Times New Roman" pitchFamily="18" charset="0"/>
              </a:rPr>
              <a:t>Был клубочком и без ножек,                          (Обнимают себя за плечи) </a:t>
            </a:r>
            <a:br>
              <a:rPr lang="ru-RU" sz="6400" dirty="0">
                <a:latin typeface="Times New Roman" pitchFamily="18" charset="0"/>
                <a:cs typeface="Times New Roman" pitchFamily="18" charset="0"/>
              </a:rPr>
            </a:br>
            <a:r>
              <a:rPr lang="ru-RU" sz="6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6400" dirty="0">
                <a:latin typeface="Times New Roman" pitchFamily="18" charset="0"/>
                <a:cs typeface="Times New Roman" pitchFamily="18" charset="0"/>
              </a:rPr>
            </a:br>
            <a:r>
              <a:rPr lang="ru-RU" sz="6400" dirty="0">
                <a:latin typeface="Times New Roman" pitchFamily="18" charset="0"/>
                <a:cs typeface="Times New Roman" pitchFamily="18" charset="0"/>
              </a:rPr>
              <a:t>Не умел он хлопать —Хлоп-хлоп-хлоп,               (Хлопают в ладоши) . </a:t>
            </a:r>
            <a:br>
              <a:rPr lang="ru-RU" sz="6400" dirty="0">
                <a:latin typeface="Times New Roman" pitchFamily="18" charset="0"/>
                <a:cs typeface="Times New Roman" pitchFamily="18" charset="0"/>
              </a:rPr>
            </a:br>
            <a:r>
              <a:rPr lang="ru-RU" sz="6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6400" dirty="0">
                <a:latin typeface="Times New Roman" pitchFamily="18" charset="0"/>
                <a:cs typeface="Times New Roman" pitchFamily="18" charset="0"/>
              </a:rPr>
            </a:br>
            <a:r>
              <a:rPr lang="ru-RU" sz="6400" dirty="0">
                <a:latin typeface="Times New Roman" pitchFamily="18" charset="0"/>
                <a:cs typeface="Times New Roman" pitchFamily="18" charset="0"/>
              </a:rPr>
              <a:t>Не умел он топать —Топ-топ-топ.                   (Выполняют "</a:t>
            </a:r>
            <a:r>
              <a:rPr lang="ru-RU" sz="6400" dirty="0" err="1">
                <a:latin typeface="Times New Roman" pitchFamily="18" charset="0"/>
                <a:cs typeface="Times New Roman" pitchFamily="18" charset="0"/>
              </a:rPr>
              <a:t>топотушки</a:t>
            </a:r>
            <a:r>
              <a:rPr lang="ru-RU" sz="6400" dirty="0">
                <a:latin typeface="Times New Roman" pitchFamily="18" charset="0"/>
                <a:cs typeface="Times New Roman" pitchFamily="18" charset="0"/>
              </a:rPr>
              <a:t>"). </a:t>
            </a:r>
            <a:br>
              <a:rPr lang="ru-RU" sz="6400" dirty="0">
                <a:latin typeface="Times New Roman" pitchFamily="18" charset="0"/>
                <a:cs typeface="Times New Roman" pitchFamily="18" charset="0"/>
              </a:rPr>
            </a:br>
            <a:r>
              <a:rPr lang="ru-RU" sz="6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6400" dirty="0">
                <a:latin typeface="Times New Roman" pitchFamily="18" charset="0"/>
                <a:cs typeface="Times New Roman" pitchFamily="18" charset="0"/>
              </a:rPr>
            </a:br>
            <a:r>
              <a:rPr lang="ru-RU" sz="6400" dirty="0">
                <a:latin typeface="Times New Roman" pitchFamily="18" charset="0"/>
                <a:cs typeface="Times New Roman" pitchFamily="18" charset="0"/>
              </a:rPr>
              <a:t>Не умел он прыгать — Прыг-прыг-прыг             (Прыгают на двух ногах) . </a:t>
            </a:r>
            <a:br>
              <a:rPr lang="ru-RU" sz="6400" dirty="0">
                <a:latin typeface="Times New Roman" pitchFamily="18" charset="0"/>
                <a:cs typeface="Times New Roman" pitchFamily="18" charset="0"/>
              </a:rPr>
            </a:br>
            <a:r>
              <a:rPr lang="ru-RU" sz="6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6400" dirty="0">
                <a:latin typeface="Times New Roman" pitchFamily="18" charset="0"/>
                <a:cs typeface="Times New Roman" pitchFamily="18" charset="0"/>
              </a:rPr>
            </a:br>
            <a:r>
              <a:rPr lang="ru-RU" sz="6400" dirty="0">
                <a:latin typeface="Times New Roman" pitchFamily="18" charset="0"/>
                <a:cs typeface="Times New Roman" pitchFamily="18" charset="0"/>
              </a:rPr>
              <a:t>Только носом двигать – Шмыг-шмыг-шмыг </a:t>
            </a:r>
            <a:br>
              <a:rPr lang="ru-RU" sz="6400" dirty="0">
                <a:latin typeface="Times New Roman" pitchFamily="18" charset="0"/>
                <a:cs typeface="Times New Roman" pitchFamily="18" charset="0"/>
              </a:rPr>
            </a:br>
            <a:r>
              <a:rPr lang="ru-RU" sz="6400" dirty="0">
                <a:latin typeface="Times New Roman" pitchFamily="18" charset="0"/>
                <a:cs typeface="Times New Roman" pitchFamily="18" charset="0"/>
              </a:rPr>
              <a:t>А ребятки в лес пришли, </a:t>
            </a:r>
            <a:br>
              <a:rPr lang="ru-RU" sz="6400" dirty="0">
                <a:latin typeface="Times New Roman" pitchFamily="18" charset="0"/>
                <a:cs typeface="Times New Roman" pitchFamily="18" charset="0"/>
              </a:rPr>
            </a:br>
            <a:r>
              <a:rPr lang="ru-RU" sz="6400" dirty="0">
                <a:latin typeface="Times New Roman" pitchFamily="18" charset="0"/>
                <a:cs typeface="Times New Roman" pitchFamily="18" charset="0"/>
              </a:rPr>
              <a:t>Ежика в лесу нашли, </a:t>
            </a:r>
            <a:br>
              <a:rPr lang="ru-RU" sz="6400" dirty="0">
                <a:latin typeface="Times New Roman" pitchFamily="18" charset="0"/>
                <a:cs typeface="Times New Roman" pitchFamily="18" charset="0"/>
              </a:rPr>
            </a:br>
            <a:r>
              <a:rPr lang="ru-RU" sz="6400" dirty="0">
                <a:latin typeface="Times New Roman" pitchFamily="18" charset="0"/>
                <a:cs typeface="Times New Roman" pitchFamily="18" charset="0"/>
              </a:rPr>
              <a:t>Научили хлопать — Хлоп-хлоп-хлоп,                  (Хлопают в ладоши) . </a:t>
            </a:r>
            <a:br>
              <a:rPr lang="ru-RU" sz="6400" dirty="0">
                <a:latin typeface="Times New Roman" pitchFamily="18" charset="0"/>
                <a:cs typeface="Times New Roman" pitchFamily="18" charset="0"/>
              </a:rPr>
            </a:br>
            <a:r>
              <a:rPr lang="ru-RU" sz="6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6400" dirty="0">
                <a:latin typeface="Times New Roman" pitchFamily="18" charset="0"/>
                <a:cs typeface="Times New Roman" pitchFamily="18" charset="0"/>
              </a:rPr>
            </a:br>
            <a:r>
              <a:rPr lang="ru-RU" sz="6400" dirty="0">
                <a:latin typeface="Times New Roman" pitchFamily="18" charset="0"/>
                <a:cs typeface="Times New Roman" pitchFamily="18" charset="0"/>
              </a:rPr>
              <a:t>Научили топать — Топ-топ-топ.                        (Выполняют "</a:t>
            </a:r>
            <a:r>
              <a:rPr lang="ru-RU" sz="6400" dirty="0" err="1">
                <a:latin typeface="Times New Roman" pitchFamily="18" charset="0"/>
                <a:cs typeface="Times New Roman" pitchFamily="18" charset="0"/>
              </a:rPr>
              <a:t>топотушки</a:t>
            </a:r>
            <a:r>
              <a:rPr lang="ru-RU" sz="6400" dirty="0">
                <a:latin typeface="Times New Roman" pitchFamily="18" charset="0"/>
                <a:cs typeface="Times New Roman" pitchFamily="18" charset="0"/>
              </a:rPr>
              <a:t>"). </a:t>
            </a:r>
            <a:br>
              <a:rPr lang="ru-RU" sz="6400" dirty="0">
                <a:latin typeface="Times New Roman" pitchFamily="18" charset="0"/>
                <a:cs typeface="Times New Roman" pitchFamily="18" charset="0"/>
              </a:rPr>
            </a:br>
            <a:r>
              <a:rPr lang="ru-RU" sz="6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6400" dirty="0">
                <a:latin typeface="Times New Roman" pitchFamily="18" charset="0"/>
                <a:cs typeface="Times New Roman" pitchFamily="18" charset="0"/>
              </a:rPr>
            </a:br>
            <a:r>
              <a:rPr lang="ru-RU" sz="6400" dirty="0">
                <a:latin typeface="Times New Roman" pitchFamily="18" charset="0"/>
                <a:cs typeface="Times New Roman" pitchFamily="18" charset="0"/>
              </a:rPr>
              <a:t>Научили прыгать — Прыг-прыг-прыг,                  (Прыгают на двух ногах) . </a:t>
            </a:r>
            <a:br>
              <a:rPr lang="ru-RU" sz="6400" dirty="0">
                <a:latin typeface="Times New Roman" pitchFamily="18" charset="0"/>
                <a:cs typeface="Times New Roman" pitchFamily="18" charset="0"/>
              </a:rPr>
            </a:br>
            <a:r>
              <a:rPr lang="ru-RU" sz="6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6400" dirty="0">
                <a:latin typeface="Times New Roman" pitchFamily="18" charset="0"/>
                <a:cs typeface="Times New Roman" pitchFamily="18" charset="0"/>
              </a:rPr>
            </a:br>
            <a:r>
              <a:rPr lang="ru-RU" sz="6400" dirty="0">
                <a:latin typeface="Times New Roman" pitchFamily="18" charset="0"/>
                <a:cs typeface="Times New Roman" pitchFamily="18" charset="0"/>
              </a:rPr>
              <a:t>Научили бегать…                                                  ( Бегают на месте)</a:t>
            </a:r>
          </a:p>
          <a:p>
            <a:pPr>
              <a:buNone/>
            </a:pPr>
            <a:r>
              <a:rPr lang="ru-RU" sz="64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ru-RU" sz="6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Практическая часть 1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/>
              <a:t>Воспитатель: Отлично размялись, а теперь примемся за работу.</a:t>
            </a:r>
          </a:p>
          <a:p>
            <a:r>
              <a:rPr lang="ru-RU" dirty="0"/>
              <a:t>Сегодня я научу вас рисовать дерево необычным способом -  в  нетрадиционной технике «</a:t>
            </a:r>
            <a:r>
              <a:rPr lang="ru-RU" dirty="0" err="1"/>
              <a:t>кляксография</a:t>
            </a:r>
            <a:r>
              <a:rPr lang="ru-RU" dirty="0"/>
              <a:t> .</a:t>
            </a:r>
          </a:p>
          <a:p>
            <a:r>
              <a:rPr lang="ru-RU" dirty="0"/>
              <a:t>Воспитатель: Дерево состоит из каких частей? Правильно из ствола и  кроны, а ещё есть плоды.</a:t>
            </a:r>
          </a:p>
          <a:p>
            <a:r>
              <a:rPr lang="ru-RU" dirty="0"/>
              <a:t> </a:t>
            </a:r>
            <a:r>
              <a:rPr lang="ru-RU" b="1" i="1" dirty="0"/>
              <a:t>Показ воспитателя</a:t>
            </a:r>
            <a:r>
              <a:rPr lang="ru-RU" b="1" i="1" dirty="0" smtClean="0"/>
              <a:t>:</a:t>
            </a:r>
            <a:r>
              <a:rPr lang="ru-RU" b="1" i="1" dirty="0"/>
              <a:t> </a:t>
            </a:r>
          </a:p>
          <a:p>
            <a:r>
              <a:rPr lang="ru-RU" dirty="0"/>
              <a:t>Сначала мы нарисуем ствол. Для этого я разведу коричневую краску водой и нанесу кистью небольшое пятно - кляксу  на бумагу. Затем взяв трубочку, я буду выдувать воздух над кляксой, как бы подгоняя жидкую краску вверх. Ребята, почему вверх, как вы думаете?</a:t>
            </a:r>
          </a:p>
          <a:p>
            <a:r>
              <a:rPr lang="ru-RU" dirty="0"/>
              <a:t> Дети: Потому что дерево растёт вверх.</a:t>
            </a:r>
          </a:p>
          <a:p>
            <a:r>
              <a:rPr lang="ru-RU" dirty="0"/>
              <a:t>После показа воспитателя дети самостоятельно пробуют раздуть кляксу.</a:t>
            </a:r>
          </a:p>
          <a:p>
            <a:r>
              <a:rPr lang="ru-RU" dirty="0"/>
              <a:t>Воспитатель помогает детям, нуждающимся в помощи</a:t>
            </a:r>
            <a:r>
              <a:rPr lang="ru-RU" dirty="0" smtClean="0"/>
              <a:t>.</a:t>
            </a:r>
            <a:r>
              <a:rPr lang="ru-RU" dirty="0"/>
              <a:t> Воспитатель: Ну, вот  у всех получились стволы деревьев, на которых много веточек, надо оставшейся краской от кляксы прорисовать ствол.</a:t>
            </a:r>
          </a:p>
          <a:p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9" name="Содержимое 8" descr="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85720" y="428604"/>
            <a:ext cx="3500462" cy="5523726"/>
          </a:xfrm>
        </p:spPr>
      </p:pic>
      <p:pic>
        <p:nvPicPr>
          <p:cNvPr id="26632" name="Picture 8" descr="C:\Users\Ирина\Desktop\ДС 18-19 уч год\яблоня\3 (2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71934" y="428604"/>
            <a:ext cx="3914780" cy="55007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3985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Пальчиковая гимнастика  «Яблонька»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29196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У </a:t>
            </a:r>
            <a:r>
              <a:rPr lang="ru-RU" dirty="0"/>
              <a:t>дороги яблонька стоит,   </a:t>
            </a:r>
            <a:r>
              <a:rPr lang="ru-RU" i="1" dirty="0" smtClean="0"/>
              <a:t>(</a:t>
            </a:r>
            <a:r>
              <a:rPr lang="ru-RU" i="1" dirty="0"/>
              <a:t>руки сплести над </a:t>
            </a:r>
            <a:r>
              <a:rPr lang="ru-RU" i="1" dirty="0" smtClean="0"/>
              <a:t>                                				головой</a:t>
            </a:r>
            <a:r>
              <a:rPr lang="ru-RU" i="1" dirty="0"/>
              <a:t>, пальцы разжаты)</a:t>
            </a:r>
            <a:endParaRPr lang="ru-RU" dirty="0"/>
          </a:p>
          <a:p>
            <a:r>
              <a:rPr lang="ru-RU" dirty="0"/>
              <a:t>На ветке яблочко висит.        </a:t>
            </a:r>
            <a:r>
              <a:rPr lang="ru-RU" dirty="0" smtClean="0"/>
              <a:t> </a:t>
            </a:r>
            <a:r>
              <a:rPr lang="ru-RU" i="1" dirty="0"/>
              <a:t>(сложить запястья </a:t>
            </a:r>
            <a:r>
              <a:rPr lang="ru-RU" i="1" dirty="0" smtClean="0"/>
              <a:t>                     						вместе</a:t>
            </a:r>
            <a:r>
              <a:rPr lang="ru-RU" i="1" dirty="0"/>
              <a:t>)</a:t>
            </a:r>
            <a:endParaRPr lang="ru-RU" dirty="0"/>
          </a:p>
          <a:p>
            <a:r>
              <a:rPr lang="ru-RU" dirty="0"/>
              <a:t>Сильно ветку я потряс,   </a:t>
            </a:r>
            <a:r>
              <a:rPr lang="ru-RU" dirty="0" smtClean="0"/>
              <a:t>   </a:t>
            </a:r>
            <a:r>
              <a:rPr lang="ru-RU" i="1" dirty="0"/>
              <a:t>(руки над головой, </a:t>
            </a:r>
            <a:r>
              <a:rPr lang="ru-RU" i="1" dirty="0" smtClean="0"/>
              <a:t>					движения </a:t>
            </a:r>
            <a:r>
              <a:rPr lang="ru-RU" i="1" dirty="0"/>
              <a:t>вперед-назад)</a:t>
            </a:r>
            <a:endParaRPr lang="ru-RU" dirty="0"/>
          </a:p>
          <a:p>
            <a:r>
              <a:rPr lang="ru-RU" dirty="0"/>
              <a:t>Вот и яблочко у нас.    </a:t>
            </a:r>
            <a:r>
              <a:rPr lang="ru-RU" dirty="0" smtClean="0"/>
              <a:t>(</a:t>
            </a:r>
            <a:r>
              <a:rPr lang="ru-RU" i="1" dirty="0" smtClean="0"/>
              <a:t>ладони </a:t>
            </a:r>
            <a:r>
              <a:rPr lang="ru-RU" i="1" dirty="0"/>
              <a:t>перед грудью, </a:t>
            </a:r>
            <a:r>
              <a:rPr lang="ru-RU" i="1" dirty="0" smtClean="0"/>
              <a:t>				имитируют</a:t>
            </a:r>
            <a:r>
              <a:rPr lang="ru-RU" i="1" dirty="0"/>
              <a:t>, что держат яблоко)</a:t>
            </a:r>
            <a:endParaRPr lang="ru-RU" dirty="0"/>
          </a:p>
          <a:p>
            <a:r>
              <a:rPr lang="ru-RU" dirty="0"/>
              <a:t>В сладко яблочко вопьюсь,  </a:t>
            </a:r>
            <a:r>
              <a:rPr lang="ru-RU" dirty="0" smtClean="0"/>
              <a:t>  </a:t>
            </a:r>
            <a:r>
              <a:rPr lang="ru-RU" dirty="0"/>
              <a:t>(</a:t>
            </a:r>
            <a:r>
              <a:rPr lang="ru-RU" i="1" dirty="0"/>
              <a:t>соединить запястья, </a:t>
            </a:r>
            <a:r>
              <a:rPr lang="ru-RU" i="1" dirty="0" smtClean="0"/>
              <a:t>					ладони </a:t>
            </a:r>
            <a:r>
              <a:rPr lang="ru-RU" i="1" dirty="0"/>
              <a:t>развести)</a:t>
            </a:r>
            <a:endParaRPr lang="ru-RU" dirty="0"/>
          </a:p>
          <a:p>
            <a:r>
              <a:rPr lang="ru-RU" dirty="0"/>
              <a:t>Ах, какой приятный вкус.</a:t>
            </a:r>
          </a:p>
          <a:p>
            <a:pPr>
              <a:buNone/>
            </a:pPr>
            <a:r>
              <a:rPr lang="ru-RU" dirty="0" smtClean="0"/>
              <a:t>                              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32</TotalTime>
  <Words>518</Words>
  <Application>Microsoft Office PowerPoint</Application>
  <PresentationFormat>Экран (4:3)</PresentationFormat>
  <Paragraphs>66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Изящная</vt:lpstr>
      <vt:lpstr>Конспект  Занятия по рисованию в нетрадиционной технике «кляксография»</vt:lpstr>
      <vt:lpstr>Цель занятия и задачи:</vt:lpstr>
      <vt:lpstr>Словарь, материалы, предварительная работа</vt:lpstr>
      <vt:lpstr>Ход.   Организационный момент. </vt:lpstr>
      <vt:lpstr>Художественное слово:</vt:lpstr>
      <vt:lpstr>Физминутка</vt:lpstr>
      <vt:lpstr>Практическая часть 1</vt:lpstr>
      <vt:lpstr>Слайд 8</vt:lpstr>
      <vt:lpstr>Пальчиковая гимнастика  «Яблонька» </vt:lpstr>
      <vt:lpstr>Практическая часть 2</vt:lpstr>
      <vt:lpstr>Слайд 11</vt:lpstr>
      <vt:lpstr>Практическая часть 3</vt:lpstr>
      <vt:lpstr>Слайд 13</vt:lpstr>
      <vt:lpstr>Рефлексия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Конспект  Занятия по рисованию в нетрадиционной технике «кляксография»</dc:title>
  <dc:creator>Ирина</dc:creator>
  <cp:lastModifiedBy>Ирина</cp:lastModifiedBy>
  <cp:revision>1</cp:revision>
  <dcterms:created xsi:type="dcterms:W3CDTF">2018-10-31T15:35:37Z</dcterms:created>
  <dcterms:modified xsi:type="dcterms:W3CDTF">2018-10-31T16:07:45Z</dcterms:modified>
</cp:coreProperties>
</file>