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79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44824"/>
            <a:ext cx="6567254" cy="258863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rgbClr val="00B050"/>
                </a:solidFill>
                <a:cs typeface="Times New Roman" pitchFamily="18" charset="0"/>
              </a:rPr>
              <a:t>«Устранение заикания у дошкольников в игровых ситуациях» по методике  И.Г. </a:t>
            </a:r>
            <a:r>
              <a:rPr lang="ru-RU" sz="3600" b="1" i="1" dirty="0" err="1">
                <a:solidFill>
                  <a:srgbClr val="00B050"/>
                </a:solidFill>
                <a:cs typeface="Times New Roman" pitchFamily="18" charset="0"/>
              </a:rPr>
              <a:t>Выгодской</a:t>
            </a:r>
            <a:r>
              <a:rPr lang="ru-RU" sz="3600" b="1" i="1" dirty="0">
                <a:solidFill>
                  <a:srgbClr val="00B050"/>
                </a:solidFill>
                <a:cs typeface="Times New Roman" pitchFamily="18" charset="0"/>
              </a:rPr>
              <a:t>, </a:t>
            </a:r>
            <a:r>
              <a:rPr lang="ru-RU" sz="3600" b="1" i="1" dirty="0" err="1">
                <a:solidFill>
                  <a:srgbClr val="00B050"/>
                </a:solidFill>
                <a:cs typeface="Times New Roman" pitchFamily="18" charset="0"/>
              </a:rPr>
              <a:t>Е.Л.Пеллингер</a:t>
            </a:r>
            <a:r>
              <a:rPr lang="ru-RU" sz="3600" b="1" i="1" dirty="0">
                <a:solidFill>
                  <a:srgbClr val="00B050"/>
                </a:solidFill>
                <a:cs typeface="Times New Roman" pitchFamily="18" charset="0"/>
              </a:rPr>
              <a:t>, Л.П. Успенской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7"/>
          </a:xfrm>
        </p:spPr>
        <p:txBody>
          <a:bodyPr>
            <a:normAutofit lnSpcReduction="10000"/>
          </a:bodyPr>
          <a:lstStyle/>
          <a:p>
            <a:pPr marL="3599815" lvl="0" algn="r">
              <a:lnSpc>
                <a:spcPct val="115000"/>
              </a:lnSpc>
              <a:tabLst>
                <a:tab pos="14389735" algn="l"/>
              </a:tabLst>
            </a:pPr>
            <a:r>
              <a:rPr lang="ru-RU" sz="19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Выполнила: </a:t>
            </a:r>
            <a:endParaRPr lang="ru-RU" sz="15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599815" lvl="0" algn="r">
              <a:lnSpc>
                <a:spcPct val="115000"/>
              </a:lnSpc>
              <a:tabLst>
                <a:tab pos="14389735" algn="l"/>
              </a:tabLst>
            </a:pPr>
            <a:r>
              <a:rPr lang="ru-RU" sz="19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учитель-логопед</a:t>
            </a:r>
            <a:endParaRPr lang="ru-RU" sz="15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599815" lvl="0" algn="r">
              <a:lnSpc>
                <a:spcPct val="115000"/>
              </a:lnSpc>
              <a:spcBef>
                <a:spcPts val="600"/>
              </a:spcBef>
            </a:pPr>
            <a:r>
              <a:rPr lang="ru-RU" sz="19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Коренева М.А.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676727"/>
            <a:ext cx="79414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МБДОУ «Центр развития ребенка – детский сад №57 «Аленушка»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00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69269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Режим относительного </a:t>
            </a:r>
            <a:r>
              <a:rPr lang="ru-RU" sz="3600" b="1" dirty="0" smtClean="0">
                <a:solidFill>
                  <a:srgbClr val="0070C0"/>
                </a:solidFill>
              </a:rPr>
              <a:t>молчания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Щадящий режим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700809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Times New Roman" pitchFamily="18" charset="0"/>
              </a:rPr>
              <a:t>Общий щадящий режим зависит от уклада жизни в семье</a:t>
            </a:r>
            <a: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:</a:t>
            </a:r>
          </a:p>
          <a:p>
            <a:pPr lvl="0" algn="ctr">
              <a:defRPr/>
            </a:pP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</a:rPr>
              <a:t>Взаимоотношения между взрослыми членами семьи и их отношение к детям</a:t>
            </a:r>
          </a:p>
          <a:p>
            <a:pPr lvl="0" algn="ctr">
              <a:defRPr/>
            </a:pP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</a:rPr>
              <a:t>Отношение взрослых к речевому дефекту ребенка</a:t>
            </a:r>
          </a:p>
          <a:p>
            <a:pPr lvl="0" algn="ctr">
              <a:defRPr/>
            </a:pP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</a:rPr>
              <a:t>Общий режим дня</a:t>
            </a:r>
          </a:p>
          <a:p>
            <a:pPr lvl="0" algn="ctr">
              <a:defRPr/>
            </a:pP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</a:rPr>
              <a:t>Ограничение общения с детьми и взрослыми</a:t>
            </a:r>
          </a:p>
          <a:p>
            <a:pPr lvl="0" algn="ctr">
              <a:defRPr/>
            </a:pP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</a:rPr>
              <a:t>Сокращение до минимума всех зрелищных мероприятий</a:t>
            </a:r>
          </a:p>
          <a:p>
            <a:pPr lvl="0" algn="ctr">
              <a:defRPr/>
            </a:pP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</a:rPr>
              <a:t>Организация досуга заикающегося ребенка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447" y="0"/>
            <a:ext cx="94204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836713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Щадящий речевой режим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475656" y="1844824"/>
            <a:ext cx="360040" cy="1454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275905" y="1844824"/>
            <a:ext cx="71959" cy="1454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004048" y="1844824"/>
            <a:ext cx="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660232" y="1844824"/>
            <a:ext cx="504056" cy="1454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39551" y="3789040"/>
            <a:ext cx="1540521" cy="188650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</a:rPr>
              <a:t>Ограничение речевого общения детей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55875" y="3789040"/>
            <a:ext cx="1440061" cy="187198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</a:rPr>
              <a:t>Пример спокойной, четкой речи взрослых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211961" y="3789040"/>
            <a:ext cx="1800199" cy="187198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</a:rPr>
              <a:t>Организация игр-молчанок</a:t>
            </a: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6228184" y="3789040"/>
            <a:ext cx="2131591" cy="1871985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</a:rPr>
              <a:t>Проявление тонкого педагогического такта</a:t>
            </a:r>
          </a:p>
        </p:txBody>
      </p:sp>
    </p:spTree>
    <p:extLst>
      <p:ext uri="{BB962C8B-B14F-4D97-AF65-F5344CB8AC3E}">
        <p14:creationId xmlns:p14="http://schemas.microsoft.com/office/powerpoint/2010/main" val="2841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5" y="3449"/>
            <a:ext cx="906162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Блок-схема: процесс 8"/>
          <p:cNvSpPr/>
          <p:nvPr/>
        </p:nvSpPr>
        <p:spPr>
          <a:xfrm>
            <a:off x="755650" y="1412875"/>
            <a:ext cx="3671888" cy="2016125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Важнейшее условие правильной речи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–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это плавный длительный выдох, четкая и ненапряженная речь.</a:t>
            </a:r>
            <a:endParaRPr lang="ru-RU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651" y="692696"/>
            <a:ext cx="3671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Речевое дыхание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22904" y="692697"/>
            <a:ext cx="3837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</a:rPr>
              <a:t>Общение короткими </a:t>
            </a:r>
          </a:p>
          <a:p>
            <a:pPr lvl="0"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</a:rPr>
              <a:t>фразами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4622904" y="1646805"/>
            <a:ext cx="4036909" cy="1785644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25" indent="-282575" algn="ctr">
              <a:buFont typeface="Wingdings 2" pitchFamily="18" charset="2"/>
              <a:buNone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На протяжении всего периода создается игровая ситуация </a:t>
            </a:r>
          </a:p>
          <a:p>
            <a:pPr marL="365125" indent="-282575" algn="ctr">
              <a:buFont typeface="Wingdings 2" pitchFamily="18" charset="2"/>
              <a:buNone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«В стране кратких ответов».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5650" y="3645024"/>
            <a:ext cx="7704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</a:rPr>
              <a:t>Активизация развернутой речи</a:t>
            </a: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755651" y="4437111"/>
            <a:ext cx="7904161" cy="1800201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25" indent="-282575" algn="ctr">
              <a:buFont typeface="Wingdings 2" pitchFamily="18" charset="2"/>
              <a:buNone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Дети учатся строить свои высказывания, употребляя полные распространенные предложения. Сначала они опираются на наглядный материал, а затем в процессе специальных игр переходят к речи по собственным представлениям.</a:t>
            </a:r>
          </a:p>
        </p:txBody>
      </p:sp>
    </p:spTree>
    <p:extLst>
      <p:ext uri="{BB962C8B-B14F-4D97-AF65-F5344CB8AC3E}">
        <p14:creationId xmlns:p14="http://schemas.microsoft.com/office/powerpoint/2010/main" val="14541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448" y="1"/>
            <a:ext cx="969689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48679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916832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96220" y="2427188"/>
            <a:ext cx="4572000" cy="325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5" y="871844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Куклы-бибабо</a:t>
            </a:r>
            <a:endParaRPr lang="ru-RU" dirty="0"/>
          </a:p>
        </p:txBody>
      </p:sp>
      <p:pic>
        <p:nvPicPr>
          <p:cNvPr id="7" name="Рисунок 5" descr="k1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4365104"/>
            <a:ext cx="1944216" cy="19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процесс 7"/>
          <p:cNvSpPr/>
          <p:nvPr/>
        </p:nvSpPr>
        <p:spPr>
          <a:xfrm>
            <a:off x="467545" y="1395064"/>
            <a:ext cx="3096394" cy="2754661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Упорядочению и согласованности речевой моторики заикающегося способствуют многообразные мелкие движения пальцев руки. Этим и обусловлено применение ручных кукол для устранения заикания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871844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</a:rPr>
              <a:t>Инсценировки</a:t>
            </a:r>
            <a:r>
              <a:rPr lang="ru-RU" sz="2800" b="1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682220" y="1395065"/>
            <a:ext cx="3561668" cy="1601888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25" indent="-282575" algn="ctr">
              <a:buFont typeface="Wingdings 2" pitchFamily="18" charset="2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В играх драматизациях отрабатывается навык правильной выразительной речи и уверенного общения в коллективе.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5897" y="3167390"/>
            <a:ext cx="5112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</a:rPr>
              <a:t>Сюжетно-ролевые игры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635897" y="3690611"/>
            <a:ext cx="4896543" cy="2402686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0963" algn="ctr">
              <a:buFont typeface="Wingdings 2" pitchFamily="18" charset="2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Сюжетно-ролевые игры являются средством самовоспитания.</a:t>
            </a:r>
          </a:p>
          <a:p>
            <a:pPr marL="80963" algn="ctr">
              <a:buFont typeface="Wingdings 2" pitchFamily="18" charset="2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Игра позволяет учить детей, как необходимо управлять своими эмоциями.</a:t>
            </a:r>
          </a:p>
        </p:txBody>
      </p:sp>
    </p:spTree>
    <p:extLst>
      <p:ext uri="{BB962C8B-B14F-4D97-AF65-F5344CB8AC3E}">
        <p14:creationId xmlns:p14="http://schemas.microsoft.com/office/powerpoint/2010/main" val="3436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508" y="0"/>
            <a:ext cx="96932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92697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Заключительные занятия</a:t>
            </a:r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57158" y="1857364"/>
            <a:ext cx="3600450" cy="2951163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</a:rPr>
              <a:t>рганизация и проведение праздников. Задача логопеда не только исправить речь заикающегося, но и подготовить его психологически к общению в любых условиях.</a:t>
            </a: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00919"/>
            <a:ext cx="3791658" cy="270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458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448" y="1"/>
            <a:ext cx="969689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764704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itchFamily="18" charset="0"/>
              </a:rPr>
              <a:t> И. Г.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</a:rPr>
              <a:t>Выгодская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</a:rPr>
              <a:t>, Е. Л.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</a:rPr>
              <a:t>Пеллингер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</a:rPr>
              <a:t>, Л. П. Успенская в своей методике предлагают формы работы с родителями заикающихся детей, где рассказывают родителям как важно, чтобы и дома соблюдалось правильное общение с заикающимся ребенком.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383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836712"/>
            <a:ext cx="74881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 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614" y="2233577"/>
            <a:ext cx="3751623" cy="302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0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" y="-140310"/>
            <a:ext cx="9192972" cy="697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790090"/>
            <a:ext cx="4572000" cy="3255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764704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Заикание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один из наиболее тяжелых дефектов речи. Внешне оно проявляется вне произвольных обстановках в моменты высказывания, а также вынужденных повторениях отдельных звуков и слогов. Таким образом, заикание принято относить к нарушению темпа и ритма речи. К их нарушению приводят судороги мышц речевого аппарата, которые в процессе речи могут возникать в разных его отделах – и в артикуляторном (в мышцах языка и губ), и в голосовом, и в дыхательном.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69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482855"/>
            <a:ext cx="9684568" cy="726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312267"/>
            <a:ext cx="4572000" cy="3588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04664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Подобный дефект имеет стойкий характер и без врачебно-логопедического вмешательства и родительской помощи, как правило, не проходит.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В настоящее время широкое распространение получил комплексный метод преодоления заикания, включающий два взаимосвязанных </a:t>
            </a: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метода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– лечебно-оздоровительный (медикаментозная терапия, физиотерапия, витаминотерапия, режим дня и питания);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– коррекционно-воспитательный (воздействие логопедов, воспитателей и родителей).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9" y="30896"/>
            <a:ext cx="9153719" cy="682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196751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Практики, работающие над этой проблемой, высказывают мнение о необходимости комплексного метода лечения заикания. Опыт работы показал, что при заикании в первую очередь необходимо “лечить душу” больного, помочь ему избавиться от комплекса “неполноценности”, заставить его вновь поверить в свои силы.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Существует много методик и систем работы с детьми страдающими заиканием.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Рассмотрим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методику 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Выгодской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И.Г., 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Пеллингер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Е.Л. и Успенской Л.П. “Устранение заикания у дошкольников в игровых ситуациях”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0446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548680"/>
            <a:ext cx="748883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Курс занятий с заикающимися рассчитан лишь на 2–3 месяца, а устранение у этих детей отдельных дефектов звукопроизношения проводится предварительно на индивидуальных занятиях.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prstClr val="black"/>
                </a:solidFill>
              </a:rPr>
              <a:t>      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Авторы данной методики предлагают методические указания, поэтапные схемы на весь период работы (курс рассчитан на 36 занятий), также дают план логопедических занятий каждого этапа, приводят специальные упражнения для мышечного расслабления и снятия эмоционального напряжения (релаксация). 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447" y="0"/>
            <a:ext cx="94301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908720"/>
            <a:ext cx="7920880" cy="120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4000" b="1" dirty="0">
                <a:solidFill>
                  <a:srgbClr val="0070C0"/>
                </a:solidFill>
              </a:rPr>
              <a:t>Методические </a:t>
            </a:r>
            <a:r>
              <a:rPr lang="ru-RU" sz="4000" b="1" dirty="0" smtClean="0">
                <a:solidFill>
                  <a:srgbClr val="0070C0"/>
                </a:solidFill>
              </a:rPr>
              <a:t>указания</a:t>
            </a:r>
          </a:p>
          <a:p>
            <a:pPr algn="ctr">
              <a:spcAft>
                <a:spcPts val="1000"/>
              </a:spcAft>
            </a:pPr>
            <a:r>
              <a:rPr lang="ru-RU" sz="2400" b="1" dirty="0" smtClean="0">
                <a:solidFill>
                  <a:srgbClr val="0070C0"/>
                </a:solidFill>
                <a:ea typeface="Calibri"/>
                <a:cs typeface="Times New Roman"/>
              </a:rPr>
              <a:t>Выделяют: 3 этапа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085060"/>
            <a:ext cx="4572000" cy="3906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2114179"/>
            <a:ext cx="33123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</a:rPr>
              <a:t> этап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698954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3" lvl="0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1. Организовать щадящий режим.</a:t>
            </a:r>
          </a:p>
          <a:p>
            <a:pPr marL="80963" lvl="0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2. Обучать детей технике правильной речи во время специальных игр.</a:t>
            </a:r>
          </a:p>
          <a:p>
            <a:pPr marL="80963" lvl="0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3. Побуждать детей к правильной речи при общении с логопедом и друг с другом.</a:t>
            </a:r>
          </a:p>
          <a:p>
            <a:pPr marL="80963" lvl="0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4. С первых занятий работать над выразительностью речи.</a:t>
            </a:r>
          </a:p>
          <a:p>
            <a:pPr marL="80963" lvl="0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5. Обучать детей релаксации мышц по контрасту с напряжением.</a:t>
            </a:r>
          </a:p>
        </p:txBody>
      </p:sp>
    </p:spTree>
    <p:extLst>
      <p:ext uri="{BB962C8B-B14F-4D97-AF65-F5344CB8AC3E}">
        <p14:creationId xmlns:p14="http://schemas.microsoft.com/office/powerpoint/2010/main" val="9598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19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836713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II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</a:rPr>
              <a:t> этап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21488"/>
            <a:ext cx="7632848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3" lvl="0">
              <a:lnSpc>
                <a:spcPct val="90000"/>
              </a:lnSpc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1. Рекомендовать родителям поддерживать щадящий речевой режим дома.</a:t>
            </a:r>
          </a:p>
          <a:p>
            <a:pPr marL="80963" lvl="0">
              <a:lnSpc>
                <a:spcPct val="90000"/>
              </a:lnSpc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2. Постепенно активизировать речь детей на занятиях и дома.</a:t>
            </a:r>
          </a:p>
          <a:p>
            <a:pPr marL="80963" lvl="0">
              <a:lnSpc>
                <a:spcPct val="90000"/>
              </a:lnSpc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3. Продолжать контроль за соблюдением всех правил речи на занятиях и дома.</a:t>
            </a:r>
          </a:p>
          <a:p>
            <a:pPr marL="80963" lvl="0">
              <a:lnSpc>
                <a:spcPct val="90000"/>
              </a:lnSpc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4. Работать над выразительностью речи.</a:t>
            </a:r>
          </a:p>
          <a:p>
            <a:pPr marL="80963" lvl="0">
              <a:lnSpc>
                <a:spcPct val="90000"/>
              </a:lnSpc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5. Вызывать релаксацию мышц по представлению.</a:t>
            </a:r>
          </a:p>
          <a:p>
            <a:pPr marL="80963" lvl="0">
              <a:lnSpc>
                <a:spcPct val="90000"/>
              </a:lnSpc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6. Побуждать детей к творчеству закрепляя навык свободного речевого 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39923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29" y="1"/>
            <a:ext cx="925553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836712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836713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III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</a:rPr>
              <a:t> этап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628800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3" lvl="0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1. Рекомендовать родителям соблюдать общий щадящий режим дома</a:t>
            </a:r>
          </a:p>
          <a:p>
            <a:pPr marL="80963" lvl="0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2. Продолжать активизировать правильную речь детей</a:t>
            </a:r>
          </a:p>
          <a:p>
            <a:pPr marL="80963" lvl="0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3. Работать над выразительностью</a:t>
            </a:r>
          </a:p>
          <a:p>
            <a:pPr marL="80963" lvl="0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4. Закреплять новый речевой навык, вызывая правильную спонтанную речь</a:t>
            </a:r>
          </a:p>
          <a:p>
            <a:pPr marL="80963" lvl="0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5. Проводить внушение спокойствия и формул правильной речи</a:t>
            </a:r>
          </a:p>
        </p:txBody>
      </p:sp>
    </p:spTree>
    <p:extLst>
      <p:ext uri="{BB962C8B-B14F-4D97-AF65-F5344CB8AC3E}">
        <p14:creationId xmlns:p14="http://schemas.microsoft.com/office/powerpoint/2010/main" val="11310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447" y="0"/>
            <a:ext cx="9328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4127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764704"/>
            <a:ext cx="79208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Расслабляющие упражнения </a:t>
            </a:r>
            <a:r>
              <a:rPr lang="ru-RU" sz="2800" b="1" dirty="0">
                <a:solidFill>
                  <a:srgbClr val="0070C0"/>
                </a:solidFill>
              </a:rPr>
              <a:t>(релаксация)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82108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itchFamily="18" charset="0"/>
              </a:rPr>
              <a:t>Процесс обучения релаксации делится на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</a:rPr>
              <a:t>3 этапа 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619672" y="2924944"/>
            <a:ext cx="432048" cy="993260"/>
          </a:xfrm>
          <a:prstGeom prst="downArrow">
            <a:avLst>
              <a:gd name="adj1" fmla="val 50000"/>
              <a:gd name="adj2" fmla="val 33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905672" y="3027876"/>
            <a:ext cx="720334" cy="544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838876" y="2626752"/>
            <a:ext cx="484632" cy="802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67544" y="4148457"/>
            <a:ext cx="2520280" cy="17791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Times New Roman" pitchFamily="18" charset="0"/>
              </a:rPr>
              <a:t>1 этап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</a:rPr>
              <a:t>Мышечная релаксация по контрасту с напряжением.</a:t>
            </a:r>
          </a:p>
        </p:txBody>
      </p:sp>
      <p:sp>
        <p:nvSpPr>
          <p:cNvPr id="10" name="Овал 9"/>
          <p:cNvSpPr/>
          <p:nvPr/>
        </p:nvSpPr>
        <p:spPr>
          <a:xfrm>
            <a:off x="2987824" y="3918204"/>
            <a:ext cx="2664296" cy="2319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Times New Roman" pitchFamily="18" charset="0"/>
              </a:rPr>
              <a:t>2 этап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</a:rPr>
              <a:t>Мышечная релаксация по представлению. Внушение состояния покоя и расслабленности.</a:t>
            </a:r>
          </a:p>
        </p:txBody>
      </p:sp>
      <p:sp>
        <p:nvSpPr>
          <p:cNvPr id="11" name="Овал 10"/>
          <p:cNvSpPr/>
          <p:nvPr/>
        </p:nvSpPr>
        <p:spPr>
          <a:xfrm>
            <a:off x="5652120" y="3572829"/>
            <a:ext cx="2736304" cy="23547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Times New Roman" pitchFamily="18" charset="0"/>
              </a:rPr>
              <a:t>3 этап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</a:rPr>
              <a:t>Внушение мышечной и эмоциональной релаксации. Введение формул правильной речи.</a:t>
            </a:r>
          </a:p>
        </p:txBody>
      </p:sp>
    </p:spTree>
    <p:extLst>
      <p:ext uri="{BB962C8B-B14F-4D97-AF65-F5344CB8AC3E}">
        <p14:creationId xmlns:p14="http://schemas.microsoft.com/office/powerpoint/2010/main" val="10269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819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«Устранение заикания у дошкольников в игровых ситуациях» по методике  И.Г. Выгодской, Е.Л.Пеллингер, Л.П. Успенской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звука [С]</dc:title>
  <dc:creator>Александр</dc:creator>
  <cp:lastModifiedBy>Александр</cp:lastModifiedBy>
  <cp:revision>40</cp:revision>
  <dcterms:created xsi:type="dcterms:W3CDTF">2017-02-06T06:28:10Z</dcterms:created>
  <dcterms:modified xsi:type="dcterms:W3CDTF">2018-10-31T05:32:20Z</dcterms:modified>
</cp:coreProperties>
</file>