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77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31.10.2018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31.10.2018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31.10.2018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31.10.2018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31.10.2018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31.10.2018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31.10.2018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31.10.2018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31.10.2018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31.10.2018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31.10.2018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pct40">
          <a:fgClr>
            <a:srgbClr val="00B0F0"/>
          </a:fgClr>
          <a:bgClr>
            <a:srgbClr val="7030A0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31.10.2018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15616" y="1052736"/>
            <a:ext cx="6567254" cy="3240360"/>
          </a:xfrm>
        </p:spPr>
        <p:txBody>
          <a:bodyPr>
            <a:normAutofit fontScale="90000"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b="1" dirty="0" smtClean="0">
                <a:latin typeface="Times New Roman"/>
                <a:ea typeface="Times New Roman"/>
                <a:cs typeface="Times New Roman"/>
              </a:rPr>
              <a:t>Презентация к логопедическому  занятию «Заглавная буква </a:t>
            </a:r>
            <a:r>
              <a:rPr lang="ru-RU" b="1" dirty="0">
                <a:latin typeface="Times New Roman"/>
                <a:ea typeface="Times New Roman"/>
                <a:cs typeface="Times New Roman"/>
              </a:rPr>
              <a:t>в именах </a:t>
            </a:r>
            <a:r>
              <a:rPr lang="ru-RU" b="1" dirty="0" smtClean="0">
                <a:latin typeface="Times New Roman"/>
                <a:ea typeface="Times New Roman"/>
                <a:cs typeface="Times New Roman"/>
              </a:rPr>
              <a:t>собственных». </a:t>
            </a:r>
            <a:r>
              <a:rPr lang="ru-RU" sz="3200" dirty="0">
                <a:ea typeface="Calibri"/>
                <a:cs typeface="Times New Roman"/>
              </a:rPr>
              <a:t/>
            </a:r>
            <a:br>
              <a:rPr lang="ru-RU" sz="3200" dirty="0">
                <a:ea typeface="Calibri"/>
                <a:cs typeface="Times New Roman"/>
              </a:rPr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marL="3599815" lvl="0" algn="r">
              <a:lnSpc>
                <a:spcPct val="115000"/>
              </a:lnSpc>
              <a:tabLst>
                <a:tab pos="14389735" algn="l"/>
              </a:tabLst>
            </a:pPr>
            <a:r>
              <a:rPr lang="ru-RU" sz="1900" dirty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Выполнила: </a:t>
            </a:r>
            <a:endParaRPr lang="ru-RU" sz="1500" dirty="0">
              <a:solidFill>
                <a:srgbClr val="FF0000"/>
              </a:solidFill>
              <a:ea typeface="Calibri"/>
              <a:cs typeface="Times New Roman"/>
            </a:endParaRPr>
          </a:p>
          <a:p>
            <a:pPr marL="3599815" lvl="0" algn="r">
              <a:lnSpc>
                <a:spcPct val="115000"/>
              </a:lnSpc>
              <a:tabLst>
                <a:tab pos="14389735" algn="l"/>
              </a:tabLst>
            </a:pPr>
            <a:r>
              <a:rPr lang="ru-RU" sz="1900" dirty="0">
                <a:solidFill>
                  <a:srgbClr val="FF0000"/>
                </a:solidFill>
                <a:latin typeface="Times New Roman"/>
                <a:ea typeface="Calibri"/>
                <a:cs typeface="Times New Roman"/>
              </a:rPr>
              <a:t>у</a:t>
            </a:r>
            <a:r>
              <a:rPr lang="ru-RU" sz="1900" dirty="0" smtClean="0">
                <a:solidFill>
                  <a:srgbClr val="FF0000"/>
                </a:solidFill>
                <a:latin typeface="Times New Roman"/>
                <a:ea typeface="Calibri"/>
                <a:cs typeface="Times New Roman"/>
              </a:rPr>
              <a:t>читель-логопед</a:t>
            </a:r>
            <a:endParaRPr lang="ru-RU" sz="1500" dirty="0">
              <a:solidFill>
                <a:srgbClr val="FF0000"/>
              </a:solidFill>
              <a:ea typeface="Calibri"/>
              <a:cs typeface="Times New Roman"/>
            </a:endParaRPr>
          </a:p>
          <a:p>
            <a:pPr marL="3599815" lvl="0" algn="r">
              <a:lnSpc>
                <a:spcPct val="115000"/>
              </a:lnSpc>
              <a:spcBef>
                <a:spcPts val="600"/>
              </a:spcBef>
            </a:pPr>
            <a:r>
              <a:rPr lang="ru-RU" sz="1900" dirty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Коренева М.А.</a:t>
            </a:r>
            <a:endParaRPr lang="ru-RU" dirty="0">
              <a:solidFill>
                <a:srgbClr val="FF0000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9237" y="477846"/>
            <a:ext cx="8645525" cy="744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5000685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7000" y="2257425"/>
            <a:ext cx="3810000" cy="2343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8748743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76447" y="0"/>
            <a:ext cx="9420447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179512" y="260648"/>
            <a:ext cx="667848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u="sng" dirty="0" smtClean="0">
                <a:solidFill>
                  <a:prstClr val="black"/>
                </a:solidFill>
              </a:rPr>
              <a:t> </a:t>
            </a:r>
            <a:endParaRPr lang="ru-RU" dirty="0">
              <a:solidFill>
                <a:prstClr val="black"/>
              </a:solidFill>
            </a:endParaRPr>
          </a:p>
        </p:txBody>
      </p:sp>
      <p:sp>
        <p:nvSpPr>
          <p:cNvPr id="4" name="Облако 3"/>
          <p:cNvSpPr/>
          <p:nvPr/>
        </p:nvSpPr>
        <p:spPr>
          <a:xfrm>
            <a:off x="1331640" y="836712"/>
            <a:ext cx="2880320" cy="2160240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dirty="0">
                <a:latin typeface="Times New Roman"/>
                <a:ea typeface="Times New Roman"/>
                <a:cs typeface="Times New Roman"/>
              </a:rPr>
              <a:t>Величав, красив и молод,</a:t>
            </a:r>
            <a:endParaRPr lang="ru-RU" sz="1400" dirty="0">
              <a:ea typeface="Calibri"/>
              <a:cs typeface="Times New Roman"/>
            </a:endParaRPr>
          </a:p>
          <a:p>
            <a:r>
              <a:rPr lang="ru-RU" dirty="0">
                <a:latin typeface="Times New Roman"/>
                <a:ea typeface="Times New Roman"/>
              </a:rPr>
              <a:t> За рекою вырос... </a:t>
            </a:r>
            <a:endParaRPr lang="ru-RU" dirty="0"/>
          </a:p>
        </p:txBody>
      </p:sp>
      <p:sp>
        <p:nvSpPr>
          <p:cNvPr id="5" name="Облако 4"/>
          <p:cNvSpPr/>
          <p:nvPr/>
        </p:nvSpPr>
        <p:spPr>
          <a:xfrm>
            <a:off x="5076056" y="1700808"/>
            <a:ext cx="2088232" cy="1202432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Город</a:t>
            </a:r>
            <a:endParaRPr lang="ru-RU" dirty="0"/>
          </a:p>
        </p:txBody>
      </p:sp>
      <p:sp>
        <p:nvSpPr>
          <p:cNvPr id="6" name="Облако 5"/>
          <p:cNvSpPr/>
          <p:nvPr/>
        </p:nvSpPr>
        <p:spPr>
          <a:xfrm>
            <a:off x="1619672" y="3429000"/>
            <a:ext cx="3600400" cy="1994520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sz="1400" b="1" dirty="0">
                <a:solidFill>
                  <a:srgbClr val="C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1400" dirty="0">
                <a:latin typeface="Times New Roman"/>
                <a:ea typeface="Times New Roman"/>
                <a:cs typeface="Times New Roman"/>
              </a:rPr>
              <a:t>В два ряда дома стоят,</a:t>
            </a:r>
            <a:endParaRPr lang="ru-RU" sz="1100" dirty="0">
              <a:ea typeface="Calibri"/>
              <a:cs typeface="Times New Roman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sz="1400" dirty="0">
                <a:latin typeface="Times New Roman"/>
                <a:ea typeface="Times New Roman"/>
                <a:cs typeface="Times New Roman"/>
              </a:rPr>
              <a:t>Десять, сорок, сто подряд.</a:t>
            </a:r>
            <a:endParaRPr lang="ru-RU" sz="1100" dirty="0">
              <a:ea typeface="Calibri"/>
              <a:cs typeface="Times New Roman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sz="1400" dirty="0">
                <a:latin typeface="Times New Roman"/>
                <a:ea typeface="Times New Roman"/>
                <a:cs typeface="Times New Roman"/>
              </a:rPr>
              <a:t>И квадратными глазами</a:t>
            </a:r>
            <a:endParaRPr lang="ru-RU" sz="1100" dirty="0">
              <a:ea typeface="Calibri"/>
              <a:cs typeface="Times New Roman"/>
            </a:endParaRPr>
          </a:p>
          <a:p>
            <a:r>
              <a:rPr lang="ru-RU" sz="1400" dirty="0">
                <a:latin typeface="Times New Roman"/>
                <a:ea typeface="Times New Roman"/>
              </a:rPr>
              <a:t>Друг на друга глядят </a:t>
            </a:r>
            <a:endParaRPr lang="ru-RU" sz="1400" dirty="0"/>
          </a:p>
        </p:txBody>
      </p:sp>
      <p:sp>
        <p:nvSpPr>
          <p:cNvPr id="7" name="Облако 6"/>
          <p:cNvSpPr/>
          <p:nvPr/>
        </p:nvSpPr>
        <p:spPr>
          <a:xfrm>
            <a:off x="5796136" y="4869160"/>
            <a:ext cx="2016224" cy="914400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Улица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41935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095" y="0"/>
            <a:ext cx="9061621" cy="6857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Облако 1"/>
          <p:cNvSpPr/>
          <p:nvPr/>
        </p:nvSpPr>
        <p:spPr>
          <a:xfrm>
            <a:off x="1403648" y="1556792"/>
            <a:ext cx="2016224" cy="914400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Имена</a:t>
            </a:r>
            <a:endParaRPr lang="ru-RU" dirty="0"/>
          </a:p>
        </p:txBody>
      </p:sp>
      <p:sp>
        <p:nvSpPr>
          <p:cNvPr id="4" name="Облако 3"/>
          <p:cNvSpPr/>
          <p:nvPr/>
        </p:nvSpPr>
        <p:spPr>
          <a:xfrm>
            <a:off x="4139952" y="1844824"/>
            <a:ext cx="2016224" cy="914400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Фамилии</a:t>
            </a:r>
            <a:endParaRPr lang="ru-RU" dirty="0"/>
          </a:p>
        </p:txBody>
      </p:sp>
      <p:sp>
        <p:nvSpPr>
          <p:cNvPr id="5" name="Облако 4"/>
          <p:cNvSpPr/>
          <p:nvPr/>
        </p:nvSpPr>
        <p:spPr>
          <a:xfrm>
            <a:off x="6444208" y="2204864"/>
            <a:ext cx="1800200" cy="914400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Отчества</a:t>
            </a:r>
            <a:endParaRPr lang="ru-RU" dirty="0"/>
          </a:p>
        </p:txBody>
      </p:sp>
      <p:sp>
        <p:nvSpPr>
          <p:cNvPr id="6" name="Облако 5"/>
          <p:cNvSpPr/>
          <p:nvPr/>
        </p:nvSpPr>
        <p:spPr>
          <a:xfrm>
            <a:off x="899592" y="3428999"/>
            <a:ext cx="2376264" cy="1296145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Клички  животных</a:t>
            </a:r>
            <a:endParaRPr lang="ru-RU" dirty="0"/>
          </a:p>
        </p:txBody>
      </p:sp>
      <p:sp>
        <p:nvSpPr>
          <p:cNvPr id="7" name="Облако 6"/>
          <p:cNvSpPr/>
          <p:nvPr/>
        </p:nvSpPr>
        <p:spPr>
          <a:xfrm>
            <a:off x="3417137" y="3428999"/>
            <a:ext cx="2016224" cy="1706488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smtClean="0"/>
              <a:t>Названия  стран, городов, улиц, рек</a:t>
            </a:r>
            <a:endParaRPr lang="ru-RU" sz="1400" dirty="0"/>
          </a:p>
        </p:txBody>
      </p:sp>
      <p:sp>
        <p:nvSpPr>
          <p:cNvPr id="8" name="Облако 7"/>
          <p:cNvSpPr/>
          <p:nvPr/>
        </p:nvSpPr>
        <p:spPr>
          <a:xfrm>
            <a:off x="5724128" y="3645024"/>
            <a:ext cx="2736304" cy="1778496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smtClean="0"/>
              <a:t>Буква большая, совсем не пустяк!</a:t>
            </a:r>
          </a:p>
          <a:p>
            <a:pPr algn="ctr"/>
            <a:r>
              <a:rPr lang="ru-RU" sz="1400" dirty="0" smtClean="0"/>
              <a:t>В букве большой – уважения знак!</a:t>
            </a:r>
            <a:endParaRPr lang="ru-RU" sz="1400" dirty="0"/>
          </a:p>
        </p:txBody>
      </p:sp>
    </p:spTree>
    <p:extLst>
      <p:ext uri="{BB962C8B-B14F-4D97-AF65-F5344CB8AC3E}">
        <p14:creationId xmlns:p14="http://schemas.microsoft.com/office/powerpoint/2010/main" val="14541175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animBg="1"/>
      <p:bldP spid="5" grpId="0" animBg="1"/>
      <p:bldP spid="6" grpId="0" animBg="1"/>
      <p:bldP spid="7" grpId="0" animBg="1"/>
      <p:bldP spid="8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76448" y="1"/>
            <a:ext cx="9696891" cy="6857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467544" y="548679"/>
            <a:ext cx="381642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latin typeface="Times New Roman"/>
                <a:ea typeface="Times New Roman"/>
              </a:rPr>
              <a:t/>
            </a:r>
            <a:br>
              <a:rPr lang="ru-RU" dirty="0">
                <a:latin typeface="Times New Roman"/>
                <a:ea typeface="Times New Roman"/>
              </a:rPr>
            </a:b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4067944" y="1916832"/>
            <a:ext cx="446449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2286000" y="2427188"/>
            <a:ext cx="4572000" cy="200362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ru-RU" dirty="0">
                <a:latin typeface="Times New Roman"/>
                <a:ea typeface="Times New Roman"/>
                <a:cs typeface="Times New Roman"/>
              </a:rPr>
              <a:t>Завершается урок</a:t>
            </a:r>
            <a:endParaRPr lang="ru-RU" sz="1400" dirty="0">
              <a:ea typeface="Calibri"/>
              <a:cs typeface="Times New Roman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ru-RU" dirty="0">
                <a:latin typeface="Times New Roman"/>
                <a:ea typeface="Times New Roman"/>
                <a:cs typeface="Times New Roman"/>
              </a:rPr>
              <a:t>Он пошёл ребятам впрок? </a:t>
            </a:r>
            <a:endParaRPr lang="ru-RU" sz="1400" dirty="0">
              <a:ea typeface="Calibri"/>
              <a:cs typeface="Times New Roman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ru-RU" dirty="0">
                <a:latin typeface="Times New Roman"/>
                <a:ea typeface="Times New Roman"/>
                <a:cs typeface="Times New Roman"/>
              </a:rPr>
              <a:t>Постарались всё понять?</a:t>
            </a:r>
            <a:endParaRPr lang="ru-RU" sz="1400" dirty="0">
              <a:ea typeface="Calibri"/>
              <a:cs typeface="Times New Roman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ru-RU" dirty="0">
                <a:latin typeface="Times New Roman"/>
                <a:ea typeface="Times New Roman"/>
                <a:cs typeface="Times New Roman"/>
              </a:rPr>
              <a:t>Учились тайны открывать?</a:t>
            </a:r>
            <a:endParaRPr lang="ru-RU" sz="1400" dirty="0">
              <a:ea typeface="Calibri"/>
              <a:cs typeface="Times New Roman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ru-RU" dirty="0">
                <a:latin typeface="Times New Roman"/>
                <a:ea typeface="Times New Roman"/>
                <a:cs typeface="Times New Roman"/>
              </a:rPr>
              <a:t>Ответы полные давали?</a:t>
            </a:r>
            <a:endParaRPr lang="ru-RU" sz="1400" dirty="0">
              <a:ea typeface="Calibri"/>
              <a:cs typeface="Times New Roman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ru-RU" dirty="0">
                <a:latin typeface="Times New Roman"/>
                <a:ea typeface="Times New Roman"/>
                <a:cs typeface="Times New Roman"/>
              </a:rPr>
              <a:t>На уроке не зевали?</a:t>
            </a:r>
            <a:endParaRPr lang="ru-RU" sz="1400" dirty="0"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436001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972298" y="2967335"/>
            <a:ext cx="719940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perspective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Спасибо за внимание !</a:t>
            </a:r>
            <a:endParaRPr lang="ru-RU" sz="54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9400467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563" y="-120280"/>
            <a:ext cx="9192972" cy="69782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2286000" y="1790090"/>
            <a:ext cx="4572000" cy="3277820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b="1" dirty="0">
                <a:latin typeface="Times New Roman"/>
                <a:ea typeface="Times New Roman"/>
                <a:cs typeface="Times New Roman"/>
              </a:rPr>
              <a:t>Начинается урок</a:t>
            </a:r>
            <a:endParaRPr lang="ru-RU" sz="1400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b="1" dirty="0">
                <a:latin typeface="Times New Roman"/>
                <a:ea typeface="Times New Roman"/>
                <a:cs typeface="Times New Roman"/>
              </a:rPr>
              <a:t>Он пойдет ребятам впрок</a:t>
            </a:r>
            <a:endParaRPr lang="ru-RU" sz="1400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b="1" dirty="0">
                <a:latin typeface="Times New Roman"/>
                <a:ea typeface="Times New Roman"/>
                <a:cs typeface="Times New Roman"/>
              </a:rPr>
              <a:t>Мы сюда пришли учиться,</a:t>
            </a:r>
            <a:endParaRPr lang="ru-RU" sz="1400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b="1" dirty="0">
                <a:latin typeface="Times New Roman"/>
                <a:ea typeface="Times New Roman"/>
                <a:cs typeface="Times New Roman"/>
              </a:rPr>
              <a:t>Не лениться, а трудиться.</a:t>
            </a:r>
            <a:endParaRPr lang="ru-RU" sz="1400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b="1" dirty="0">
                <a:latin typeface="Times New Roman"/>
                <a:ea typeface="Times New Roman"/>
                <a:cs typeface="Times New Roman"/>
              </a:rPr>
              <a:t>Работать будем старательно.</a:t>
            </a:r>
            <a:endParaRPr lang="ru-RU" sz="1400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b="1" dirty="0">
                <a:latin typeface="Times New Roman"/>
                <a:ea typeface="Times New Roman"/>
                <a:cs typeface="Times New Roman"/>
              </a:rPr>
              <a:t>Слушать будем внимательно.</a:t>
            </a:r>
            <a:endParaRPr lang="ru-RU" sz="1400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b="1" dirty="0">
                <a:latin typeface="Times New Roman"/>
                <a:ea typeface="Times New Roman"/>
                <a:cs typeface="Times New Roman"/>
              </a:rPr>
              <a:t>На уроке мы сидим</a:t>
            </a:r>
            <a:endParaRPr lang="ru-RU" sz="1400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b="1" dirty="0">
                <a:latin typeface="Times New Roman"/>
                <a:ea typeface="Times New Roman"/>
                <a:cs typeface="Times New Roman"/>
              </a:rPr>
              <a:t>Не шумим и не кричим.</a:t>
            </a:r>
            <a:endParaRPr lang="ru-RU" sz="1400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b="1" dirty="0">
                <a:latin typeface="Times New Roman"/>
                <a:ea typeface="Times New Roman"/>
                <a:cs typeface="Times New Roman"/>
              </a:rPr>
              <a:t>Руку тихо поднимаем,</a:t>
            </a:r>
            <a:endParaRPr lang="ru-RU" sz="1400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b="1" dirty="0">
                <a:latin typeface="Times New Roman"/>
                <a:ea typeface="Times New Roman"/>
                <a:cs typeface="Times New Roman"/>
              </a:rPr>
              <a:t>Если надо, отвечаем.</a:t>
            </a:r>
            <a:endParaRPr lang="ru-RU" sz="1400" dirty="0"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3306989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9144000" cy="6857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2286000" y="1312267"/>
            <a:ext cx="4572000" cy="358816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endParaRPr lang="ru-RU" sz="1600" dirty="0">
              <a:ea typeface="Calibri"/>
              <a:cs typeface="Times New Roman"/>
            </a:endParaRPr>
          </a:p>
        </p:txBody>
      </p:sp>
      <p:sp>
        <p:nvSpPr>
          <p:cNvPr id="2" name="Овал 1"/>
          <p:cNvSpPr/>
          <p:nvPr/>
        </p:nvSpPr>
        <p:spPr>
          <a:xfrm>
            <a:off x="766187" y="1225346"/>
            <a:ext cx="2228800" cy="126754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Весна</a:t>
            </a:r>
            <a:endParaRPr lang="ru-RU" dirty="0"/>
          </a:p>
        </p:txBody>
      </p:sp>
      <p:sp>
        <p:nvSpPr>
          <p:cNvPr id="3" name="Овал 2"/>
          <p:cNvSpPr/>
          <p:nvPr/>
        </p:nvSpPr>
        <p:spPr>
          <a:xfrm>
            <a:off x="5705872" y="4221088"/>
            <a:ext cx="2304256" cy="114523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Март</a:t>
            </a:r>
            <a:endParaRPr lang="ru-RU" dirty="0"/>
          </a:p>
        </p:txBody>
      </p:sp>
      <p:sp>
        <p:nvSpPr>
          <p:cNvPr id="5" name="Овал 4"/>
          <p:cNvSpPr/>
          <p:nvPr/>
        </p:nvSpPr>
        <p:spPr>
          <a:xfrm>
            <a:off x="6038501" y="1080769"/>
            <a:ext cx="2063080" cy="118062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Пятница</a:t>
            </a:r>
            <a:endParaRPr lang="ru-RU" dirty="0"/>
          </a:p>
        </p:txBody>
      </p:sp>
      <p:sp>
        <p:nvSpPr>
          <p:cNvPr id="6" name="Овал 5"/>
          <p:cNvSpPr/>
          <p:nvPr/>
        </p:nvSpPr>
        <p:spPr>
          <a:xfrm>
            <a:off x="899592" y="4221088"/>
            <a:ext cx="2376264" cy="115212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О</a:t>
            </a:r>
            <a:r>
              <a:rPr lang="ru-RU" dirty="0" smtClean="0"/>
              <a:t>диннадцатое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229785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5" grpId="0" animBg="1"/>
      <p:bldP spid="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9719" y="30896"/>
            <a:ext cx="9153719" cy="68271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Пятно 1 1"/>
          <p:cNvSpPr/>
          <p:nvPr/>
        </p:nvSpPr>
        <p:spPr>
          <a:xfrm>
            <a:off x="827584" y="1267536"/>
            <a:ext cx="2088232" cy="1516839"/>
          </a:xfrm>
          <a:prstGeom prst="irregularSeal1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Имена</a:t>
            </a:r>
            <a:endParaRPr lang="ru-RU" dirty="0"/>
          </a:p>
        </p:txBody>
      </p:sp>
      <p:sp>
        <p:nvSpPr>
          <p:cNvPr id="3" name="Пятно 1 2"/>
          <p:cNvSpPr/>
          <p:nvPr/>
        </p:nvSpPr>
        <p:spPr>
          <a:xfrm>
            <a:off x="3301558" y="1071317"/>
            <a:ext cx="2180844" cy="1800200"/>
          </a:xfrm>
          <a:prstGeom prst="irregularSeal1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Фамилии</a:t>
            </a:r>
            <a:endParaRPr lang="ru-RU" dirty="0"/>
          </a:p>
        </p:txBody>
      </p:sp>
      <p:sp>
        <p:nvSpPr>
          <p:cNvPr id="5" name="Пятно 1 4"/>
          <p:cNvSpPr/>
          <p:nvPr/>
        </p:nvSpPr>
        <p:spPr>
          <a:xfrm>
            <a:off x="6084168" y="1088129"/>
            <a:ext cx="2016224" cy="1764807"/>
          </a:xfrm>
          <a:prstGeom prst="irregularSeal1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Отчества</a:t>
            </a:r>
            <a:endParaRPr lang="ru-RU" dirty="0"/>
          </a:p>
        </p:txBody>
      </p:sp>
      <p:sp>
        <p:nvSpPr>
          <p:cNvPr id="6" name="Пятно 1 5"/>
          <p:cNvSpPr/>
          <p:nvPr/>
        </p:nvSpPr>
        <p:spPr>
          <a:xfrm>
            <a:off x="683568" y="2784375"/>
            <a:ext cx="1944216" cy="1803637"/>
          </a:xfrm>
          <a:prstGeom prst="irregularSeal1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Города</a:t>
            </a:r>
            <a:endParaRPr lang="ru-RU" dirty="0"/>
          </a:p>
        </p:txBody>
      </p:sp>
      <p:sp>
        <p:nvSpPr>
          <p:cNvPr id="7" name="Пятно 1 6"/>
          <p:cNvSpPr/>
          <p:nvPr/>
        </p:nvSpPr>
        <p:spPr>
          <a:xfrm>
            <a:off x="2319147" y="3933056"/>
            <a:ext cx="2592288" cy="1944216"/>
          </a:xfrm>
          <a:prstGeom prst="irregularSeal1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Имена собственные</a:t>
            </a:r>
            <a:endParaRPr lang="ru-RU" dirty="0"/>
          </a:p>
        </p:txBody>
      </p:sp>
      <p:sp>
        <p:nvSpPr>
          <p:cNvPr id="8" name="Пятно 1 7"/>
          <p:cNvSpPr/>
          <p:nvPr/>
        </p:nvSpPr>
        <p:spPr>
          <a:xfrm>
            <a:off x="4911436" y="2852936"/>
            <a:ext cx="3476988" cy="2808312"/>
          </a:xfrm>
          <a:prstGeom prst="irregularSeal1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Заглавная буква в именах собственных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456418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5" grpId="0" animBg="1"/>
      <p:bldP spid="6" grpId="0" animBg="1"/>
      <p:bldP spid="7" grpId="0" animBg="1"/>
      <p:bldP spid="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420446" cy="68580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2286000" y="2925786"/>
            <a:ext cx="4572000" cy="1006429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dirty="0">
                <a:latin typeface="Times New Roman"/>
                <a:ea typeface="Times New Roman"/>
                <a:cs typeface="Times New Roman"/>
              </a:rPr>
              <a:t>И у мамы, и у папы есть,</a:t>
            </a:r>
            <a:endParaRPr lang="ru-RU" sz="1400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dirty="0">
                <a:latin typeface="Times New Roman"/>
                <a:ea typeface="Times New Roman"/>
                <a:cs typeface="Times New Roman"/>
              </a:rPr>
              <a:t>И у дочки есть,  и у внучки есть,</a:t>
            </a:r>
            <a:endParaRPr lang="ru-RU" sz="1400" dirty="0">
              <a:ea typeface="Calibri"/>
              <a:cs typeface="Times New Roman"/>
            </a:endParaRPr>
          </a:p>
          <a:p>
            <a:r>
              <a:rPr lang="ru-RU" dirty="0">
                <a:latin typeface="Times New Roman"/>
                <a:ea typeface="Times New Roman"/>
              </a:rPr>
              <a:t>Чтобы его узнать, надо вслух его назвать</a:t>
            </a:r>
            <a:endParaRPr lang="ru-RU" dirty="0"/>
          </a:p>
        </p:txBody>
      </p:sp>
      <p:sp>
        <p:nvSpPr>
          <p:cNvPr id="4" name="Облако 3"/>
          <p:cNvSpPr/>
          <p:nvPr/>
        </p:nvSpPr>
        <p:spPr>
          <a:xfrm>
            <a:off x="2627784" y="4509120"/>
            <a:ext cx="2858616" cy="1274440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Имя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68714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76447" y="0"/>
            <a:ext cx="9430163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539552" y="908720"/>
            <a:ext cx="7704856" cy="3588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endParaRPr lang="ru-RU" sz="1600" dirty="0">
              <a:ea typeface="Calibri"/>
              <a:cs typeface="Times New Roman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286000" y="3085060"/>
            <a:ext cx="4572000" cy="390684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dirty="0" smtClean="0">
                <a:latin typeface="Times New Roman"/>
                <a:ea typeface="Times New Roman"/>
              </a:rPr>
              <a:t> </a:t>
            </a:r>
            <a:endParaRPr lang="ru-RU" dirty="0"/>
          </a:p>
        </p:txBody>
      </p:sp>
      <p:sp>
        <p:nvSpPr>
          <p:cNvPr id="5" name="Блок-схема: подготовка 4"/>
          <p:cNvSpPr/>
          <p:nvPr/>
        </p:nvSpPr>
        <p:spPr>
          <a:xfrm>
            <a:off x="945304" y="1079355"/>
            <a:ext cx="3050632" cy="1197517"/>
          </a:xfrm>
          <a:prstGeom prst="flowChartPreparati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dirty="0">
                <a:latin typeface="Times New Roman"/>
                <a:ea typeface="Times New Roman"/>
                <a:cs typeface="Times New Roman"/>
              </a:rPr>
              <a:t>На скамейке мальчик Толя.</a:t>
            </a:r>
            <a:endParaRPr lang="ru-RU" sz="1400" dirty="0">
              <a:ea typeface="Calibri"/>
              <a:cs typeface="Times New Roman"/>
            </a:endParaRPr>
          </a:p>
          <a:p>
            <a:r>
              <a:rPr lang="ru-RU" dirty="0">
                <a:latin typeface="Times New Roman"/>
                <a:ea typeface="Times New Roman"/>
              </a:rPr>
              <a:t>В шашки с ним играет </a:t>
            </a:r>
            <a:r>
              <a:rPr lang="ru-RU" dirty="0" smtClean="0">
                <a:latin typeface="Times New Roman"/>
                <a:ea typeface="Times New Roman"/>
              </a:rPr>
              <a:t>…</a:t>
            </a:r>
            <a:endParaRPr lang="ru-RU" dirty="0"/>
          </a:p>
        </p:txBody>
      </p:sp>
      <p:sp>
        <p:nvSpPr>
          <p:cNvPr id="7" name="Блок-схема: подготовка 6"/>
          <p:cNvSpPr/>
          <p:nvPr/>
        </p:nvSpPr>
        <p:spPr>
          <a:xfrm>
            <a:off x="945304" y="2564904"/>
            <a:ext cx="2618584" cy="864096"/>
          </a:xfrm>
          <a:prstGeom prst="flowChartPreparati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1400" dirty="0">
                <a:latin typeface="Times New Roman"/>
                <a:ea typeface="Times New Roman"/>
                <a:cs typeface="Times New Roman"/>
              </a:rPr>
              <a:t>На футбол спешит Валера,</a:t>
            </a:r>
            <a:endParaRPr lang="ru-RU" sz="1100" dirty="0">
              <a:ea typeface="Calibri"/>
              <a:cs typeface="Times New Roman"/>
            </a:endParaRPr>
          </a:p>
          <a:p>
            <a:r>
              <a:rPr lang="ru-RU" sz="1400" dirty="0">
                <a:latin typeface="Times New Roman"/>
                <a:ea typeface="Times New Roman"/>
              </a:rPr>
              <a:t>А за ним плетется </a:t>
            </a:r>
            <a:endParaRPr lang="ru-RU" sz="1400" dirty="0"/>
          </a:p>
        </p:txBody>
      </p:sp>
      <p:sp>
        <p:nvSpPr>
          <p:cNvPr id="8" name="Блок-схема: подготовка 7"/>
          <p:cNvSpPr/>
          <p:nvPr/>
        </p:nvSpPr>
        <p:spPr>
          <a:xfrm>
            <a:off x="945304" y="3861048"/>
            <a:ext cx="2690592" cy="936104"/>
          </a:xfrm>
          <a:prstGeom prst="flowChartPreparati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1400" dirty="0">
                <a:latin typeface="Times New Roman"/>
                <a:ea typeface="Times New Roman"/>
                <a:cs typeface="Times New Roman"/>
              </a:rPr>
              <a:t>Познакомьтесь: это Ваня,</a:t>
            </a:r>
            <a:endParaRPr lang="ru-RU" sz="1100" dirty="0">
              <a:ea typeface="Calibri"/>
              <a:cs typeface="Times New Roman"/>
            </a:endParaRPr>
          </a:p>
          <a:p>
            <a:r>
              <a:rPr lang="ru-RU" sz="1400" dirty="0">
                <a:latin typeface="Times New Roman"/>
                <a:ea typeface="Times New Roman"/>
              </a:rPr>
              <a:t>С ним под ручку ходит </a:t>
            </a:r>
            <a:endParaRPr lang="ru-RU" sz="1400" dirty="0"/>
          </a:p>
        </p:txBody>
      </p:sp>
      <p:sp>
        <p:nvSpPr>
          <p:cNvPr id="9" name="Блок-схема: подготовка 8"/>
          <p:cNvSpPr/>
          <p:nvPr/>
        </p:nvSpPr>
        <p:spPr>
          <a:xfrm>
            <a:off x="1115616" y="5157192"/>
            <a:ext cx="2520280" cy="900680"/>
          </a:xfrm>
          <a:prstGeom prst="flowChartPreparati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1400" dirty="0">
                <a:latin typeface="Times New Roman"/>
                <a:ea typeface="Times New Roman"/>
                <a:cs typeface="Times New Roman"/>
              </a:rPr>
              <a:t>Всех смелей, конечно, Вася.</a:t>
            </a:r>
            <a:endParaRPr lang="ru-RU" sz="1100" dirty="0">
              <a:ea typeface="Calibri"/>
              <a:cs typeface="Times New Roman"/>
            </a:endParaRPr>
          </a:p>
          <a:p>
            <a:r>
              <a:rPr lang="ru-RU" sz="1400" dirty="0">
                <a:latin typeface="Times New Roman"/>
                <a:ea typeface="Times New Roman"/>
              </a:rPr>
              <a:t>Дружит с ним сластена </a:t>
            </a:r>
            <a:endParaRPr lang="ru-RU" sz="1400" dirty="0"/>
          </a:p>
        </p:txBody>
      </p:sp>
      <p:sp>
        <p:nvSpPr>
          <p:cNvPr id="10" name="Овал 9"/>
          <p:cNvSpPr/>
          <p:nvPr/>
        </p:nvSpPr>
        <p:spPr>
          <a:xfrm>
            <a:off x="5220072" y="1186713"/>
            <a:ext cx="914400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Оля</a:t>
            </a:r>
            <a:endParaRPr lang="ru-RU" dirty="0"/>
          </a:p>
        </p:txBody>
      </p:sp>
      <p:sp>
        <p:nvSpPr>
          <p:cNvPr id="11" name="Овал 10"/>
          <p:cNvSpPr/>
          <p:nvPr/>
        </p:nvSpPr>
        <p:spPr>
          <a:xfrm>
            <a:off x="5220072" y="2627860"/>
            <a:ext cx="1152128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Лера</a:t>
            </a:r>
            <a:endParaRPr lang="ru-RU" dirty="0"/>
          </a:p>
        </p:txBody>
      </p:sp>
      <p:sp>
        <p:nvSpPr>
          <p:cNvPr id="12" name="Овал 11"/>
          <p:cNvSpPr/>
          <p:nvPr/>
        </p:nvSpPr>
        <p:spPr>
          <a:xfrm>
            <a:off x="5313962" y="3923335"/>
            <a:ext cx="914400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Аня</a:t>
            </a:r>
            <a:endParaRPr lang="ru-RU" dirty="0"/>
          </a:p>
        </p:txBody>
      </p:sp>
      <p:sp>
        <p:nvSpPr>
          <p:cNvPr id="13" name="Овал 12"/>
          <p:cNvSpPr/>
          <p:nvPr/>
        </p:nvSpPr>
        <p:spPr>
          <a:xfrm>
            <a:off x="5353034" y="5157192"/>
            <a:ext cx="914400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Ася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598814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0519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Скругленный прямоугольник 5"/>
          <p:cNvSpPr/>
          <p:nvPr/>
        </p:nvSpPr>
        <p:spPr>
          <a:xfrm>
            <a:off x="1331640" y="4458816"/>
            <a:ext cx="5832648" cy="914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b="1" i="1" dirty="0">
                <a:latin typeface="Times New Roman"/>
                <a:ea typeface="Times New Roman"/>
                <a:cs typeface="Times New Roman"/>
              </a:rPr>
              <a:t>Собака (</a:t>
            </a:r>
            <a:r>
              <a:rPr lang="ru-RU" b="1" i="1" dirty="0" err="1">
                <a:latin typeface="Times New Roman"/>
                <a:ea typeface="Times New Roman"/>
                <a:cs typeface="Times New Roman"/>
              </a:rPr>
              <a:t>Ш,ш</a:t>
            </a:r>
            <a:r>
              <a:rPr lang="ru-RU" b="1" i="1" dirty="0">
                <a:latin typeface="Times New Roman"/>
                <a:ea typeface="Times New Roman"/>
                <a:cs typeface="Times New Roman"/>
              </a:rPr>
              <a:t>)</a:t>
            </a:r>
            <a:r>
              <a:rPr lang="ru-RU" b="1" i="1" dirty="0" err="1">
                <a:latin typeface="Times New Roman"/>
                <a:ea typeface="Times New Roman"/>
                <a:cs typeface="Times New Roman"/>
              </a:rPr>
              <a:t>арик</a:t>
            </a:r>
            <a:r>
              <a:rPr lang="ru-RU" b="1" i="1" dirty="0">
                <a:latin typeface="Times New Roman"/>
                <a:ea typeface="Times New Roman"/>
                <a:cs typeface="Times New Roman"/>
              </a:rPr>
              <a:t> сторожит дом.</a:t>
            </a:r>
            <a:endParaRPr lang="ru-RU" sz="1400" dirty="0">
              <a:ea typeface="Calibri"/>
              <a:cs typeface="Times New Roman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1331640" y="2492896"/>
            <a:ext cx="6048671" cy="914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b="1" i="1" dirty="0">
                <a:latin typeface="Times New Roman"/>
                <a:ea typeface="Times New Roman"/>
                <a:cs typeface="Times New Roman"/>
              </a:rPr>
              <a:t>У девочки в руках голубой (</a:t>
            </a:r>
            <a:r>
              <a:rPr lang="ru-RU" b="1" i="1" dirty="0" err="1">
                <a:latin typeface="Times New Roman"/>
                <a:ea typeface="Times New Roman"/>
                <a:cs typeface="Times New Roman"/>
              </a:rPr>
              <a:t>Ш,ш</a:t>
            </a:r>
            <a:r>
              <a:rPr lang="ru-RU" b="1" i="1" dirty="0">
                <a:latin typeface="Times New Roman"/>
                <a:ea typeface="Times New Roman"/>
                <a:cs typeface="Times New Roman"/>
              </a:rPr>
              <a:t>)</a:t>
            </a:r>
            <a:r>
              <a:rPr lang="ru-RU" b="1" i="1" dirty="0" err="1">
                <a:latin typeface="Times New Roman"/>
                <a:ea typeface="Times New Roman"/>
                <a:cs typeface="Times New Roman"/>
              </a:rPr>
              <a:t>арик</a:t>
            </a:r>
            <a:r>
              <a:rPr lang="ru-RU" b="1" i="1" dirty="0">
                <a:latin typeface="Times New Roman"/>
                <a:ea typeface="Times New Roman"/>
                <a:cs typeface="Times New Roman"/>
              </a:rPr>
              <a:t>.</a:t>
            </a:r>
            <a:endParaRPr lang="ru-RU" sz="1400" dirty="0">
              <a:ea typeface="Calibri"/>
              <a:cs typeface="Times New Roman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b="1" i="1" dirty="0">
                <a:latin typeface="Times New Roman"/>
                <a:ea typeface="Times New Roman"/>
                <a:cs typeface="Times New Roman"/>
              </a:rPr>
              <a:t> </a:t>
            </a:r>
            <a:endParaRPr lang="ru-RU" sz="1400" dirty="0"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9923490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89729" y="1"/>
            <a:ext cx="9255535" cy="6857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539552" y="836712"/>
            <a:ext cx="813690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endParaRPr lang="ru-RU" dirty="0">
              <a:solidFill>
                <a:prstClr val="black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395536" y="1238836"/>
            <a:ext cx="4572000" cy="1709699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ru-RU" dirty="0">
                <a:latin typeface="Times New Roman"/>
                <a:ea typeface="Times New Roman"/>
                <a:cs typeface="Times New Roman"/>
              </a:rPr>
              <a:t>Плутон и Венеру, Меркурий, Юпитер</a:t>
            </a:r>
            <a:endParaRPr lang="ru-RU" sz="1400" dirty="0">
              <a:ea typeface="Calibri"/>
              <a:cs typeface="Times New Roman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ru-RU" dirty="0">
                <a:latin typeface="Times New Roman"/>
                <a:ea typeface="Times New Roman"/>
                <a:cs typeface="Times New Roman"/>
              </a:rPr>
              <a:t>Показывал нам на рисунке учитель,</a:t>
            </a:r>
            <a:endParaRPr lang="ru-RU" sz="1400" dirty="0">
              <a:ea typeface="Calibri"/>
              <a:cs typeface="Times New Roman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ru-RU" dirty="0">
                <a:latin typeface="Times New Roman"/>
                <a:ea typeface="Times New Roman"/>
                <a:cs typeface="Times New Roman"/>
              </a:rPr>
              <a:t>А после спросил нас: «Скажите, что это?».</a:t>
            </a:r>
            <a:endParaRPr lang="ru-RU" sz="1400" dirty="0">
              <a:ea typeface="Calibri"/>
              <a:cs typeface="Times New Roman"/>
            </a:endParaRPr>
          </a:p>
          <a:p>
            <a:r>
              <a:rPr lang="ru-RU" dirty="0">
                <a:latin typeface="Times New Roman"/>
                <a:ea typeface="Times New Roman"/>
              </a:rPr>
              <a:t>Мы хором ответили: «Это — </a:t>
            </a:r>
            <a:endParaRPr lang="ru-RU" dirty="0"/>
          </a:p>
        </p:txBody>
      </p:sp>
      <p:sp>
        <p:nvSpPr>
          <p:cNvPr id="4" name="Овал 3"/>
          <p:cNvSpPr/>
          <p:nvPr/>
        </p:nvSpPr>
        <p:spPr>
          <a:xfrm>
            <a:off x="4937270" y="2072547"/>
            <a:ext cx="3434680" cy="156247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Планеты</a:t>
            </a:r>
            <a:endParaRPr lang="ru-RU" dirty="0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57536" y="3451626"/>
            <a:ext cx="3810000" cy="2419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310430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76447" y="0"/>
            <a:ext cx="932835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1619672" y="1412776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pPr marL="685800" algn="just">
              <a:spcAft>
                <a:spcPts val="0"/>
              </a:spcAft>
            </a:pPr>
            <a:r>
              <a:rPr lang="ru-RU" b="1" dirty="0">
                <a:latin typeface="Times New Roman"/>
                <a:ea typeface="Times New Roman"/>
              </a:rPr>
              <a:t> </a:t>
            </a:r>
            <a:endParaRPr lang="ru-RU" dirty="0"/>
          </a:p>
          <a:p>
            <a:r>
              <a:rPr lang="ru-RU" b="1" dirty="0">
                <a:latin typeface="Times New Roman"/>
                <a:ea typeface="Times New Roman"/>
              </a:rPr>
              <a:t>Мы живём на планете…</a:t>
            </a:r>
            <a:endParaRPr lang="ru-RU" dirty="0"/>
          </a:p>
        </p:txBody>
      </p:sp>
      <p:sp>
        <p:nvSpPr>
          <p:cNvPr id="4" name="Овал 3"/>
          <p:cNvSpPr/>
          <p:nvPr/>
        </p:nvSpPr>
        <p:spPr>
          <a:xfrm>
            <a:off x="5508104" y="1011269"/>
            <a:ext cx="2448272" cy="216024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Земля</a:t>
            </a:r>
            <a:endParaRPr lang="ru-RU" dirty="0"/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5696" y="3178824"/>
            <a:ext cx="3810000" cy="2381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269784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340</TotalTime>
  <Words>287</Words>
  <Application>Microsoft Office PowerPoint</Application>
  <PresentationFormat>Экран (4:3)</PresentationFormat>
  <Paragraphs>76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Тема Office</vt:lpstr>
      <vt:lpstr>Презентация к логопедическому  занятию «Заглавная буква в именах собственных». 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Формирование звука [С]</dc:title>
  <dc:creator>Александр</dc:creator>
  <cp:lastModifiedBy>Александр</cp:lastModifiedBy>
  <cp:revision>34</cp:revision>
  <dcterms:created xsi:type="dcterms:W3CDTF">2017-02-06T06:28:10Z</dcterms:created>
  <dcterms:modified xsi:type="dcterms:W3CDTF">2018-10-31T12:49:34Z</dcterms:modified>
</cp:coreProperties>
</file>