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61" r:id="rId4"/>
    <p:sldId id="260" r:id="rId5"/>
    <p:sldId id="259" r:id="rId6"/>
    <p:sldId id="257" r:id="rId7"/>
    <p:sldId id="262" r:id="rId8"/>
    <p:sldId id="264" r:id="rId9"/>
    <p:sldId id="266" r:id="rId10"/>
    <p:sldId id="268" r:id="rId11"/>
    <p:sldId id="269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56C92D-BF4A-4357-ABD0-68F1FC1E6BA4}" type="datetimeFigureOut">
              <a:rPr lang="ru-RU" smtClean="0"/>
              <a:t>31.10.2018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41E3A0-6C34-4E50-9C2B-5471D96728E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661929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56C92D-BF4A-4357-ABD0-68F1FC1E6BA4}" type="datetimeFigureOut">
              <a:rPr lang="ru-RU" smtClean="0"/>
              <a:t>31.10.2018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41E3A0-6C34-4E50-9C2B-5471D96728E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797128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56C92D-BF4A-4357-ABD0-68F1FC1E6BA4}" type="datetimeFigureOut">
              <a:rPr lang="ru-RU" smtClean="0"/>
              <a:t>31.10.2018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41E3A0-6C34-4E50-9C2B-5471D96728E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137514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56C92D-BF4A-4357-ABD0-68F1FC1E6BA4}" type="datetimeFigureOut">
              <a:rPr lang="ru-RU" smtClean="0"/>
              <a:t>31.10.2018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41E3A0-6C34-4E50-9C2B-5471D96728E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106249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56C92D-BF4A-4357-ABD0-68F1FC1E6BA4}" type="datetimeFigureOut">
              <a:rPr lang="ru-RU" smtClean="0"/>
              <a:t>31.10.2018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41E3A0-6C34-4E50-9C2B-5471D96728E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174026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56C92D-BF4A-4357-ABD0-68F1FC1E6BA4}" type="datetimeFigureOut">
              <a:rPr lang="ru-RU" smtClean="0"/>
              <a:t>31.10.2018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41E3A0-6C34-4E50-9C2B-5471D96728E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937552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56C92D-BF4A-4357-ABD0-68F1FC1E6BA4}" type="datetimeFigureOut">
              <a:rPr lang="ru-RU" smtClean="0"/>
              <a:t>31.10.2018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41E3A0-6C34-4E50-9C2B-5471D96728E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744952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56C92D-BF4A-4357-ABD0-68F1FC1E6BA4}" type="datetimeFigureOut">
              <a:rPr lang="ru-RU" smtClean="0"/>
              <a:t>31.10.2018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41E3A0-6C34-4E50-9C2B-5471D96728E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795442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56C92D-BF4A-4357-ABD0-68F1FC1E6BA4}" type="datetimeFigureOut">
              <a:rPr lang="ru-RU" smtClean="0"/>
              <a:t>31.10.2018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41E3A0-6C34-4E50-9C2B-5471D96728E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94162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56C92D-BF4A-4357-ABD0-68F1FC1E6BA4}" type="datetimeFigureOut">
              <a:rPr lang="ru-RU" smtClean="0"/>
              <a:t>31.10.2018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41E3A0-6C34-4E50-9C2B-5471D96728E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61961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56C92D-BF4A-4357-ABD0-68F1FC1E6BA4}" type="datetimeFigureOut">
              <a:rPr lang="ru-RU" smtClean="0"/>
              <a:t>31.10.2018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41E3A0-6C34-4E50-9C2B-5471D96728E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887432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56C92D-BF4A-4357-ABD0-68F1FC1E6BA4}" type="datetimeFigureOut">
              <a:rPr lang="ru-RU" smtClean="0"/>
              <a:t>31.10.2018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41E3A0-6C34-4E50-9C2B-5471D96728E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252979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5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jpeg"/><Relationship Id="rId5" Type="http://schemas.openxmlformats.org/officeDocument/2006/relationships/image" Target="http://t1.gstatic.com/images?q=tbn:ANd9GcTlUmBVt6mhyKjKucyv7rTB3hqlxo9E6D1-2DTQfFbTzB33Qf9IKDuKfA" TargetMode="External"/><Relationship Id="rId4" Type="http://schemas.openxmlformats.org/officeDocument/2006/relationships/image" Target="../media/image3.jpeg"/></Relationships>
</file>

<file path=ppt/slides/_rels/slide1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4" Type="http://schemas.openxmlformats.org/officeDocument/2006/relationships/image" Target="http://www.zondov.ru/data/big/004431.jpg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Применение логопедического массажа в коррекционной работе с дошкольниками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627784" y="4653136"/>
            <a:ext cx="6400800" cy="1752600"/>
          </a:xfrm>
        </p:spPr>
        <p:txBody>
          <a:bodyPr/>
          <a:lstStyle/>
          <a:p>
            <a:pPr algn="r"/>
            <a:r>
              <a:rPr lang="ru-RU" sz="1800" dirty="0" smtClean="0">
                <a:solidFill>
                  <a:schemeClr val="tx1"/>
                </a:solidFill>
              </a:rPr>
              <a:t>Подготовил учитель-логопед: </a:t>
            </a:r>
            <a:r>
              <a:rPr lang="ru-RU" sz="1800" dirty="0" err="1" smtClean="0">
                <a:solidFill>
                  <a:schemeClr val="tx1"/>
                </a:solidFill>
              </a:rPr>
              <a:t>Коротаева</a:t>
            </a:r>
            <a:r>
              <a:rPr lang="ru-RU" sz="1800" dirty="0" smtClean="0">
                <a:solidFill>
                  <a:schemeClr val="tx1"/>
                </a:solidFill>
              </a:rPr>
              <a:t> М.И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8078373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490" name="Рисунок 1" descr="PKTJZCA45J7D6CAEVZ0RICAY4SO34CAM7RSSPCA970W74CA2O2YSMCA0F43K6CA5EV69BCAKQF4MNCA70U74RCAY7KHK2CARK02U3CAN5IHPWCATGLG92CA985DYACA04JSPGCAVGYAA1CAV9XINDCAG955WL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7188" y="714375"/>
            <a:ext cx="3071812" cy="2214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3491" name="Рисунок 2" descr="9BKUHCAR1XS7LCA8K9MEVCAJWDIFBCAFZ5983CAD6UMRGCAZ0O51DCAM00LFVCABGMK4OCA7JNLHGCAG538U1CAVPMY4SCA3E9N5PCAUVTRO6CA4HEWJDCALQBZ6CCAMZ6MXMCA4SHAOMCAO6CHUZCA4HY11A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43563" y="642938"/>
            <a:ext cx="2857500" cy="2428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3492" name="TextBox 5"/>
          <p:cNvSpPr txBox="1">
            <a:spLocks noChangeArrowheads="1"/>
          </p:cNvSpPr>
          <p:nvPr/>
        </p:nvSpPr>
        <p:spPr bwMode="auto">
          <a:xfrm>
            <a:off x="571500" y="3214688"/>
            <a:ext cx="1901825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ru-RU">
                <a:latin typeface="Constantia" pitchFamily="18" charset="0"/>
              </a:rPr>
              <a:t>Постановочные </a:t>
            </a:r>
          </a:p>
          <a:p>
            <a:pPr algn="ctr" eaLnBrk="1" hangingPunct="1"/>
            <a:r>
              <a:rPr lang="ru-RU">
                <a:latin typeface="Constantia" pitchFamily="18" charset="0"/>
              </a:rPr>
              <a:t>зонды</a:t>
            </a:r>
          </a:p>
        </p:txBody>
      </p:sp>
      <p:sp>
        <p:nvSpPr>
          <p:cNvPr id="63493" name="TextBox 6"/>
          <p:cNvSpPr txBox="1">
            <a:spLocks noChangeArrowheads="1"/>
          </p:cNvSpPr>
          <p:nvPr/>
        </p:nvSpPr>
        <p:spPr bwMode="auto">
          <a:xfrm>
            <a:off x="6000750" y="3500438"/>
            <a:ext cx="231775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>
                <a:latin typeface="Constantia" pitchFamily="18" charset="0"/>
              </a:rPr>
              <a:t>Массажер для языка</a:t>
            </a:r>
          </a:p>
        </p:txBody>
      </p:sp>
      <p:sp>
        <p:nvSpPr>
          <p:cNvPr id="63494" name="TextBox 7"/>
          <p:cNvSpPr txBox="1">
            <a:spLocks noChangeArrowheads="1"/>
          </p:cNvSpPr>
          <p:nvPr/>
        </p:nvSpPr>
        <p:spPr bwMode="auto">
          <a:xfrm>
            <a:off x="3429000" y="4429125"/>
            <a:ext cx="16097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>
                <a:latin typeface="Constantia" pitchFamily="18" charset="0"/>
              </a:rPr>
              <a:t>Зубная щетка</a:t>
            </a:r>
          </a:p>
        </p:txBody>
      </p:sp>
      <p:sp>
        <p:nvSpPr>
          <p:cNvPr id="63495" name="TextBox 8"/>
          <p:cNvSpPr txBox="1">
            <a:spLocks noChangeArrowheads="1"/>
          </p:cNvSpPr>
          <p:nvPr/>
        </p:nvSpPr>
        <p:spPr bwMode="auto">
          <a:xfrm>
            <a:off x="6858000" y="6286500"/>
            <a:ext cx="20002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>
                <a:latin typeface="Constantia" pitchFamily="18" charset="0"/>
              </a:rPr>
              <a:t>Шпатель « Эйра»</a:t>
            </a:r>
          </a:p>
        </p:txBody>
      </p:sp>
      <p:pic>
        <p:nvPicPr>
          <p:cNvPr id="63496" name="Picture 10" descr="http://t1.gstatic.com/images?q=tbn:ANd9GcTlUmBVt6mhyKjKucyv7rTB3hqlxo9E6D1-2DTQfFbTzB33Qf9IKDuKfA"/>
          <p:cNvPicPr>
            <a:picLocks noChangeAspect="1" noChangeArrowheads="1"/>
          </p:cNvPicPr>
          <p:nvPr/>
        </p:nvPicPr>
        <p:blipFill>
          <a:blip r:embed="rId4" r:link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650" y="5373688"/>
            <a:ext cx="1211263" cy="785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3497" name="Picture 12" descr="http://images.ua.prom.st/28797251_w640_h640_cid239667_pid3460045-8f377af0.jp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688" y="5445125"/>
            <a:ext cx="17145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3498" name="Picture 12" descr="http://www.zondov.ru/data/big/$_12.jp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5875" y="3213100"/>
            <a:ext cx="3381375" cy="3381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465901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 descr="http://www.zondov.ru/data/big/004431.jpg"/>
          <p:cNvPicPr>
            <a:picLocks noChangeAspect="1" noChangeArrowheads="1"/>
          </p:cNvPicPr>
          <p:nvPr/>
        </p:nvPicPr>
        <p:blipFill>
          <a:blip r:embed="rId2" r:link="rId4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404664"/>
            <a:ext cx="7627938" cy="5684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16908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16632"/>
            <a:ext cx="8229600" cy="6120680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Логопедический массаж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активный метод механического воздействия, который изменяет  состояние мышц, нервов, кровеносных сосудов и тканей периферического речевого аппарата.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П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редставляет собой одну из логопедических техник, способствующих нормализации речевой функции.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620661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Задачи логопедического массажа: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buFontTx/>
              <a:buChar char="-"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нормализация 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тонуса мышц артикуляционного аппарата (в более тяжелых случаях </a:t>
            </a:r>
            <a:endParaRPr lang="ru-RU" sz="1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Char char="-"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уменьшение степени проявления двигательных дефектов артикуляционной мускулатуры: спастического пареза, гиперкинезов, атаксии,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синкинезии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);</a:t>
            </a:r>
          </a:p>
          <a:p>
            <a:pPr>
              <a:buFontTx/>
              <a:buChar char="-"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активизация 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тех групп мышц периферического речевого аппарата, в которых была недостаточная сократительная способность (или включение в процесс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артикулирования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новых групп мышц, до этого бездействующих); </a:t>
            </a:r>
            <a:endParaRPr lang="ru-RU" sz="18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-     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стимуляция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проприоцептивных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ощущений; </a:t>
            </a:r>
            <a:endParaRPr lang="ru-RU" sz="1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Char char="-"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подготовка 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условий к формированию произвольных, координированных движений органов артикуляции; </a:t>
            </a:r>
            <a:endParaRPr lang="ru-RU" sz="1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Char char="-"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уменьшение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гиперсаливации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; </a:t>
            </a:r>
            <a:endParaRPr lang="ru-RU" sz="1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Char char="-"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укрепление 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глоточного рефлекса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>
              <a:buFontTx/>
              <a:buChar char="-"/>
            </a:pP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афферентация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в речевые зоны коры головного мозга (для стимуляции речевого развития при задержке формирования речи).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dirty="0" smtClean="0">
                <a:latin typeface="Times New Roman" pitchFamily="18" charset="0"/>
                <a:cs typeface="Times New Roman" pitchFamily="18" charset="0"/>
              </a:rPr>
            </a:br>
            <a:endParaRPr lang="ru-RU" sz="1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79451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Показания к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применению: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fontAlgn="base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дизартрия;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fontAlgn="base"/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ринолалия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fontAlgn="base"/>
            <a:r>
              <a:rPr lang="ru-RU" dirty="0">
                <a:latin typeface="Times New Roman" pitchFamily="18" charset="0"/>
                <a:cs typeface="Times New Roman" pitchFamily="18" charset="0"/>
              </a:rPr>
              <a:t>механическая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дислалия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(укороченная подъязычная связка).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49010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Противопоказания к использованию: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Грибковые и гнойничковые заболевания кожи у ребенка или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логопеда;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Гематомы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на участке тела, которые нужно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массировать;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Активная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форма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туберкулеза;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Заболевания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капилляров и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крови;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Тромбоз сосудов;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Отек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Квинке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или острая крапивница в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анамнезе;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Инфекционные раны;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Онкологические заболевания;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ОРЗ;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Фурункулез;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Эпилепсия;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Гиперчувствительность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10337950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Виды логопедического массажа</a:t>
            </a:r>
            <a:r>
              <a:rPr lang="ru-RU" dirty="0" smtClean="0"/>
              <a:t>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fontAlgn="base"/>
            <a:r>
              <a:rPr lang="ru-RU" dirty="0">
                <a:latin typeface="Times New Roman" pitchFamily="18" charset="0"/>
                <a:cs typeface="Times New Roman" pitchFamily="18" charset="0"/>
              </a:rPr>
              <a:t>Классический массаж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– нужный результат достигается путем использования таких массажных приемов, как поглаживания, растирания, разминания и вибрации. активизировать и укрепить мышечный тонус, используют энергичные и быстрые движения.</a:t>
            </a:r>
          </a:p>
          <a:p>
            <a:pPr fontAlgn="base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Точечный массаж — представляет собой воздействие на биоло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г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ически активные точки.</a:t>
            </a:r>
          </a:p>
          <a:p>
            <a:pPr fontAlgn="base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Аппаратный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массаж — проводится с использованием вакуумных или вибрационных приборов.</a:t>
            </a:r>
          </a:p>
          <a:p>
            <a:pPr fontAlgn="base"/>
            <a:r>
              <a:rPr lang="ru-RU" dirty="0">
                <a:latin typeface="Times New Roman" pitchFamily="18" charset="0"/>
                <a:cs typeface="Times New Roman" pitchFamily="18" charset="0"/>
              </a:rPr>
              <a:t>Зондовый массаж – это особый вид массажа, созданный по методике Новиковой Е.В.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Его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проведение предусматривает массаж мягкого неба, языка и губ с помощью зондов.</a:t>
            </a:r>
          </a:p>
          <a:p>
            <a:pPr fontAlgn="base"/>
            <a:r>
              <a:rPr lang="ru-RU" dirty="0">
                <a:latin typeface="Times New Roman" pitchFamily="18" charset="0"/>
                <a:cs typeface="Times New Roman" pitchFamily="18" charset="0"/>
              </a:rPr>
              <a:t>Логопедический массаж Дьяковой – одна из популярных методик, которая используется многими логопедами для коррекции речевых нарушений у детей.</a:t>
            </a:r>
          </a:p>
          <a:p>
            <a:pPr fontAlgn="base"/>
            <a:r>
              <a:rPr lang="ru-RU" dirty="0">
                <a:latin typeface="Times New Roman" pitchFamily="18" charset="0"/>
                <a:cs typeface="Times New Roman" pitchFamily="18" charset="0"/>
              </a:rPr>
              <a:t>Самомассаж – название говорит само за себя. Это тот вид массажа, который ребенок выполняет сам. </a:t>
            </a:r>
          </a:p>
        </p:txBody>
      </p:sp>
    </p:spTree>
    <p:extLst>
      <p:ext uri="{BB962C8B-B14F-4D97-AF65-F5344CB8AC3E}">
        <p14:creationId xmlns:p14="http://schemas.microsoft.com/office/powerpoint/2010/main" val="11724423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Общие рекомендации к проведению массажа: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Логопедический массаж  проводится в  отдельном чистом, тёплом, хорошо проветриваемом помещении с наличием водоснабжения,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дез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ламп, манипуляционного столика, массажной кушетки/кресла и пр.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Проводится 2-3 процедуры в неделю (подряд/через день); цикл – 10-20 процедур (перерыв от 2 недель до 2 мес.); начальная длительность процедуры 5-7 мин, конечная – 20-25 мин;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Во время массажа ребенок не должен испытывать боли, требуется обязательное  установление психологического контакта.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302674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85750"/>
            <a:ext cx="8229600" cy="714375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Выбор приемов массажа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357313"/>
            <a:ext cx="4038600" cy="4997450"/>
          </a:xfrm>
        </p:spPr>
        <p:txBody>
          <a:bodyPr>
            <a:normAutofit/>
          </a:bodyPr>
          <a:lstStyle/>
          <a:p>
            <a:pPr marL="274320" indent="-274320" algn="ctr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ru-RU" u="sng" dirty="0" smtClean="0"/>
              <a:t>При пониженном тонусе:</a:t>
            </a:r>
          </a:p>
          <a:p>
            <a:pPr marL="514350" indent="-514350" eaLnBrk="1" fontAlgn="auto" hangingPunct="1">
              <a:lnSpc>
                <a:spcPct val="150000"/>
              </a:lnSpc>
              <a:spcAft>
                <a:spcPts val="0"/>
              </a:spcAft>
              <a:buClr>
                <a:schemeClr val="accent3"/>
              </a:buClr>
              <a:buFont typeface="Arial" pitchFamily="34" charset="0"/>
              <a:buChar char="•"/>
              <a:defRPr/>
            </a:pPr>
            <a:r>
              <a:rPr lang="ru-RU" dirty="0" smtClean="0"/>
              <a:t>Поглаживание;</a:t>
            </a:r>
          </a:p>
          <a:p>
            <a:pPr marL="514350" indent="-514350" eaLnBrk="1" fontAlgn="auto" hangingPunct="1">
              <a:lnSpc>
                <a:spcPct val="150000"/>
              </a:lnSpc>
              <a:spcAft>
                <a:spcPts val="0"/>
              </a:spcAft>
              <a:buClr>
                <a:schemeClr val="accent3"/>
              </a:buClr>
              <a:buFont typeface="Arial" pitchFamily="34" charset="0"/>
              <a:buChar char="•"/>
              <a:defRPr/>
            </a:pPr>
            <a:r>
              <a:rPr lang="ru-RU" dirty="0" smtClean="0"/>
              <a:t>Растирание;</a:t>
            </a:r>
          </a:p>
          <a:p>
            <a:pPr marL="514350" indent="-514350" eaLnBrk="1" fontAlgn="auto" hangingPunct="1">
              <a:lnSpc>
                <a:spcPct val="150000"/>
              </a:lnSpc>
              <a:spcAft>
                <a:spcPts val="0"/>
              </a:spcAft>
              <a:buClr>
                <a:schemeClr val="accent3"/>
              </a:buClr>
              <a:buFont typeface="Arial" pitchFamily="34" charset="0"/>
              <a:buChar char="•"/>
              <a:defRPr/>
            </a:pPr>
            <a:r>
              <a:rPr lang="ru-RU" dirty="0" smtClean="0"/>
              <a:t>Разминание;</a:t>
            </a:r>
          </a:p>
          <a:p>
            <a:pPr marL="514350" indent="-514350" eaLnBrk="1" fontAlgn="auto" hangingPunct="1">
              <a:lnSpc>
                <a:spcPct val="150000"/>
              </a:lnSpc>
              <a:spcAft>
                <a:spcPts val="0"/>
              </a:spcAft>
              <a:buClr>
                <a:schemeClr val="accent3"/>
              </a:buClr>
              <a:buFont typeface="Arial" pitchFamily="34" charset="0"/>
              <a:buChar char="•"/>
              <a:defRPr/>
            </a:pPr>
            <a:r>
              <a:rPr lang="ru-RU" dirty="0" smtClean="0"/>
              <a:t>Сильная вибрация;</a:t>
            </a:r>
          </a:p>
          <a:p>
            <a:pPr marL="514350" indent="-514350" eaLnBrk="1" fontAlgn="auto" hangingPunct="1">
              <a:lnSpc>
                <a:spcPct val="150000"/>
              </a:lnSpc>
              <a:spcAft>
                <a:spcPts val="0"/>
              </a:spcAft>
              <a:buClr>
                <a:schemeClr val="accent3"/>
              </a:buClr>
              <a:buFont typeface="Arial" pitchFamily="34" charset="0"/>
              <a:buChar char="•"/>
              <a:defRPr/>
            </a:pPr>
            <a:r>
              <a:rPr lang="ru-RU" dirty="0" smtClean="0"/>
              <a:t>Поколачивание.</a:t>
            </a:r>
            <a:endParaRPr lang="ru-RU" dirty="0"/>
          </a:p>
        </p:txBody>
      </p:sp>
      <p:sp>
        <p:nvSpPr>
          <p:cNvPr id="24581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357313"/>
            <a:ext cx="4038600" cy="4997450"/>
          </a:xfrm>
        </p:spPr>
        <p:txBody>
          <a:bodyPr/>
          <a:lstStyle/>
          <a:p>
            <a:pPr eaLnBrk="1" hangingPunct="1">
              <a:buFont typeface="Wingdings 2" pitchFamily="18" charset="2"/>
              <a:buNone/>
            </a:pPr>
            <a:r>
              <a:rPr lang="ru-RU" u="sng" dirty="0" smtClean="0"/>
              <a:t>При повышенном тонусе:</a:t>
            </a:r>
          </a:p>
          <a:p>
            <a:pPr eaLnBrk="1" hangingPunct="1">
              <a:lnSpc>
                <a:spcPct val="150000"/>
              </a:lnSpc>
              <a:buFont typeface="Arial" charset="0"/>
              <a:buChar char="•"/>
            </a:pPr>
            <a:r>
              <a:rPr lang="ru-RU" dirty="0" smtClean="0"/>
              <a:t>Поглаживание;</a:t>
            </a:r>
          </a:p>
          <a:p>
            <a:pPr eaLnBrk="1" hangingPunct="1">
              <a:lnSpc>
                <a:spcPct val="150000"/>
              </a:lnSpc>
              <a:buFont typeface="Arial" charset="0"/>
              <a:buChar char="•"/>
            </a:pPr>
            <a:r>
              <a:rPr lang="ru-RU" dirty="0" smtClean="0"/>
              <a:t>Легкая вибрация</a:t>
            </a:r>
            <a:r>
              <a:rPr lang="ru-RU" dirty="0" smtClean="0"/>
              <a:t>.</a:t>
            </a:r>
            <a:endParaRPr lang="ru-RU" dirty="0" smtClean="0"/>
          </a:p>
          <a:p>
            <a:pPr eaLnBrk="1" hangingPunct="1">
              <a:lnSpc>
                <a:spcPct val="150000"/>
              </a:lnSpc>
              <a:buFont typeface="Arial" charset="0"/>
              <a:buChar char="•"/>
            </a:pPr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17635275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4313"/>
            <a:ext cx="8229600" cy="571500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24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Инструментальные методы воздействия в логопедическом массаже</a:t>
            </a:r>
            <a:endParaRPr lang="ru-RU" sz="2400" b="1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2467" name="Содержимое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357813"/>
          </a:xfrm>
        </p:spPr>
        <p:txBody>
          <a:bodyPr/>
          <a:lstStyle/>
          <a:p>
            <a:pPr eaLnBrk="1" hangingPunct="1">
              <a:buFont typeface="Wingdings 2" pitchFamily="18" charset="2"/>
              <a:buNone/>
            </a:pPr>
            <a:r>
              <a:rPr lang="ru-RU" sz="2000" b="1" i="1" dirty="0" smtClean="0">
                <a:latin typeface="Times New Roman" pitchFamily="18" charset="0"/>
                <a:cs typeface="Times New Roman" pitchFamily="18" charset="0"/>
              </a:rPr>
              <a:t>Приспособления:</a:t>
            </a:r>
          </a:p>
          <a:p>
            <a:pPr eaLnBrk="1" hangingPunct="1">
              <a:buFont typeface="Wingdings 2" pitchFamily="18" charset="2"/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- Массажные и постановочные зонды; 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зондозаменители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eaLnBrk="1" hangingPunct="1">
              <a:buFont typeface="Wingdings 2" pitchFamily="18" charset="2"/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-зонды, предложенные Е.В. Новиковой;</a:t>
            </a:r>
          </a:p>
          <a:p>
            <a:pPr eaLnBrk="1" hangingPunct="1">
              <a:buFont typeface="Wingdings 2" pitchFamily="18" charset="2"/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-шпатели; шпатели «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Эйра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», «Юнона»;</a:t>
            </a:r>
          </a:p>
          <a:p>
            <a:pPr eaLnBrk="1" hangingPunct="1">
              <a:buFont typeface="Wingdings 2" pitchFamily="18" charset="2"/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вибромассажёры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; </a:t>
            </a:r>
          </a:p>
          <a:p>
            <a:pPr eaLnBrk="1" hangingPunct="1">
              <a:buFont typeface="Wingdings 2" pitchFamily="18" charset="2"/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- массажные ролики; массажные ложки;</a:t>
            </a:r>
          </a:p>
          <a:p>
            <a:pPr eaLnBrk="1" hangingPunct="1">
              <a:buFont typeface="Wingdings 2" pitchFamily="18" charset="2"/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массажер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для языка;</a:t>
            </a:r>
          </a:p>
          <a:p>
            <a:pPr eaLnBrk="1" hangingPunct="1">
              <a:buFont typeface="Wingdings 2" pitchFamily="18" charset="2"/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-аппарат «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Денос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»;</a:t>
            </a:r>
          </a:p>
          <a:p>
            <a:pPr algn="ctr" eaLnBrk="1" hangingPunct="1">
              <a:buFont typeface="Wingdings 2" pitchFamily="18" charset="2"/>
              <a:buNone/>
            </a:pPr>
            <a:r>
              <a:rPr lang="ru-RU" sz="2000" b="1" i="1" dirty="0" smtClean="0">
                <a:latin typeface="Times New Roman" pitchFamily="18" charset="0"/>
                <a:cs typeface="Times New Roman" pitchFamily="18" charset="0"/>
              </a:rPr>
              <a:t>Направление движений:</a:t>
            </a:r>
          </a:p>
          <a:p>
            <a:pPr algn="just" eaLnBrk="1" hangingPunct="1">
              <a:buFont typeface="Wingdings 2" pitchFamily="18" charset="2"/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sz="2000" u="sng" dirty="0" smtClean="0">
                <a:latin typeface="Times New Roman" pitchFamily="18" charset="0"/>
                <a:cs typeface="Times New Roman" pitchFamily="18" charset="0"/>
              </a:rPr>
              <a:t>горизонтальное: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от кончика к корню языка и наоборот;</a:t>
            </a:r>
          </a:p>
          <a:p>
            <a:pPr algn="just" eaLnBrk="1" hangingPunct="1">
              <a:buFont typeface="Wingdings 2" pitchFamily="18" charset="2"/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sz="2000" u="sng" dirty="0" smtClean="0">
                <a:latin typeface="Times New Roman" pitchFamily="18" charset="0"/>
                <a:cs typeface="Times New Roman" pitchFamily="18" charset="0"/>
              </a:rPr>
              <a:t>вертикальное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от корня к кончику языка и наоборот;</a:t>
            </a:r>
          </a:p>
          <a:p>
            <a:pPr algn="just" eaLnBrk="1" hangingPunct="1">
              <a:buFont typeface="Wingdings 2" pitchFamily="18" charset="2"/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sz="2000" u="sng" dirty="0" smtClean="0">
                <a:latin typeface="Times New Roman" pitchFamily="18" charset="0"/>
                <a:cs typeface="Times New Roman" pitchFamily="18" charset="0"/>
              </a:rPr>
              <a:t>поперечное: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направление справа налево и обратно по каждой половине языка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39968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</TotalTime>
  <Words>557</Words>
  <Application>Microsoft Office PowerPoint</Application>
  <PresentationFormat>Экран (4:3)</PresentationFormat>
  <Paragraphs>68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Тема Office</vt:lpstr>
      <vt:lpstr>Применение логопедического массажа в коррекционной работе с дошкольниками</vt:lpstr>
      <vt:lpstr>Презентация PowerPoint</vt:lpstr>
      <vt:lpstr>Задачи логопедического массажа:</vt:lpstr>
      <vt:lpstr>Показания к применению:</vt:lpstr>
      <vt:lpstr>Противопоказания к использованию:</vt:lpstr>
      <vt:lpstr>Виды логопедического массажа:</vt:lpstr>
      <vt:lpstr>Общие рекомендации к проведению массажа:</vt:lpstr>
      <vt:lpstr>Выбор приемов массажа</vt:lpstr>
      <vt:lpstr>Инструментальные методы воздействия в логопедическом массаже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Применение логопедического массажа в коррекционной работе с дошкольниками</dc:title>
  <dc:creator>Teacher</dc:creator>
  <cp:lastModifiedBy>Teacher</cp:lastModifiedBy>
  <cp:revision>3</cp:revision>
  <dcterms:created xsi:type="dcterms:W3CDTF">2018-10-31T07:22:34Z</dcterms:created>
  <dcterms:modified xsi:type="dcterms:W3CDTF">2018-10-31T07:51:00Z</dcterms:modified>
</cp:coreProperties>
</file>