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4" r:id="rId11"/>
    <p:sldId id="345" r:id="rId12"/>
    <p:sldId id="346" r:id="rId13"/>
    <p:sldId id="347" r:id="rId14"/>
    <p:sldId id="312" r:id="rId15"/>
    <p:sldId id="31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66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27" autoAdjust="0"/>
    <p:restoredTop sz="95504" autoAdjust="0"/>
  </p:normalViewPr>
  <p:slideViewPr>
    <p:cSldViewPr>
      <p:cViewPr varScale="1">
        <p:scale>
          <a:sx n="108" d="100"/>
          <a:sy n="108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E583-EBBD-455E-B347-0994A68FF58B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6370-8800-4EBE-A15B-D647F62DA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C3EA-13ED-4A7B-A3C7-FC8CEE9A4BD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218D-A548-4920-A122-9DC870AE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5F1F-710D-408B-B9A7-E5E8BFC5A20E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E015-12D3-4D42-A497-B4F2BA49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756F-CD8C-4E92-AE0A-4B04EA0EC807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4E6B-A41D-4241-A76E-F08762C9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A46A-1ACA-4EE5-A3AE-025D4B9538BF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65F4-D593-4F3D-A854-66E23907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C4AA-B912-4F27-A438-FD6489A6D58A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756D-910F-4B01-8CD2-B54A90548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891E-E7E0-4A67-8151-811BD1256F50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8B69-AC1F-43E4-BB47-E1BCC6786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6172-BC5C-4D67-8C26-785DE28EEB3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70ED-BC1C-4626-9C2E-CFDF3E06C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024C-1A96-44D7-9B7C-C7BD6E61B1B0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5AB9-626F-4A12-BC18-8A9B191EF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E1DA-3FA7-4BFA-AE38-1AC99A89C2F1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BCE7-C955-4162-92AC-69FBB784F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8D76-AACD-4B69-8FD4-B3338B239C5D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22A6-6959-4183-9E49-C115DD27F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7544E3-D370-40B1-B9BD-2BBCDCB97682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73857-AF49-4842-9EC7-2D0BA191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КУЗОВАТОВСКИЙ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2" descr="https://upload.wikimedia.org/wikipedia/commons/9/9d/Coat_of_Arms_of_Kuzovatovsky_Ra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076700"/>
            <a:ext cx="1800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Флаг Кузоватовского рай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244600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285875"/>
            <a:ext cx="4752975" cy="2286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 5 км к юго-западу от п.г.т. Кузоватово на высоте 332 м в сосновом лесу из небольшого болота начинается река: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84663" y="5341938"/>
            <a:ext cx="2057400" cy="658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Свияга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32588" y="5357813"/>
            <a:ext cx="2057400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Сызранка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4663" y="4149725"/>
            <a:ext cx="2057400" cy="636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Сура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32588" y="4138613"/>
            <a:ext cx="20574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Барыш</a:t>
            </a:r>
            <a:endParaRPr lang="ru-RU" dirty="0"/>
          </a:p>
        </p:txBody>
      </p:sp>
      <p:sp>
        <p:nvSpPr>
          <p:cNvPr id="13" name="Управляющая кнопка: домой 12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ТЕРЕНЬГУЛЬСКИЙ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2" descr="Flag of Terengulsky Ra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196975"/>
            <a:ext cx="35988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oat of arms of Terengulsky Ra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006850"/>
            <a:ext cx="1800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341438"/>
            <a:ext cx="4752975" cy="2087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Название района происходит от тюркского слова </a:t>
            </a:r>
            <a:r>
              <a:rPr lang="en-US" i="1" dirty="0" err="1" smtClean="0"/>
              <a:t>teren</a:t>
            </a:r>
            <a:r>
              <a:rPr lang="ru-RU" dirty="0" smtClean="0"/>
              <a:t> – «глубокий» и </a:t>
            </a:r>
            <a:r>
              <a:rPr lang="en-US" i="1" dirty="0" err="1" smtClean="0"/>
              <a:t>gul</a:t>
            </a:r>
            <a:r>
              <a:rPr lang="en-US" i="1" dirty="0" smtClean="0"/>
              <a:t>’</a:t>
            </a:r>
            <a:r>
              <a:rPr lang="ru-RU" dirty="0" smtClean="0"/>
              <a:t>, что переводится: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84663" y="5362575"/>
            <a:ext cx="2057400" cy="658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«овраг»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32588" y="5389563"/>
            <a:ext cx="2057400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«обрыв»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4663" y="4089400"/>
            <a:ext cx="2057400" cy="63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«озеро»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32588" y="4076700"/>
            <a:ext cx="20574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«река»</a:t>
            </a:r>
            <a:endParaRPr lang="ru-RU" dirty="0"/>
          </a:p>
        </p:txBody>
      </p:sp>
      <p:pic>
        <p:nvPicPr>
          <p:cNvPr id="4100" name="Picture 4" descr="http://priroda36.ru/images/stories/school/relefoobrazuyushhie-processy/melovoj-ovrag.jpg"/>
          <p:cNvPicPr>
            <a:picLocks noChangeAspect="1" noChangeArrowheads="1"/>
          </p:cNvPicPr>
          <p:nvPr/>
        </p:nvPicPr>
        <p:blipFill>
          <a:blip r:embed="rId5" cstate="print"/>
          <a:srcRect l="30473" r="3497" b="6883"/>
          <a:stretch>
            <a:fillRect/>
          </a:stretch>
        </p:blipFill>
        <p:spPr bwMode="auto">
          <a:xfrm>
            <a:off x="214313" y="1000125"/>
            <a:ext cx="3714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омой 13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3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3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2" descr="Flag of Ulyanovsky Ra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36004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oat of arms of Ulyanovsky Ra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4083050"/>
            <a:ext cx="179863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214438"/>
            <a:ext cx="4752975" cy="242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Древний вид вымершего моллюска со спиральной раковиной, обитавший в тёплом тропическом море 105 </a:t>
            </a:r>
            <a:r>
              <a:rPr lang="ru-RU" dirty="0" err="1" smtClean="0"/>
              <a:t>млн</a:t>
            </a:r>
            <a:r>
              <a:rPr lang="ru-RU" dirty="0" smtClean="0"/>
              <a:t> лет назад: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84663" y="5362575"/>
            <a:ext cx="2057400" cy="658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вивианит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32588" y="5389563"/>
            <a:ext cx="2057400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галенит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4663" y="4089400"/>
            <a:ext cx="2057400" cy="63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аммонит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32588" y="4076700"/>
            <a:ext cx="20574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белемнит</a:t>
            </a:r>
            <a:endParaRPr lang="ru-RU" dirty="0"/>
          </a:p>
        </p:txBody>
      </p:sp>
      <p:pic>
        <p:nvPicPr>
          <p:cNvPr id="28689" name="Picture 17" descr="http://www.votpusk.ru/gallery/large/41597.jpg"/>
          <p:cNvPicPr>
            <a:picLocks noChangeAspect="1" noChangeArrowheads="1"/>
          </p:cNvPicPr>
          <p:nvPr/>
        </p:nvPicPr>
        <p:blipFill>
          <a:blip r:embed="rId5" cstate="print"/>
          <a:srcRect l="34453" r="25000"/>
          <a:stretch>
            <a:fillRect/>
          </a:stretch>
        </p:blipFill>
        <p:spPr bwMode="auto">
          <a:xfrm>
            <a:off x="0" y="974725"/>
            <a:ext cx="40005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омой 13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ЦИЛЬНИНСКИЙ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2" descr="Flag of Tsilninsky Ra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43000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Coat of arms of Tsilninsky Ra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933825"/>
            <a:ext cx="18002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214438"/>
            <a:ext cx="4860925" cy="2286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Основная сельскохозяйственная культура района, из которой производится сахар: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643688" y="4214813"/>
            <a:ext cx="2127250" cy="658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свёкла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643688" y="5440363"/>
            <a:ext cx="2146300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картофель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14813" y="4221163"/>
            <a:ext cx="2127250" cy="636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пшеница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14813" y="5429250"/>
            <a:ext cx="21463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горох</a:t>
            </a:r>
            <a:endParaRPr lang="ru-RU" dirty="0"/>
          </a:p>
        </p:txBody>
      </p:sp>
      <p:pic>
        <p:nvPicPr>
          <p:cNvPr id="2050" name="Picture 2" descr="http://derevenskayazhizn.ru/foto/ogorod/svekla/1/svekla-sakharnyy-vyrashchiva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071563"/>
            <a:ext cx="3857625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5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5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ЧЕРДАКЛИНСКИЙ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4" name="Picture 2" descr="Cherdaklinsky rayon f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Cherdaklinsky rayon co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076700"/>
            <a:ext cx="18002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628775"/>
            <a:ext cx="4752975" cy="15843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П.г.т</a:t>
            </a:r>
            <a:r>
              <a:rPr lang="ru-RU" dirty="0" smtClean="0"/>
              <a:t>. Чердаклы согласно своему слогану является провинцией России: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63938" y="5362575"/>
            <a:ext cx="2592387" cy="658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меховой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71875" y="4071938"/>
            <a:ext cx="2571750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оружейной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408738" y="5357813"/>
            <a:ext cx="2592387" cy="636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авиационной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443663" y="4076700"/>
            <a:ext cx="2573337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зерновой</a:t>
            </a:r>
            <a:endParaRPr lang="ru-RU" dirty="0"/>
          </a:p>
        </p:txBody>
      </p:sp>
      <p:pic>
        <p:nvPicPr>
          <p:cNvPr id="1026" name="Picture 2" descr="http://photo.qip.ru/photo/black-panther/96690841/xlarge/131147362.jpg"/>
          <p:cNvPicPr>
            <a:picLocks noChangeAspect="1" noChangeArrowheads="1"/>
          </p:cNvPicPr>
          <p:nvPr/>
        </p:nvPicPr>
        <p:blipFill>
          <a:blip r:embed="rId5" cstate="print"/>
          <a:srcRect l="6789" t="2869" r="11246" b="16483"/>
          <a:stretch>
            <a:fillRect/>
          </a:stretch>
        </p:blipFill>
        <p:spPr bwMode="auto">
          <a:xfrm>
            <a:off x="142875" y="928688"/>
            <a:ext cx="892968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5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45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C:\Documents and Settings\User\Рабочий стол\ul-invest2.jpg"/>
          <p:cNvPicPr>
            <a:picLocks noChangeAspect="1" noChangeArrowheads="1"/>
          </p:cNvPicPr>
          <p:nvPr/>
        </p:nvPicPr>
        <p:blipFill>
          <a:blip r:embed="rId3" cstate="print"/>
          <a:srcRect t="3718" r="1721" b="4572"/>
          <a:stretch>
            <a:fillRect/>
          </a:stretch>
        </p:blipFill>
        <p:spPr bwMode="auto">
          <a:xfrm>
            <a:off x="-36512" y="4511"/>
            <a:ext cx="4968000" cy="4713233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ul-invest2.jpg"/>
          <p:cNvPicPr>
            <a:picLocks noChangeAspect="1" noChangeArrowheads="1"/>
          </p:cNvPicPr>
          <p:nvPr/>
        </p:nvPicPr>
        <p:blipFill>
          <a:blip r:embed="rId3" cstate="print"/>
          <a:srcRect t="3718" r="1721" b="4572"/>
          <a:stretch>
            <a:fillRect/>
          </a:stretch>
        </p:blipFill>
        <p:spPr bwMode="auto">
          <a:xfrm>
            <a:off x="4139952" y="2132856"/>
            <a:ext cx="4968000" cy="47132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980728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Димитровград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836712"/>
            <a:ext cx="1234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Сурское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260648"/>
            <a:ext cx="1971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Старая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Майна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1725" y="3532946"/>
            <a:ext cx="1680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Николаевка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1854" y="332656"/>
            <a:ext cx="118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Ундоры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1844824"/>
            <a:ext cx="1393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Сенгилей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11960" y="134076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75656" y="350100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43608" y="76470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19872" y="548680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771800" y="62068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75856" y="184482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72200" y="602128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48264" y="278092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88024" y="4149080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452320" y="314096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316416" y="350100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96136" y="335699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14" idx="3"/>
            <a:endCxn id="16" idx="3"/>
          </p:cNvCxnSpPr>
          <p:nvPr/>
        </p:nvCxnSpPr>
        <p:spPr>
          <a:xfrm flipV="1">
            <a:off x="1496747" y="671605"/>
            <a:ext cx="1944216" cy="295232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7" idx="1"/>
          </p:cNvCxnSpPr>
          <p:nvPr/>
        </p:nvCxnSpPr>
        <p:spPr>
          <a:xfrm>
            <a:off x="2792891" y="641779"/>
            <a:ext cx="554973" cy="12750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5" idx="2"/>
          </p:cNvCxnSpPr>
          <p:nvPr/>
        </p:nvCxnSpPr>
        <p:spPr>
          <a:xfrm>
            <a:off x="1043608" y="836712"/>
            <a:ext cx="3312368" cy="57606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18328" y="6021288"/>
            <a:ext cx="1485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Радищево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08318" y="2492896"/>
            <a:ext cx="118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Ундоры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99992" y="3820978"/>
            <a:ext cx="792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Инза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0312" y="2884874"/>
            <a:ext cx="1478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Чердаклы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92280" y="3532946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Димитровград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34619" y="3028890"/>
            <a:ext cx="1309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Языково</a:t>
            </a:r>
            <a:endParaRPr lang="ru-RU" b="1" dirty="0">
              <a:solidFill>
                <a:srgbClr val="0000FF"/>
              </a:solidFill>
            </a:endParaRPr>
          </a:p>
        </p:txBody>
      </p:sp>
      <p:cxnSp>
        <p:nvCxnSpPr>
          <p:cNvPr id="49" name="Прямая соединительная линия 48"/>
          <p:cNvCxnSpPr>
            <a:stCxn id="19" idx="0"/>
            <a:endCxn id="20" idx="0"/>
          </p:cNvCxnSpPr>
          <p:nvPr/>
        </p:nvCxnSpPr>
        <p:spPr>
          <a:xfrm flipV="1">
            <a:off x="6444208" y="2780928"/>
            <a:ext cx="576064" cy="324036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4" idx="6"/>
            <a:endCxn id="23" idx="2"/>
          </p:cNvCxnSpPr>
          <p:nvPr/>
        </p:nvCxnSpPr>
        <p:spPr>
          <a:xfrm>
            <a:off x="5940152" y="3429000"/>
            <a:ext cx="2376264" cy="1440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2" idx="2"/>
            <a:endCxn id="21" idx="6"/>
          </p:cNvCxnSpPr>
          <p:nvPr/>
        </p:nvCxnSpPr>
        <p:spPr>
          <a:xfrm flipH="1">
            <a:off x="4932040" y="3212976"/>
            <a:ext cx="2520280" cy="10081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Крест 36"/>
          <p:cNvSpPr/>
          <p:nvPr/>
        </p:nvSpPr>
        <p:spPr>
          <a:xfrm rot="2782432">
            <a:off x="6583252" y="3073932"/>
            <a:ext cx="720080" cy="720080"/>
          </a:xfrm>
          <a:prstGeom prst="plus">
            <a:avLst>
              <a:gd name="adj" fmla="val 3822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ест 37"/>
          <p:cNvSpPr/>
          <p:nvPr/>
        </p:nvSpPr>
        <p:spPr>
          <a:xfrm rot="2782432">
            <a:off x="2622812" y="841684"/>
            <a:ext cx="720080" cy="720080"/>
          </a:xfrm>
          <a:prstGeom prst="plus">
            <a:avLst>
              <a:gd name="adj" fmla="val 3822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077499">
            <a:off x="1448467" y="991925"/>
            <a:ext cx="6248709" cy="36135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Ульяновск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212502" y="5301208"/>
            <a:ext cx="3855442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 месте их пересечения зарыт клад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0" name="Объект 2"/>
          <p:cNvSpPr txBox="1">
            <a:spLocks/>
          </p:cNvSpPr>
          <p:nvPr/>
        </p:nvSpPr>
        <p:spPr>
          <a:xfrm>
            <a:off x="5580112" y="116632"/>
            <a:ext cx="3456384" cy="1944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Соедините линиями крест-накрест населённые пункты, подписанные на контурной карте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8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8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6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6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900"/>
                            </p:stCondLst>
                            <p:childTnLst>
                              <p:par>
                                <p:cTn id="8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0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0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6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60"/>
                            </p:stCondLst>
                            <p:childTnLst>
                              <p:par>
                                <p:cTn id="1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8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80"/>
                            </p:stCondLst>
                            <p:childTnLst>
                              <p:par>
                                <p:cTn id="1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4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40"/>
                            </p:stCondLst>
                            <p:childTnLst>
                              <p:par>
                                <p:cTn id="1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40"/>
                            </p:stCondLst>
                            <p:childTnLst>
                              <p:par>
                                <p:cTn id="1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40"/>
                            </p:stCondLst>
                            <p:childTnLst>
                              <p:par>
                                <p:cTn id="1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40"/>
                            </p:stCondLst>
                            <p:childTnLst>
                              <p:par>
                                <p:cTn id="1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40"/>
                            </p:stCondLst>
                            <p:childTnLst>
                              <p:par>
                                <p:cTn id="16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3" grpId="0"/>
      <p:bldP spid="44" grpId="0"/>
      <p:bldP spid="45" grpId="0"/>
      <p:bldP spid="46" grpId="0"/>
      <p:bldP spid="47" grpId="0"/>
      <p:bldP spid="48" grpId="0"/>
      <p:bldP spid="37" grpId="0" animBg="1"/>
      <p:bldP spid="38" grpId="0" animBg="1"/>
      <p:bldP spid="39" grpId="0"/>
      <p:bldP spid="42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совершить виртуальное путешествие по Ульяновской области в поисках сокровищ</a:t>
            </a:r>
            <a:endParaRPr lang="ru-RU" sz="4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 descr="http://img1.liveinternet.ru/images/attach/c/6/91/161/91161085_0_9f0bd_a03b5f8b_XL.jpg"/>
          <p:cNvPicPr>
            <a:picLocks noChangeAspect="1" noChangeArrowheads="1"/>
          </p:cNvPicPr>
          <p:nvPr/>
        </p:nvPicPr>
        <p:blipFill>
          <a:blip r:embed="rId2" cstate="print"/>
          <a:srcRect l="1861"/>
          <a:stretch>
            <a:fillRect/>
          </a:stretch>
        </p:blipFill>
        <p:spPr bwMode="auto">
          <a:xfrm>
            <a:off x="6732240" y="1916835"/>
            <a:ext cx="2448272" cy="1656000"/>
          </a:xfrm>
          <a:prstGeom prst="rect">
            <a:avLst/>
          </a:prstGeom>
          <a:noFill/>
        </p:spPr>
      </p:pic>
      <p:pic>
        <p:nvPicPr>
          <p:cNvPr id="61444" name="Picture 4" descr="http://img-fotki.yandex.ru/get/5310/105955383.2/0_69c5d_e3542949_XXXL"/>
          <p:cNvPicPr>
            <a:picLocks noChangeAspect="1" noChangeArrowheads="1"/>
          </p:cNvPicPr>
          <p:nvPr/>
        </p:nvPicPr>
        <p:blipFill>
          <a:blip r:embed="rId3" cstate="print"/>
          <a:srcRect l="1477"/>
          <a:stretch>
            <a:fillRect/>
          </a:stretch>
        </p:blipFill>
        <p:spPr bwMode="auto">
          <a:xfrm>
            <a:off x="6732240" y="5229384"/>
            <a:ext cx="2448272" cy="1656000"/>
          </a:xfrm>
          <a:prstGeom prst="rect">
            <a:avLst/>
          </a:prstGeom>
          <a:noFill/>
        </p:spPr>
      </p:pic>
      <p:pic>
        <p:nvPicPr>
          <p:cNvPr id="61448" name="Picture 8" descr="http://media73.ru/wp-content/uploads/2012/08/62-300x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098" y="3573016"/>
            <a:ext cx="2423414" cy="1656000"/>
          </a:xfrm>
          <a:prstGeom prst="rect">
            <a:avLst/>
          </a:prstGeom>
          <a:noFill/>
        </p:spPr>
      </p:pic>
      <p:pic>
        <p:nvPicPr>
          <p:cNvPr id="10" name="Picture 6" descr="http://i1188.photobucket.com/albums/z410/sombra78/123/23of34.jpg"/>
          <p:cNvPicPr>
            <a:picLocks noChangeAspect="1" noChangeArrowheads="1"/>
          </p:cNvPicPr>
          <p:nvPr/>
        </p:nvPicPr>
        <p:blipFill>
          <a:blip r:embed="rId5" cstate="print"/>
          <a:srcRect l="35008" t="5689" r="33005" b="4701"/>
          <a:stretch>
            <a:fillRect/>
          </a:stretch>
        </p:blipFill>
        <p:spPr bwMode="auto">
          <a:xfrm>
            <a:off x="-36512" y="1916832"/>
            <a:ext cx="2664296" cy="4968552"/>
          </a:xfrm>
          <a:prstGeom prst="rect">
            <a:avLst/>
          </a:prstGeom>
          <a:noFill/>
        </p:spPr>
      </p:pic>
      <p:pic>
        <p:nvPicPr>
          <p:cNvPr id="33794" name="Picture 2" descr="http://aprol-pro.narod.ru/ul_ru/images/ul_obl_0.gif"/>
          <p:cNvPicPr>
            <a:picLocks noChangeAspect="1" noChangeArrowheads="1"/>
          </p:cNvPicPr>
          <p:nvPr/>
        </p:nvPicPr>
        <p:blipFill>
          <a:blip r:embed="rId6" cstate="print"/>
          <a:srcRect t="4713" r="1563" b="4610"/>
          <a:stretch>
            <a:fillRect/>
          </a:stretch>
        </p:blipFill>
        <p:spPr bwMode="auto">
          <a:xfrm>
            <a:off x="1944296" y="1916832"/>
            <a:ext cx="5292000" cy="49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https://upload.wikimedia.org/wikipedia/commons/thumb/e/ee/%D0%93%D0%B5%D1%80%D0%B1_%D0%A3%D0%BB%D1%8C%D1%8F%D0%BD%D0%BE%D0%B2%D1%81%D0%BA%D0%BE%D0%B9_%D0%BE%D0%B1%D0%BB%D0%B0%D1%81%D1%82%D0%B8_(2013).svg/300px-%D0%93%D0%B5%D1%80%D0%B1_%D0%A3%D0%BB%D1%8C%D1%8F%D0%BD%D0%BE%D0%B2%D1%81%D0%BA%D0%BE%D0%B9_%D0%BE%D0%B1%D0%BB%D0%B0%D1%81%D1%82%D0%B8_(2013)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589239"/>
            <a:ext cx="1296000" cy="122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МАЙНСКИЙ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2" descr="https://upload.wikimedia.org/wikipedia/commons/c/c5/Flag_of_Maynsky_Ra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25538"/>
            <a:ext cx="36004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s://upload.wikimedia.org/wikipedia/commons/6/6a/Coat_of_Arms_of_Mainsky_rayon_%28Ulianovsk_oblast%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076700"/>
            <a:ext cx="18002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857625" y="1000125"/>
            <a:ext cx="5143500" cy="2714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 селе Ртищево-Каменка 14 января 1905 года родился генерал-майор авиации, дважды Герой СССР, погибший в 158 боевом вылете 11 февраля 1945 года при освобождении Польши: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51238" y="5429250"/>
            <a:ext cx="2592387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И.С. </a:t>
            </a:r>
            <a:r>
              <a:rPr lang="ru-RU" dirty="0" err="1" smtClean="0"/>
              <a:t>Полбин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300788" y="5429250"/>
            <a:ext cx="2663825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И.Н. </a:t>
            </a:r>
            <a:r>
              <a:rPr lang="ru-RU" dirty="0" err="1" smtClean="0"/>
              <a:t>Кожедуб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551238" y="4286250"/>
            <a:ext cx="2592387" cy="636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Ю.Т. </a:t>
            </a:r>
            <a:r>
              <a:rPr lang="ru-RU" dirty="0" err="1" smtClean="0"/>
              <a:t>Алашеев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00788" y="4286250"/>
            <a:ext cx="2663825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С.А. Лавочкин</a:t>
            </a:r>
            <a:endParaRPr lang="ru-RU" dirty="0"/>
          </a:p>
        </p:txBody>
      </p:sp>
      <p:pic>
        <p:nvPicPr>
          <p:cNvPr id="3" name="Picture 2" descr="http://admin-zasv.ru/wp-content/uploads/2013/07/o14.jpg"/>
          <p:cNvPicPr>
            <a:picLocks noChangeAspect="1" noChangeArrowheads="1"/>
          </p:cNvPicPr>
          <p:nvPr/>
        </p:nvPicPr>
        <p:blipFill>
          <a:blip r:embed="rId5" cstate="print"/>
          <a:srcRect l="37512" t="4857" r="34665" b="34677"/>
          <a:stretch>
            <a:fillRect/>
          </a:stretch>
        </p:blipFill>
        <p:spPr bwMode="auto">
          <a:xfrm>
            <a:off x="0" y="1000125"/>
            <a:ext cx="35036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6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6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6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2" descr="Flag of Nikolayevsky Ra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oat of arms of Nikolayevsky Ra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013200"/>
            <a:ext cx="18002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341438"/>
            <a:ext cx="4752975" cy="2087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Одно из «Семи чудес Ульяновской области» – </a:t>
            </a:r>
            <a:r>
              <a:rPr lang="ru-RU" dirty="0" err="1" smtClean="0"/>
              <a:t>Канадейская</a:t>
            </a:r>
            <a:r>
              <a:rPr lang="ru-RU" dirty="0" smtClean="0"/>
              <a:t> башня, в </a:t>
            </a:r>
            <a:r>
              <a:rPr lang="en-US" dirty="0" smtClean="0"/>
              <a:t>XVII</a:t>
            </a:r>
            <a:r>
              <a:rPr lang="ru-RU" dirty="0" smtClean="0"/>
              <a:t> веке служила: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087813" y="5286375"/>
            <a:ext cx="2270125" cy="781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земской тюрьмой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32588" y="5286375"/>
            <a:ext cx="2268537" cy="754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зерновым хранилищем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87813" y="4000500"/>
            <a:ext cx="2270125" cy="768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ветряной мельницей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32588" y="4000500"/>
            <a:ext cx="2268537" cy="781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сторожевой башней</a:t>
            </a:r>
            <a:endParaRPr lang="ru-RU" dirty="0"/>
          </a:p>
        </p:txBody>
      </p:sp>
      <p:pic>
        <p:nvPicPr>
          <p:cNvPr id="13314" name="Picture 2" descr="http://www.kanadey.ru/photo/1-0/82_noname.jpg"/>
          <p:cNvPicPr>
            <a:picLocks noChangeAspect="1" noChangeArrowheads="1"/>
          </p:cNvPicPr>
          <p:nvPr/>
        </p:nvPicPr>
        <p:blipFill>
          <a:blip r:embed="rId5" cstate="print"/>
          <a:srcRect l="5739" t="3136" r="6250" b="6953"/>
          <a:stretch>
            <a:fillRect/>
          </a:stretch>
        </p:blipFill>
        <p:spPr bwMode="auto">
          <a:xfrm>
            <a:off x="274638" y="928688"/>
            <a:ext cx="3654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5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5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9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0825" cy="1143001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>НОВОМАЛЫКЛИНСКИЙ РАЙОН</a:t>
            </a:r>
          </a:p>
        </p:txBody>
      </p:sp>
      <p:pic>
        <p:nvPicPr>
          <p:cNvPr id="19460" name="Picture 2" descr="Flag of Novomalyklinsky Ra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1173163"/>
            <a:ext cx="35988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s://upload.wikimedia.org/wikipedia/commons/8/8d/Coat_of_arms_of_Novomalyklinsky_Ra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3973513"/>
            <a:ext cx="179863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341438"/>
            <a:ext cx="4752975" cy="2087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Название земель происходит от тюркского слова </a:t>
            </a:r>
            <a:r>
              <a:rPr lang="en-US" i="1" dirty="0" err="1" smtClean="0"/>
              <a:t>malikl</a:t>
            </a:r>
            <a:r>
              <a:rPr lang="ru-RU" dirty="0" smtClean="0"/>
              <a:t>, что переводится: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072063" y="5286375"/>
            <a:ext cx="2643187" cy="658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«царская»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072063" y="6072188"/>
            <a:ext cx="2643187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«княжеская»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072063" y="3714750"/>
            <a:ext cx="2643187" cy="6254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«королевская»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72063" y="4500563"/>
            <a:ext cx="2643187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«боярская»</a:t>
            </a:r>
            <a:endParaRPr lang="ru-RU" dirty="0"/>
          </a:p>
        </p:txBody>
      </p:sp>
      <p:pic>
        <p:nvPicPr>
          <p:cNvPr id="19469" name="Picture 13" descr="http://900igr.net/datai/istorija/Ivan-Kalita/0005-003-Dan-dlja-Zolotoj-Or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3516313"/>
            <a:ext cx="4572000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5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5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5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>НОВОСПАССКИЙ РАЙОН</a:t>
            </a:r>
          </a:p>
        </p:txBody>
      </p:sp>
      <p:pic>
        <p:nvPicPr>
          <p:cNvPr id="20484" name="Picture 2" descr="Flag of Novospassky Raio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3600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oat of arms of Novospassky Ra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3932238"/>
            <a:ext cx="179863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76713" y="928688"/>
            <a:ext cx="4752975" cy="115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Главное полезное ископаемое района: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84663" y="3429000"/>
            <a:ext cx="2057400" cy="806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каменный уголь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32588" y="3429000"/>
            <a:ext cx="2057400" cy="806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нефть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0" y="2286000"/>
            <a:ext cx="2057400" cy="866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кварцевый песок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32588" y="2286000"/>
            <a:ext cx="2057400" cy="866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железная руда</a:t>
            </a:r>
            <a:endParaRPr lang="ru-RU" dirty="0"/>
          </a:p>
        </p:txBody>
      </p:sp>
      <p:pic>
        <p:nvPicPr>
          <p:cNvPr id="11272" name="Picture 8" descr="http://static.panoramio.com/photos/large/79175834.jpg"/>
          <p:cNvPicPr>
            <a:picLocks noChangeAspect="1" noChangeArrowheads="1"/>
          </p:cNvPicPr>
          <p:nvPr/>
        </p:nvPicPr>
        <p:blipFill>
          <a:blip r:embed="rId5" cstate="print"/>
          <a:srcRect l="21973" r="33350"/>
          <a:stretch>
            <a:fillRect/>
          </a:stretch>
        </p:blipFill>
        <p:spPr bwMode="auto">
          <a:xfrm>
            <a:off x="142875" y="1428750"/>
            <a:ext cx="39227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http://uionv.com/Pu_071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1063" y="4071938"/>
            <a:ext cx="3810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омой 13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5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5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2" descr="Pavlovsky rayon 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3600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oat of arms of Pavlovsky Ra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044950"/>
            <a:ext cx="18002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412875"/>
            <a:ext cx="4752975" cy="1944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Впервые в области это соорудили в 1877 году в р.п. Павловке и оно функционирует по сей день: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640513" y="5143500"/>
            <a:ext cx="2217737" cy="754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железная дорога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8763" y="5143500"/>
            <a:ext cx="2289175" cy="78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водопровод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643688" y="3929063"/>
            <a:ext cx="2214562" cy="7794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071938" y="3929063"/>
            <a:ext cx="2286000" cy="785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телевидение</a:t>
            </a:r>
            <a:endParaRPr lang="ru-RU" dirty="0"/>
          </a:p>
        </p:txBody>
      </p:sp>
      <p:sp>
        <p:nvSpPr>
          <p:cNvPr id="15" name="Управляющая кнопка: домой 14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5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  <p:bldP spid="9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РАДИЩЕВСКИЙ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2" descr="Flag of Radishchevsky rayon (Ulyanovsk oblas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36004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oat of arms of Radishchevsky Ra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933825"/>
            <a:ext cx="18002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143000"/>
            <a:ext cx="4752975" cy="23574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Аленький цветочек из сказки С.Т. Аксакова – это цветок, произрастающий в Ульяновской области только в этом районе: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84663" y="5214938"/>
            <a:ext cx="2057400" cy="658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тюльпан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32588" y="5286375"/>
            <a:ext cx="2057400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роза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4663" y="4089400"/>
            <a:ext cx="2057400" cy="63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мак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32588" y="4076700"/>
            <a:ext cx="20574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пион</a:t>
            </a:r>
            <a:endParaRPr lang="ru-RU" dirty="0"/>
          </a:p>
        </p:txBody>
      </p:sp>
      <p:pic>
        <p:nvPicPr>
          <p:cNvPr id="9218" name="Picture 2" descr="http://www.plantarium.ru/dat/plants/4/479/73479_1ed68f84.jpg"/>
          <p:cNvPicPr>
            <a:picLocks noChangeAspect="1" noChangeArrowheads="1"/>
          </p:cNvPicPr>
          <p:nvPr/>
        </p:nvPicPr>
        <p:blipFill>
          <a:blip r:embed="rId5" cstate="print"/>
          <a:srcRect l="12964" r="25095"/>
          <a:stretch>
            <a:fillRect/>
          </a:stretch>
        </p:blipFill>
        <p:spPr bwMode="auto">
          <a:xfrm>
            <a:off x="106363" y="1285875"/>
            <a:ext cx="3965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5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35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СЕНГИЛЕЕВСКИЙ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2" descr="Flag of Sengileevsky ray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196975"/>
            <a:ext cx="35988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oat of arms of Sengileyevsky Ra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933825"/>
            <a:ext cx="18002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627188"/>
            <a:ext cx="4752975" cy="1587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За неповторимый и уникальный рельеф район получил название: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071938" y="5143500"/>
            <a:ext cx="2198687" cy="8524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Российские Гималаи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640513" y="5143500"/>
            <a:ext cx="2217737" cy="825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Второй   Тибет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87813" y="3857625"/>
            <a:ext cx="2198687" cy="839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Ульяновская Швейцария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640513" y="3857625"/>
            <a:ext cx="2217737" cy="8524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Симбирские</a:t>
            </a:r>
            <a:r>
              <a:rPr lang="ru-RU" dirty="0" smtClean="0"/>
              <a:t> Альпы</a:t>
            </a:r>
            <a:endParaRPr lang="ru-RU" dirty="0"/>
          </a:p>
        </p:txBody>
      </p:sp>
      <p:pic>
        <p:nvPicPr>
          <p:cNvPr id="8194" name="Picture 2" descr="http://cadmian.ru/wp-content/uploads/2014/07/nacionalnyj-park-sengileevskie-gory-foto.jpg"/>
          <p:cNvPicPr>
            <a:picLocks noChangeAspect="1" noChangeArrowheads="1"/>
          </p:cNvPicPr>
          <p:nvPr/>
        </p:nvPicPr>
        <p:blipFill>
          <a:blip r:embed="rId5" cstate="print"/>
          <a:srcRect l="7620" r="11601"/>
          <a:stretch>
            <a:fillRect/>
          </a:stretch>
        </p:blipFill>
        <p:spPr bwMode="auto">
          <a:xfrm>
            <a:off x="142875" y="3643313"/>
            <a:ext cx="3786188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5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5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5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СТАРОКУЛАТКИНСКИЙ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2" descr="Flag of Starokulatkinsky Ra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25538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oat of arms of Starokulatkinsky Ra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3911600"/>
            <a:ext cx="179863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071563"/>
            <a:ext cx="4752975" cy="242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 </a:t>
            </a:r>
            <a:r>
              <a:rPr lang="en-US" dirty="0" smtClean="0"/>
              <a:t>IX </a:t>
            </a:r>
            <a:r>
              <a:rPr lang="ru-RU" dirty="0" smtClean="0"/>
              <a:t>по </a:t>
            </a:r>
            <a:r>
              <a:rPr lang="en-US" dirty="0" smtClean="0"/>
              <a:t>XIII</a:t>
            </a:r>
            <a:r>
              <a:rPr lang="ru-RU" dirty="0" smtClean="0"/>
              <a:t> века здесь существовало древнее мусульманское государство, объединявшее всё Среднее Поволжье: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071938" y="5214938"/>
            <a:ext cx="2198687" cy="857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Хазарский Каганат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640513" y="5214938"/>
            <a:ext cx="2217737" cy="857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Золотая Орда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71938" y="4071938"/>
            <a:ext cx="2200275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Византия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640513" y="4071938"/>
            <a:ext cx="2217737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Булгария</a:t>
            </a:r>
            <a:endParaRPr lang="ru-RU" dirty="0"/>
          </a:p>
        </p:txBody>
      </p:sp>
      <p:pic>
        <p:nvPicPr>
          <p:cNvPr id="7172" name="Picture 4" descr="http://cs5885.vk.me/u18767117/-1/x_051b3f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071563"/>
            <a:ext cx="378936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" action="ppaction://noaction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1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360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КУЗОВАТОВСКИЙ РАЙОН</vt:lpstr>
      <vt:lpstr>МАЙНСКИЙ РАЙОН</vt:lpstr>
      <vt:lpstr>НИКОЛАЕВСКИЙ РАЙОН</vt:lpstr>
      <vt:lpstr>НОВОМАЛЫКЛИНСКИЙ РАЙОН</vt:lpstr>
      <vt:lpstr>НОВОСПАССКИЙ РАЙОН</vt:lpstr>
      <vt:lpstr>ПАВЛОВСКИЙ РАЙОН</vt:lpstr>
      <vt:lpstr>РАДИЩЕВСКИЙ РАЙОН</vt:lpstr>
      <vt:lpstr>СЕНГИЛЕЕВСКИЙ РАЙОН</vt:lpstr>
      <vt:lpstr>СТАРОКУЛАТКИНСКИЙ РАЙОН</vt:lpstr>
      <vt:lpstr>ТЕРЕНЬГУЛЬСКИЙ РАЙОН</vt:lpstr>
      <vt:lpstr>УЛЬЯНОВСКИЙ РАЙОН</vt:lpstr>
      <vt:lpstr>ЦИЛЬНИНСКИЙ РАЙОН</vt:lpstr>
      <vt:lpstr>ЧЕРДАКЛИНСКИЙ РАЙОН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User</cp:lastModifiedBy>
  <cp:revision>315</cp:revision>
  <dcterms:created xsi:type="dcterms:W3CDTF">2015-02-17T09:31:16Z</dcterms:created>
  <dcterms:modified xsi:type="dcterms:W3CDTF">2018-10-31T16:06:06Z</dcterms:modified>
</cp:coreProperties>
</file>