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2" r:id="rId4"/>
    <p:sldId id="258" r:id="rId5"/>
    <p:sldId id="259" r:id="rId6"/>
    <p:sldId id="263" r:id="rId7"/>
    <p:sldId id="265" r:id="rId8"/>
    <p:sldId id="267" r:id="rId9"/>
    <p:sldId id="264" r:id="rId10"/>
    <p:sldId id="268" r:id="rId11"/>
    <p:sldId id="269" r:id="rId12"/>
    <p:sldId id="270" r:id="rId13"/>
    <p:sldId id="26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13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ru-RU" smtClean="0"/>
              <a:pPr/>
              <a:t>3/28/2008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ru-RU" smtClean="0"/>
              <a:pPr/>
              <a:t>3/28/2008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ru-RU" smtClean="0"/>
              <a:pPr/>
              <a:t>3/28/2008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ru-RU" smtClean="0"/>
              <a:pPr/>
              <a:t>3/28/2008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ru-RU" smtClean="0"/>
              <a:pPr/>
              <a:t>3/28/2008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ru-RU" smtClean="0"/>
              <a:pPr/>
              <a:t>3/28/2008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ru-RU" smtClean="0"/>
              <a:pPr/>
              <a:t>3/28/2008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ru-RU" smtClean="0"/>
              <a:pPr/>
              <a:t>3/28/2008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ru-RU" smtClean="0"/>
              <a:pPr/>
              <a:t>3/28/2008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ru-RU" smtClean="0"/>
              <a:pPr/>
              <a:t>3/28/2008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ru-RU" smtClean="0"/>
              <a:pPr/>
              <a:t>3/28/2008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8E36636D-D922-432D-A958-524484B5923D}" type="datetimeFigureOut">
              <a:rPr lang="ru-RU" smtClean="0"/>
              <a:pPr/>
              <a:t>3/28/2008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DF28FB93-0A08-4E7D-8E63-9EFA29F1E09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wmf"/><Relationship Id="rId5" Type="http://schemas.openxmlformats.org/officeDocument/2006/relationships/image" Target="../media/image7.emf"/><Relationship Id="rId4" Type="http://schemas.openxmlformats.org/officeDocument/2006/relationships/oleObject" Target="../embeddings/_________Microsoft_Word_97-20031.doc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905000" y="1412776"/>
            <a:ext cx="6553200" cy="1944216"/>
          </a:xfrm>
        </p:spPr>
        <p:txBody>
          <a:bodyPr>
            <a:normAutofit fontScale="90000"/>
          </a:bodyPr>
          <a:lstStyle/>
          <a:p>
            <a:r>
              <a:rPr lang="ru-RU" sz="6000" b="1" i="1" dirty="0" smtClean="0">
                <a:latin typeface="Arial" pitchFamily="34" charset="0"/>
                <a:cs typeface="Arial" pitchFamily="34" charset="0"/>
              </a:rPr>
              <a:t>Речевая разминка на уроках чтения </a:t>
            </a:r>
            <a:endParaRPr lang="ru-RU" sz="60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Documents and Settings\Змей\Local Settings\Temporary Internet Files\Content.IE5\0JQ1Q2WG\MC90043758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42150" y="204788"/>
            <a:ext cx="1860550" cy="1876425"/>
          </a:xfrm>
          <a:prstGeom prst="rect">
            <a:avLst/>
          </a:prstGeom>
          <a:noFill/>
        </p:spPr>
      </p:pic>
      <p:pic>
        <p:nvPicPr>
          <p:cNvPr id="3075" name="Picture 3" descr="C:\Documents and Settings\Змей\Local Settings\Temporary Internet Files\Content.IE5\K40M4D6H\MC900438253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5488" y="4216400"/>
            <a:ext cx="1720850" cy="1797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052736"/>
            <a:ext cx="8219256" cy="5328592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r>
              <a:rPr lang="ru-RU" sz="3000" dirty="0" smtClean="0"/>
              <a:t>На птичьем дворе</a:t>
            </a:r>
            <a:r>
              <a:rPr lang="en-US" sz="3000" dirty="0" smtClean="0"/>
              <a:t>.</a:t>
            </a:r>
            <a:endParaRPr lang="ru-RU" sz="3000" dirty="0" smtClean="0"/>
          </a:p>
          <a:p>
            <a:r>
              <a:rPr lang="ru-RU" sz="3000" dirty="0" smtClean="0"/>
              <a:t>Наша уточка с утра... </a:t>
            </a:r>
            <a:r>
              <a:rPr lang="ru-RU" sz="3000" dirty="0" err="1" smtClean="0">
                <a:solidFill>
                  <a:srgbClr val="FF0000"/>
                </a:solidFill>
              </a:rPr>
              <a:t>Кря</a:t>
            </a:r>
            <a:r>
              <a:rPr lang="ru-RU" sz="3000" dirty="0" smtClean="0">
                <a:solidFill>
                  <a:srgbClr val="FF0000"/>
                </a:solidFill>
              </a:rPr>
              <a:t>, </a:t>
            </a:r>
            <a:r>
              <a:rPr lang="ru-RU" sz="3000" dirty="0" err="1" smtClean="0">
                <a:solidFill>
                  <a:srgbClr val="FF0000"/>
                </a:solidFill>
              </a:rPr>
              <a:t>кря</a:t>
            </a:r>
            <a:r>
              <a:rPr lang="ru-RU" sz="3000" dirty="0" smtClean="0">
                <a:solidFill>
                  <a:srgbClr val="FF0000"/>
                </a:solidFill>
              </a:rPr>
              <a:t>, </a:t>
            </a:r>
            <a:r>
              <a:rPr lang="ru-RU" sz="3000" dirty="0" err="1" smtClean="0">
                <a:solidFill>
                  <a:srgbClr val="FF0000"/>
                </a:solidFill>
              </a:rPr>
              <a:t>кря</a:t>
            </a:r>
            <a:r>
              <a:rPr lang="ru-RU" sz="3000" dirty="0" smtClean="0">
                <a:solidFill>
                  <a:srgbClr val="FF0000"/>
                </a:solidFill>
              </a:rPr>
              <a:t>!</a:t>
            </a:r>
          </a:p>
          <a:p>
            <a:r>
              <a:rPr lang="ru-RU" sz="3000" dirty="0" smtClean="0"/>
              <a:t>Наши гуси у пруда... </a:t>
            </a:r>
            <a:r>
              <a:rPr lang="ru-RU" sz="3000" dirty="0" smtClean="0">
                <a:solidFill>
                  <a:srgbClr val="FF0000"/>
                </a:solidFill>
              </a:rPr>
              <a:t>Га, га, га!</a:t>
            </a:r>
          </a:p>
          <a:p>
            <a:r>
              <a:rPr lang="ru-RU" sz="3000" dirty="0" smtClean="0"/>
              <a:t>Наши курочки в </a:t>
            </a:r>
            <a:r>
              <a:rPr lang="ru-RU" sz="3000" dirty="0" err="1" smtClean="0"/>
              <a:t>окно...</a:t>
            </a:r>
            <a:r>
              <a:rPr lang="ru-RU" sz="3000" dirty="0" err="1" smtClean="0">
                <a:solidFill>
                  <a:srgbClr val="FF0000"/>
                </a:solidFill>
              </a:rPr>
              <a:t>Ко</a:t>
            </a:r>
            <a:r>
              <a:rPr lang="ru-RU" sz="3000" dirty="0" smtClean="0">
                <a:solidFill>
                  <a:srgbClr val="FF0000"/>
                </a:solidFill>
              </a:rPr>
              <a:t>, ко, ко!</a:t>
            </a:r>
          </a:p>
          <a:p>
            <a:r>
              <a:rPr lang="ru-RU" sz="3000" dirty="0" smtClean="0"/>
              <a:t>А как Петя-петушок</a:t>
            </a:r>
          </a:p>
          <a:p>
            <a:r>
              <a:rPr lang="ru-RU" sz="3000" dirty="0" err="1" smtClean="0"/>
              <a:t>Ранним-рано</a:t>
            </a:r>
            <a:r>
              <a:rPr lang="ru-RU" sz="3000" dirty="0" smtClean="0"/>
              <a:t> поутру</a:t>
            </a:r>
          </a:p>
          <a:p>
            <a:r>
              <a:rPr lang="ru-RU" sz="3000" dirty="0" smtClean="0"/>
              <a:t>Нам споет..-</a:t>
            </a:r>
            <a:r>
              <a:rPr lang="ru-RU" sz="3000" dirty="0" smtClean="0">
                <a:solidFill>
                  <a:srgbClr val="FF0000"/>
                </a:solidFill>
              </a:rPr>
              <a:t>Ку-ка-ре-ку!</a:t>
            </a:r>
            <a:endParaRPr lang="ru-RU" sz="3000" dirty="0">
              <a:solidFill>
                <a:srgbClr val="FF000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rgbClr val="0070C0"/>
                </a:solidFill>
              </a:rPr>
              <a:t>Игры на звукоподражание:</a:t>
            </a:r>
            <a:r>
              <a:rPr lang="ru-RU" sz="2800" dirty="0" smtClean="0">
                <a:solidFill>
                  <a:srgbClr val="0070C0"/>
                </a:solidFill>
              </a:rPr>
              <a:t/>
            </a:r>
            <a:br>
              <a:rPr lang="ru-RU" sz="2800" dirty="0" smtClean="0">
                <a:solidFill>
                  <a:srgbClr val="0070C0"/>
                </a:solidFill>
              </a:rPr>
            </a:br>
            <a:endParaRPr lang="ru-RU" sz="2800" dirty="0">
              <a:solidFill>
                <a:srgbClr val="0070C0"/>
              </a:solidFill>
            </a:endParaRPr>
          </a:p>
        </p:txBody>
      </p:sp>
      <p:pic>
        <p:nvPicPr>
          <p:cNvPr id="26625" name="Picture 1" descr="C:\Documents and Settings\Змей\Local Settings\Temporary Internet Files\Content.IE5\2N0O8J8H\MC90019228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4437112"/>
            <a:ext cx="1894072" cy="19828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323528" y="1772816"/>
            <a:ext cx="8363272" cy="4353347"/>
          </a:xfrm>
        </p:spPr>
        <p:txBody>
          <a:bodyPr/>
          <a:lstStyle/>
          <a:p>
            <a:endParaRPr lang="ru-RU" dirty="0" smtClean="0"/>
          </a:p>
          <a:p>
            <a:r>
              <a:rPr lang="ru-RU" sz="3200" u="sng" dirty="0" smtClean="0"/>
              <a:t>К</a:t>
            </a:r>
            <a:r>
              <a:rPr lang="ru-RU" sz="3200" dirty="0" smtClean="0"/>
              <a:t>о</a:t>
            </a:r>
            <a:r>
              <a:rPr lang="ru-RU" sz="3200" u="sng" dirty="0" smtClean="0"/>
              <a:t>с</a:t>
            </a:r>
            <a:r>
              <a:rPr lang="ru-RU" sz="3200" dirty="0" smtClean="0"/>
              <a:t>и, </a:t>
            </a:r>
            <a:r>
              <a:rPr lang="ru-RU" sz="3200" u="sng" dirty="0" smtClean="0"/>
              <a:t>к</a:t>
            </a:r>
            <a:r>
              <a:rPr lang="ru-RU" sz="3200" dirty="0" smtClean="0"/>
              <a:t>о</a:t>
            </a:r>
            <a:r>
              <a:rPr lang="ru-RU" sz="3200" u="sng" dirty="0" smtClean="0"/>
              <a:t>с</a:t>
            </a:r>
            <a:r>
              <a:rPr lang="ru-RU" sz="3200" dirty="0" smtClean="0"/>
              <a:t>а, по</a:t>
            </a:r>
            <a:r>
              <a:rPr lang="ru-RU" sz="3200" u="sng" dirty="0" smtClean="0"/>
              <a:t>к</a:t>
            </a:r>
            <a:r>
              <a:rPr lang="ru-RU" sz="3200" dirty="0" smtClean="0"/>
              <a:t>а ро</a:t>
            </a:r>
            <a:r>
              <a:rPr lang="ru-RU" sz="3200" u="sng" dirty="0" smtClean="0"/>
              <a:t>с</a:t>
            </a:r>
            <a:r>
              <a:rPr lang="ru-RU" sz="3200" dirty="0" smtClean="0"/>
              <a:t>а.</a:t>
            </a:r>
          </a:p>
          <a:p>
            <a:r>
              <a:rPr lang="ru-RU" sz="3200" u="sng" dirty="0" smtClean="0"/>
              <a:t>Н</a:t>
            </a:r>
            <a:r>
              <a:rPr lang="ru-RU" sz="3200" dirty="0" smtClean="0"/>
              <a:t>а </a:t>
            </a:r>
            <a:r>
              <a:rPr lang="ru-RU" sz="3200" u="sng" dirty="0" smtClean="0"/>
              <a:t>р</a:t>
            </a:r>
            <a:r>
              <a:rPr lang="ru-RU" sz="3200" dirty="0" smtClean="0"/>
              <a:t>е</a:t>
            </a:r>
            <a:r>
              <a:rPr lang="ru-RU" sz="3200" u="sng" dirty="0" smtClean="0"/>
              <a:t>к</a:t>
            </a:r>
            <a:r>
              <a:rPr lang="ru-RU" sz="3200" dirty="0" smtClean="0"/>
              <a:t>е поймали </a:t>
            </a:r>
            <a:r>
              <a:rPr lang="ru-RU" sz="3200" u="sng" dirty="0" smtClean="0"/>
              <a:t>р</a:t>
            </a:r>
            <a:r>
              <a:rPr lang="ru-RU" sz="3200" dirty="0" smtClean="0"/>
              <a:t>ака, из-за </a:t>
            </a:r>
            <a:r>
              <a:rPr lang="ru-RU" sz="3200" u="sng" dirty="0" smtClean="0"/>
              <a:t>р</a:t>
            </a:r>
            <a:r>
              <a:rPr lang="ru-RU" sz="3200" dirty="0" smtClean="0"/>
              <a:t>ака вышла д</a:t>
            </a:r>
            <a:r>
              <a:rPr lang="ru-RU" sz="3200" u="sng" dirty="0" smtClean="0"/>
              <a:t>р</a:t>
            </a:r>
            <a:r>
              <a:rPr lang="ru-RU" sz="3200" dirty="0" smtClean="0"/>
              <a:t>а</a:t>
            </a:r>
            <a:r>
              <a:rPr lang="ru-RU" sz="3200" u="sng" dirty="0" smtClean="0"/>
              <a:t>к</a:t>
            </a:r>
            <a:r>
              <a:rPr lang="ru-RU" sz="3200" dirty="0" smtClean="0"/>
              <a:t>а.</a:t>
            </a:r>
          </a:p>
          <a:p>
            <a:r>
              <a:rPr lang="ru-RU" sz="3200" u="sng" dirty="0" smtClean="0"/>
              <a:t>Ш</a:t>
            </a:r>
            <a:r>
              <a:rPr lang="ru-RU" sz="3200" dirty="0" smtClean="0"/>
              <a:t>ла </a:t>
            </a:r>
            <a:r>
              <a:rPr lang="ru-RU" sz="3200" u="sng" dirty="0" smtClean="0"/>
              <a:t>С</a:t>
            </a:r>
            <a:r>
              <a:rPr lang="ru-RU" sz="3200" dirty="0" smtClean="0"/>
              <a:t>а</a:t>
            </a:r>
            <a:r>
              <a:rPr lang="ru-RU" sz="3200" u="sng" dirty="0" smtClean="0"/>
              <a:t>ш</a:t>
            </a:r>
            <a:r>
              <a:rPr lang="ru-RU" sz="3200" dirty="0" smtClean="0"/>
              <a:t>а по </a:t>
            </a:r>
            <a:r>
              <a:rPr lang="ru-RU" sz="3200" u="sng" dirty="0" smtClean="0"/>
              <a:t>ш</a:t>
            </a:r>
            <a:r>
              <a:rPr lang="ru-RU" sz="3200" dirty="0" smtClean="0"/>
              <a:t>о</a:t>
            </a:r>
            <a:r>
              <a:rPr lang="ru-RU" sz="3200" u="sng" dirty="0" smtClean="0"/>
              <a:t>сс</a:t>
            </a:r>
            <a:r>
              <a:rPr lang="ru-RU" sz="3200" dirty="0" smtClean="0"/>
              <a:t>е и </a:t>
            </a:r>
            <a:r>
              <a:rPr lang="ru-RU" sz="3200" u="sng" dirty="0" smtClean="0"/>
              <a:t>с</a:t>
            </a:r>
            <a:r>
              <a:rPr lang="ru-RU" sz="3200" dirty="0" smtClean="0"/>
              <a:t>о</a:t>
            </a:r>
            <a:r>
              <a:rPr lang="ru-RU" sz="3200" u="sng" dirty="0" smtClean="0"/>
              <a:t>с</a:t>
            </a:r>
            <a:r>
              <a:rPr lang="ru-RU" sz="3200" dirty="0" smtClean="0"/>
              <a:t>ала </a:t>
            </a:r>
            <a:r>
              <a:rPr lang="ru-RU" sz="3200" u="sng" dirty="0" smtClean="0"/>
              <a:t>с</a:t>
            </a:r>
            <a:r>
              <a:rPr lang="ru-RU" sz="3200" dirty="0" smtClean="0"/>
              <a:t>у</a:t>
            </a:r>
            <a:r>
              <a:rPr lang="ru-RU" sz="3200" u="sng" dirty="0" smtClean="0"/>
              <a:t>ш</a:t>
            </a:r>
            <a:r>
              <a:rPr lang="ru-RU" sz="3200" dirty="0" smtClean="0"/>
              <a:t>ку. </a:t>
            </a:r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i="1" dirty="0" smtClean="0"/>
              <a:t> </a:t>
            </a:r>
            <a:r>
              <a:rPr lang="ru-RU" sz="2400" b="1" i="1" dirty="0" smtClean="0">
                <a:solidFill>
                  <a:srgbClr val="0070C0"/>
                </a:solidFill>
              </a:rPr>
              <a:t>Скороговорки на проговаривание согласных звуков:</a:t>
            </a:r>
            <a:endParaRPr lang="ru-RU" sz="2400" dirty="0">
              <a:solidFill>
                <a:srgbClr val="0070C0"/>
              </a:solidFill>
            </a:endParaRPr>
          </a:p>
        </p:txBody>
      </p:sp>
      <p:pic>
        <p:nvPicPr>
          <p:cNvPr id="25601" name="Picture 1" descr="C:\Documents and Settings\Змей\Local Settings\Temporary Internet Files\Content.IE5\J8D59T47\MC90036165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4797152"/>
            <a:ext cx="1827212" cy="1701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539552" y="2060848"/>
            <a:ext cx="8147248" cy="4065315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r>
              <a:rPr lang="ru-RU" sz="3200" dirty="0" err="1" smtClean="0"/>
              <a:t>ПЫлеСОС</a:t>
            </a:r>
            <a:r>
              <a:rPr lang="ru-RU" sz="3200" dirty="0" smtClean="0"/>
              <a:t>			</a:t>
            </a:r>
            <a:r>
              <a:rPr lang="ru-RU" sz="3200" dirty="0" err="1" smtClean="0"/>
              <a:t>СнеГИри</a:t>
            </a:r>
            <a:endParaRPr lang="ru-RU" sz="3200" dirty="0" smtClean="0"/>
          </a:p>
          <a:p>
            <a:r>
              <a:rPr lang="ru-RU" sz="3200" dirty="0" err="1" smtClean="0"/>
              <a:t>ВоРОбьИ</a:t>
            </a:r>
            <a:r>
              <a:rPr lang="ru-RU" sz="3200" dirty="0" smtClean="0"/>
              <a:t>			</a:t>
            </a:r>
            <a:r>
              <a:rPr lang="ru-RU" sz="3200" dirty="0" err="1" smtClean="0"/>
              <a:t>ТЕтерЕВочЕК</a:t>
            </a:r>
            <a:endParaRPr lang="ru-RU" sz="3200" dirty="0" smtClean="0"/>
          </a:p>
          <a:p>
            <a:r>
              <a:rPr lang="ru-RU" sz="3200" b="1" i="1" dirty="0" smtClean="0"/>
              <a:t> </a:t>
            </a:r>
            <a:r>
              <a:rPr lang="ru-RU" sz="3200" dirty="0" err="1" smtClean="0"/>
              <a:t>МОлОКо</a:t>
            </a:r>
            <a:r>
              <a:rPr lang="ru-RU" sz="3200" dirty="0" smtClean="0"/>
              <a:t>                            </a:t>
            </a:r>
            <a:r>
              <a:rPr lang="ru-RU" sz="3200" dirty="0" err="1" smtClean="0"/>
              <a:t>шкОЛьНиКИ</a:t>
            </a:r>
            <a:endParaRPr lang="ru-RU" sz="3200" dirty="0" smtClean="0"/>
          </a:p>
          <a:p>
            <a:r>
              <a:rPr lang="ru-RU" sz="3200" dirty="0" err="1" smtClean="0"/>
              <a:t>маТЕМатиКА</a:t>
            </a:r>
            <a:r>
              <a:rPr lang="ru-RU" sz="3200" dirty="0" smtClean="0"/>
              <a:t>                     </a:t>
            </a:r>
            <a:r>
              <a:rPr lang="ru-RU" sz="3200" dirty="0" err="1" smtClean="0"/>
              <a:t>РиСУноК</a:t>
            </a:r>
            <a:endParaRPr lang="ru-RU" sz="3200" dirty="0" smtClean="0"/>
          </a:p>
          <a:p>
            <a:endParaRPr lang="ru-RU" sz="3200" dirty="0" smtClean="0"/>
          </a:p>
          <a:p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i="1" dirty="0" smtClean="0">
                <a:solidFill>
                  <a:srgbClr val="0070C0"/>
                </a:solidFill>
              </a:rPr>
              <a:t>Чтение слов, записанных разновеликим шрифтом.</a:t>
            </a:r>
            <a:r>
              <a:rPr lang="ru-RU" sz="2400" dirty="0" smtClean="0">
                <a:solidFill>
                  <a:srgbClr val="0070C0"/>
                </a:solidFill>
              </a:rPr>
              <a:t/>
            </a:r>
            <a:br>
              <a:rPr lang="ru-RU" sz="2400" dirty="0" smtClean="0">
                <a:solidFill>
                  <a:srgbClr val="0070C0"/>
                </a:solidFill>
              </a:rPr>
            </a:br>
            <a:endParaRPr lang="ru-RU" sz="2400" dirty="0">
              <a:solidFill>
                <a:srgbClr val="0070C0"/>
              </a:solidFill>
            </a:endParaRPr>
          </a:p>
        </p:txBody>
      </p:sp>
      <p:pic>
        <p:nvPicPr>
          <p:cNvPr id="24577" name="Picture 1" descr="C:\Documents and Settings\Змей\Local Settings\Temporary Internet Files\Content.IE5\QHWIOIK3\MC90041242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4246236">
            <a:off x="6931685" y="4476107"/>
            <a:ext cx="1428170" cy="18944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55776" y="2311922"/>
            <a:ext cx="6249601" cy="3789334"/>
          </a:xfrm>
        </p:spPr>
        <p:txBody>
          <a:bodyPr>
            <a:normAutofit/>
          </a:bodyPr>
          <a:lstStyle/>
          <a:p>
            <a:endParaRPr lang="ru-RU" sz="6000" i="1" dirty="0" smtClean="0">
              <a:solidFill>
                <a:srgbClr val="FF0000"/>
              </a:solidFill>
            </a:endParaRPr>
          </a:p>
          <a:p>
            <a:r>
              <a:rPr lang="ru-RU" sz="6000" i="1" dirty="0" smtClean="0">
                <a:solidFill>
                  <a:srgbClr val="FF0000"/>
                </a:solidFill>
              </a:rPr>
              <a:t>Молодцы!</a:t>
            </a:r>
            <a:endParaRPr lang="ru-RU" sz="6000" i="1" dirty="0">
              <a:solidFill>
                <a:srgbClr val="FF000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Documents and Settings\Змей\Local Settings\Temporary Internet Files\Content.IE5\4BQ0FTRO\MC900438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3356992"/>
            <a:ext cx="1863725" cy="1270000"/>
          </a:xfrm>
          <a:prstGeom prst="rect">
            <a:avLst/>
          </a:prstGeom>
          <a:noFill/>
        </p:spPr>
      </p:pic>
      <p:pic>
        <p:nvPicPr>
          <p:cNvPr id="5123" name="Picture 3" descr="C:\Documents and Settings\Змей\Local Settings\Temporary Internet Files\Content.IE5\IPXXZEOH\MC90043800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3284984"/>
            <a:ext cx="1839056" cy="1250057"/>
          </a:xfrm>
          <a:prstGeom prst="rect">
            <a:avLst/>
          </a:prstGeom>
          <a:noFill/>
        </p:spPr>
      </p:pic>
      <p:pic>
        <p:nvPicPr>
          <p:cNvPr id="5125" name="Picture 5" descr="C:\Documents and Settings\Змей\Local Settings\Temporary Internet Files\Content.IE5\KVXYZZ4G\MC900440424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44938" y="4705350"/>
            <a:ext cx="1827212" cy="15065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28600"/>
            <a:ext cx="7931224" cy="5648672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827584" y="692692"/>
          <a:ext cx="7776864" cy="55446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6144"/>
                <a:gridCol w="1296144"/>
                <a:gridCol w="1296144"/>
                <a:gridCol w="1296144"/>
                <a:gridCol w="1367881"/>
                <a:gridCol w="1224407"/>
              </a:tblGrid>
              <a:tr h="55446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     А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      О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      У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      Ы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     Э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554462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  Б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 ба</a:t>
                      </a:r>
                      <a:endParaRPr lang="ru-RU" sz="2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</a:t>
                      </a:r>
                      <a:r>
                        <a:rPr lang="ru-RU" sz="2400" b="1" dirty="0" err="1" smtClean="0"/>
                        <a:t>бо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</a:t>
                      </a:r>
                      <a:r>
                        <a:rPr lang="ru-RU" sz="2400" b="1" dirty="0" err="1" smtClean="0"/>
                        <a:t>бу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бы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</a:t>
                      </a:r>
                      <a:r>
                        <a:rPr lang="ru-RU" sz="2400" b="1" dirty="0" err="1" smtClean="0"/>
                        <a:t>бэ</a:t>
                      </a:r>
                      <a:endParaRPr lang="ru-RU" sz="2400" b="1" dirty="0"/>
                    </a:p>
                  </a:txBody>
                  <a:tcPr/>
                </a:tc>
              </a:tr>
              <a:tr h="554462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  В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</a:t>
                      </a:r>
                      <a:r>
                        <a:rPr lang="ru-RU" sz="2400" b="1" dirty="0" err="1" smtClean="0"/>
                        <a:t>ва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во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</a:t>
                      </a:r>
                      <a:r>
                        <a:rPr lang="ru-RU" sz="2400" b="1" dirty="0" err="1" smtClean="0"/>
                        <a:t>ву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вы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</a:t>
                      </a:r>
                      <a:r>
                        <a:rPr lang="ru-RU" sz="2400" b="1" dirty="0" err="1" smtClean="0"/>
                        <a:t>вэ</a:t>
                      </a:r>
                      <a:endParaRPr lang="ru-RU" sz="2400" b="1" dirty="0"/>
                    </a:p>
                  </a:txBody>
                  <a:tcPr/>
                </a:tc>
              </a:tr>
              <a:tr h="554462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  Г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га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го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</a:t>
                      </a:r>
                      <a:r>
                        <a:rPr lang="ru-RU" sz="2400" b="1" dirty="0" err="1" smtClean="0"/>
                        <a:t>гу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</a:t>
                      </a:r>
                      <a:r>
                        <a:rPr lang="ru-RU" sz="2400" b="1" dirty="0" err="1" smtClean="0"/>
                        <a:t>гы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</a:t>
                      </a:r>
                      <a:r>
                        <a:rPr lang="ru-RU" sz="2400" b="1" dirty="0" err="1" smtClean="0"/>
                        <a:t>гэ</a:t>
                      </a:r>
                      <a:endParaRPr lang="ru-RU" sz="2400" b="1" dirty="0"/>
                    </a:p>
                  </a:txBody>
                  <a:tcPr/>
                </a:tc>
              </a:tr>
              <a:tr h="554462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  Д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да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до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</a:t>
                      </a:r>
                      <a:r>
                        <a:rPr lang="ru-RU" sz="2400" b="1" dirty="0" err="1" smtClean="0"/>
                        <a:t>ду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</a:t>
                      </a:r>
                      <a:r>
                        <a:rPr lang="ru-RU" sz="2400" b="1" dirty="0" err="1" smtClean="0"/>
                        <a:t>ды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</a:t>
                      </a:r>
                      <a:r>
                        <a:rPr lang="ru-RU" sz="2400" b="1" dirty="0" err="1" smtClean="0"/>
                        <a:t>дэ</a:t>
                      </a:r>
                      <a:endParaRPr lang="ru-RU" sz="2400" b="1" dirty="0"/>
                    </a:p>
                  </a:txBody>
                  <a:tcPr/>
                </a:tc>
              </a:tr>
              <a:tr h="554462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  Ж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</a:t>
                      </a:r>
                      <a:r>
                        <a:rPr lang="ru-RU" sz="2400" b="1" dirty="0" err="1" smtClean="0"/>
                        <a:t>жа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</a:t>
                      </a:r>
                      <a:r>
                        <a:rPr lang="ru-RU" sz="2400" b="1" dirty="0" err="1" smtClean="0"/>
                        <a:t>жо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</a:t>
                      </a:r>
                      <a:r>
                        <a:rPr lang="ru-RU" sz="2400" b="1" dirty="0" err="1" smtClean="0"/>
                        <a:t>жу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-----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</a:t>
                      </a:r>
                      <a:r>
                        <a:rPr lang="ru-RU" sz="2400" b="1" dirty="0" err="1" smtClean="0"/>
                        <a:t>жэ</a:t>
                      </a:r>
                      <a:endParaRPr lang="ru-RU" sz="2400" b="1" dirty="0"/>
                    </a:p>
                  </a:txBody>
                  <a:tcPr/>
                </a:tc>
              </a:tr>
              <a:tr h="554462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   З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за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</a:t>
                      </a:r>
                      <a:r>
                        <a:rPr lang="ru-RU" sz="2400" b="1" dirty="0" err="1" smtClean="0"/>
                        <a:t>жу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</a:t>
                      </a:r>
                      <a:r>
                        <a:rPr lang="ru-RU" sz="2400" b="1" dirty="0" err="1" smtClean="0"/>
                        <a:t>зу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</a:t>
                      </a:r>
                      <a:r>
                        <a:rPr lang="ru-RU" sz="2400" b="1" dirty="0" err="1" smtClean="0"/>
                        <a:t>зы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</a:t>
                      </a:r>
                      <a:r>
                        <a:rPr lang="ru-RU" sz="2400" b="1" dirty="0" err="1" smtClean="0"/>
                        <a:t>зэ</a:t>
                      </a:r>
                      <a:endParaRPr lang="ru-RU" sz="2400" b="1" dirty="0"/>
                    </a:p>
                  </a:txBody>
                  <a:tcPr/>
                </a:tc>
              </a:tr>
              <a:tr h="554462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   К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</a:t>
                      </a:r>
                      <a:r>
                        <a:rPr lang="ru-RU" sz="2400" b="1" dirty="0" err="1" smtClean="0"/>
                        <a:t>ка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ко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</a:t>
                      </a:r>
                      <a:r>
                        <a:rPr lang="ru-RU" sz="2400" b="1" dirty="0" err="1" smtClean="0"/>
                        <a:t>ку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-----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-----</a:t>
                      </a:r>
                      <a:endParaRPr lang="ru-RU" sz="2400" b="1" dirty="0"/>
                    </a:p>
                  </a:txBody>
                  <a:tcPr/>
                </a:tc>
              </a:tr>
              <a:tr h="554462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  Л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</a:t>
                      </a:r>
                      <a:r>
                        <a:rPr lang="ru-RU" sz="2400" b="1" dirty="0" err="1" smtClean="0"/>
                        <a:t>ла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</a:t>
                      </a:r>
                      <a:r>
                        <a:rPr lang="ru-RU" sz="2400" b="1" dirty="0" err="1" smtClean="0"/>
                        <a:t>ло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</a:t>
                      </a:r>
                      <a:r>
                        <a:rPr lang="ru-RU" sz="2400" b="1" dirty="0" err="1" smtClean="0"/>
                        <a:t>лу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</a:t>
                      </a:r>
                      <a:r>
                        <a:rPr lang="ru-RU" sz="2400" b="1" dirty="0" err="1" smtClean="0"/>
                        <a:t>лы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------</a:t>
                      </a:r>
                      <a:endParaRPr lang="ru-RU" sz="2400" b="1" dirty="0"/>
                    </a:p>
                  </a:txBody>
                  <a:tcPr/>
                </a:tc>
              </a:tr>
              <a:tr h="554462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  М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</a:t>
                      </a:r>
                      <a:r>
                        <a:rPr lang="ru-RU" sz="2400" b="1" dirty="0" err="1" smtClean="0"/>
                        <a:t>ма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мо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</a:t>
                      </a:r>
                      <a:r>
                        <a:rPr lang="ru-RU" sz="2400" b="1" dirty="0" err="1" smtClean="0"/>
                        <a:t>му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мы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</a:t>
                      </a:r>
                      <a:r>
                        <a:rPr lang="ru-RU" sz="2400" b="1" dirty="0" err="1" smtClean="0"/>
                        <a:t>мэ</a:t>
                      </a:r>
                      <a:endParaRPr lang="ru-RU" sz="24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 descr="C:\Documents and Settings\Змей\Local Settings\Temporary Internet Files\Content.IE5\KVXYZZ4G\MC90044042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20951" cy="108912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28600"/>
            <a:ext cx="7931224" cy="5648672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827584" y="692692"/>
          <a:ext cx="7776864" cy="55446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6144"/>
                <a:gridCol w="1296144"/>
                <a:gridCol w="1296144"/>
                <a:gridCol w="1296144"/>
                <a:gridCol w="1367881"/>
                <a:gridCol w="1224407"/>
              </a:tblGrid>
              <a:tr h="55446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     Я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      Ё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      Ю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      И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     Е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554462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  БЬ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 </a:t>
                      </a:r>
                      <a:r>
                        <a:rPr lang="ru-RU" sz="2400" b="1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бя</a:t>
                      </a:r>
                      <a:endParaRPr lang="ru-RU" sz="2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</a:t>
                      </a:r>
                      <a:r>
                        <a:rPr lang="ru-RU" sz="2400" b="1" dirty="0" err="1" smtClean="0"/>
                        <a:t>бё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</a:t>
                      </a:r>
                      <a:r>
                        <a:rPr lang="ru-RU" sz="2400" b="1" dirty="0" err="1" smtClean="0"/>
                        <a:t>бю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</a:t>
                      </a:r>
                      <a:r>
                        <a:rPr lang="ru-RU" sz="2400" b="1" dirty="0" err="1" smtClean="0"/>
                        <a:t>би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</a:t>
                      </a:r>
                      <a:r>
                        <a:rPr lang="ru-RU" sz="2400" b="1" dirty="0" err="1" smtClean="0"/>
                        <a:t>бе</a:t>
                      </a:r>
                      <a:endParaRPr lang="ru-RU" sz="2400" b="1" dirty="0"/>
                    </a:p>
                  </a:txBody>
                  <a:tcPr/>
                </a:tc>
              </a:tr>
              <a:tr h="554462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  ВЬ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</a:t>
                      </a:r>
                      <a:r>
                        <a:rPr lang="ru-RU" sz="2400" b="1" dirty="0" err="1" smtClean="0"/>
                        <a:t>вя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</a:t>
                      </a:r>
                      <a:r>
                        <a:rPr lang="ru-RU" sz="2400" b="1" dirty="0" err="1" smtClean="0"/>
                        <a:t>вё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-------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</a:t>
                      </a:r>
                      <a:r>
                        <a:rPr lang="ru-RU" sz="2400" b="1" dirty="0" err="1" smtClean="0"/>
                        <a:t>ви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</a:t>
                      </a:r>
                      <a:r>
                        <a:rPr lang="ru-RU" sz="2400" b="1" dirty="0" err="1" smtClean="0"/>
                        <a:t>ве</a:t>
                      </a:r>
                      <a:endParaRPr lang="ru-RU" sz="2400" b="1" dirty="0"/>
                    </a:p>
                  </a:txBody>
                  <a:tcPr/>
                </a:tc>
              </a:tr>
              <a:tr h="554462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  ГЬ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-------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baseline="0" dirty="0" smtClean="0"/>
                        <a:t>  </a:t>
                      </a:r>
                      <a:r>
                        <a:rPr lang="ru-RU" sz="2400" b="1" baseline="0" dirty="0" err="1" smtClean="0"/>
                        <a:t>гё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-------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</a:t>
                      </a:r>
                      <a:r>
                        <a:rPr lang="ru-RU" sz="2400" b="1" dirty="0" err="1" smtClean="0"/>
                        <a:t>ги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</a:t>
                      </a:r>
                      <a:r>
                        <a:rPr lang="ru-RU" sz="2400" b="1" dirty="0" err="1" smtClean="0"/>
                        <a:t>ге</a:t>
                      </a:r>
                      <a:endParaRPr lang="ru-RU" sz="2400" b="1" dirty="0"/>
                    </a:p>
                  </a:txBody>
                  <a:tcPr/>
                </a:tc>
              </a:tr>
              <a:tr h="554462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  ДЬ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</a:t>
                      </a:r>
                      <a:r>
                        <a:rPr lang="ru-RU" sz="2400" b="1" dirty="0" err="1" smtClean="0"/>
                        <a:t>дя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дё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</a:t>
                      </a:r>
                      <a:r>
                        <a:rPr lang="ru-RU" sz="2400" b="1" dirty="0" err="1" smtClean="0"/>
                        <a:t>дю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</a:t>
                      </a:r>
                      <a:r>
                        <a:rPr lang="ru-RU" sz="2400" b="1" dirty="0" err="1" smtClean="0"/>
                        <a:t>ди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де</a:t>
                      </a:r>
                      <a:endParaRPr lang="ru-RU" sz="2400" b="1" dirty="0"/>
                    </a:p>
                  </a:txBody>
                  <a:tcPr/>
                </a:tc>
              </a:tr>
              <a:tr h="554462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  ЖЬ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-------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жё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--------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</a:t>
                      </a:r>
                      <a:r>
                        <a:rPr lang="ru-RU" sz="2400" b="1" dirty="0" err="1" smtClean="0"/>
                        <a:t>жи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же</a:t>
                      </a:r>
                      <a:endParaRPr lang="ru-RU" sz="2400" b="1" dirty="0"/>
                    </a:p>
                  </a:txBody>
                  <a:tcPr/>
                </a:tc>
              </a:tr>
              <a:tr h="554462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   ЗЬ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</a:t>
                      </a:r>
                      <a:r>
                        <a:rPr lang="ru-RU" sz="2400" b="1" dirty="0" err="1" smtClean="0"/>
                        <a:t>зя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</a:t>
                      </a:r>
                      <a:r>
                        <a:rPr lang="ru-RU" sz="2400" b="1" dirty="0" err="1" smtClean="0"/>
                        <a:t>зё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</a:t>
                      </a:r>
                      <a:r>
                        <a:rPr lang="ru-RU" sz="2400" b="1" dirty="0" err="1" smtClean="0"/>
                        <a:t>зю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</a:t>
                      </a:r>
                      <a:r>
                        <a:rPr lang="ru-RU" sz="2400" b="1" dirty="0" err="1" smtClean="0"/>
                        <a:t>зи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</a:t>
                      </a:r>
                      <a:r>
                        <a:rPr lang="ru-RU" sz="2400" b="1" dirty="0" err="1" smtClean="0"/>
                        <a:t>зе</a:t>
                      </a:r>
                      <a:endParaRPr lang="ru-RU" sz="2400" b="1" dirty="0"/>
                    </a:p>
                  </a:txBody>
                  <a:tcPr/>
                </a:tc>
              </a:tr>
              <a:tr h="554462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   КЬ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-------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-------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</a:t>
                      </a:r>
                      <a:r>
                        <a:rPr lang="ru-RU" sz="2400" b="1" dirty="0" err="1" smtClean="0"/>
                        <a:t>кю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baseline="0" dirty="0" smtClean="0"/>
                        <a:t>  </a:t>
                      </a:r>
                      <a:r>
                        <a:rPr lang="ru-RU" sz="2400" b="1" baseline="0" dirty="0" err="1" smtClean="0"/>
                        <a:t>ки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baseline="0" dirty="0" smtClean="0"/>
                        <a:t>  </a:t>
                      </a:r>
                      <a:r>
                        <a:rPr lang="ru-RU" sz="2400" b="1" baseline="0" dirty="0" err="1" smtClean="0"/>
                        <a:t>ке</a:t>
                      </a:r>
                      <a:endParaRPr lang="ru-RU" sz="2400" b="1" dirty="0"/>
                    </a:p>
                  </a:txBody>
                  <a:tcPr/>
                </a:tc>
              </a:tr>
              <a:tr h="554462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  ЛЬ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ля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</a:t>
                      </a:r>
                      <a:r>
                        <a:rPr lang="ru-RU" sz="2400" b="1" dirty="0" err="1" smtClean="0"/>
                        <a:t>лё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</a:t>
                      </a:r>
                      <a:r>
                        <a:rPr lang="ru-RU" sz="2400" b="1" dirty="0" err="1" smtClean="0"/>
                        <a:t>лю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ли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baseline="0" dirty="0" smtClean="0"/>
                        <a:t>  </a:t>
                      </a:r>
                      <a:r>
                        <a:rPr lang="ru-RU" sz="2400" b="1" baseline="0" dirty="0" err="1" smtClean="0"/>
                        <a:t>ле</a:t>
                      </a:r>
                      <a:endParaRPr lang="ru-RU" sz="2400" b="1" dirty="0"/>
                    </a:p>
                  </a:txBody>
                  <a:tcPr/>
                </a:tc>
              </a:tr>
              <a:tr h="554462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  МЬ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мя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</a:t>
                      </a:r>
                      <a:r>
                        <a:rPr lang="ru-RU" sz="2400" b="1" dirty="0" err="1" smtClean="0"/>
                        <a:t>мё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мю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ми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</a:t>
                      </a:r>
                      <a:r>
                        <a:rPr lang="ru-RU" sz="2400" b="1" dirty="0" err="1" smtClean="0"/>
                        <a:t>ме</a:t>
                      </a:r>
                      <a:endParaRPr lang="ru-RU" sz="24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 descr="C:\Documents and Settings\Змей\Local Settings\Temporary Internet Files\Content.IE5\KVXYZZ4G\MC90044042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20951" cy="1089125"/>
          </a:xfrm>
          <a:prstGeom prst="rect">
            <a:avLst/>
          </a:prstGeom>
          <a:noFill/>
        </p:spPr>
      </p:pic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39550" y="1196747"/>
          <a:ext cx="8147250" cy="51684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7875"/>
                <a:gridCol w="1357875"/>
                <a:gridCol w="1357875"/>
                <a:gridCol w="1357875"/>
                <a:gridCol w="1357875"/>
                <a:gridCol w="1357875"/>
              </a:tblGrid>
              <a:tr h="46986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А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О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У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Ы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Э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69863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Н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на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но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ну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 smtClean="0"/>
                        <a:t>ны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---------</a:t>
                      </a:r>
                      <a:endParaRPr lang="ru-RU" sz="2400" b="1" dirty="0"/>
                    </a:p>
                  </a:txBody>
                  <a:tcPr/>
                </a:tc>
              </a:tr>
              <a:tr h="469863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П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па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по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 smtClean="0"/>
                        <a:t>пу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 smtClean="0"/>
                        <a:t>пы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 smtClean="0"/>
                        <a:t>пэ</a:t>
                      </a:r>
                      <a:endParaRPr lang="ru-RU" sz="2400" b="1" dirty="0"/>
                    </a:p>
                  </a:txBody>
                  <a:tcPr/>
                </a:tc>
              </a:tr>
              <a:tr h="469863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Р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 smtClean="0"/>
                        <a:t>ра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 smtClean="0"/>
                        <a:t>ро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 smtClean="0"/>
                        <a:t>ру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 smtClean="0"/>
                        <a:t>ры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---------</a:t>
                      </a:r>
                      <a:endParaRPr lang="ru-RU" sz="2400" b="1" dirty="0"/>
                    </a:p>
                  </a:txBody>
                  <a:tcPr/>
                </a:tc>
              </a:tr>
              <a:tr h="469863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С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 smtClean="0"/>
                        <a:t>са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со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су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 smtClean="0"/>
                        <a:t>сы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 smtClean="0"/>
                        <a:t>сэ</a:t>
                      </a:r>
                      <a:endParaRPr lang="ru-RU" sz="2400" b="1" dirty="0"/>
                    </a:p>
                  </a:txBody>
                  <a:tcPr/>
                </a:tc>
              </a:tr>
              <a:tr h="469863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Т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та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то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ту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ты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 smtClean="0"/>
                        <a:t>тэ</a:t>
                      </a:r>
                      <a:endParaRPr lang="ru-RU" sz="2400" b="1" dirty="0"/>
                    </a:p>
                  </a:txBody>
                  <a:tcPr/>
                </a:tc>
              </a:tr>
              <a:tr h="469863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Ф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фа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 smtClean="0"/>
                        <a:t>фо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фу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 smtClean="0"/>
                        <a:t>фы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------</a:t>
                      </a:r>
                      <a:endParaRPr lang="ru-RU" sz="2400" b="1" dirty="0"/>
                    </a:p>
                  </a:txBody>
                  <a:tcPr/>
                </a:tc>
              </a:tr>
              <a:tr h="469863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Х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ха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хо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 smtClean="0"/>
                        <a:t>ху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--------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--------</a:t>
                      </a:r>
                      <a:endParaRPr lang="ru-RU" sz="2400" b="1" dirty="0"/>
                    </a:p>
                  </a:txBody>
                  <a:tcPr/>
                </a:tc>
              </a:tr>
              <a:tr h="469863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Ц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 smtClean="0"/>
                        <a:t>ца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 smtClean="0"/>
                        <a:t>цо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 smtClean="0"/>
                        <a:t>цу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 smtClean="0"/>
                        <a:t>цы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--------</a:t>
                      </a:r>
                      <a:endParaRPr lang="ru-RU" sz="2400" b="1" dirty="0"/>
                    </a:p>
                  </a:txBody>
                  <a:tcPr/>
                </a:tc>
              </a:tr>
              <a:tr h="469863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Ч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 smtClean="0"/>
                        <a:t>ча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 smtClean="0"/>
                        <a:t>чо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чу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---------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--------</a:t>
                      </a:r>
                      <a:endParaRPr lang="ru-RU" sz="2400" b="1" dirty="0"/>
                    </a:p>
                  </a:txBody>
                  <a:tcPr/>
                </a:tc>
              </a:tr>
              <a:tr h="469863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Ш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ша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 smtClean="0"/>
                        <a:t>шо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 smtClean="0"/>
                        <a:t>шу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---------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--------</a:t>
                      </a:r>
                      <a:endParaRPr lang="ru-RU" sz="24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Documents and Settings\Змей\Local Settings\Temporary Internet Files\Content.IE5\CINYG2VH\MC90043438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0"/>
            <a:ext cx="932483" cy="14698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1052740"/>
          <a:ext cx="7920882" cy="5486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20147"/>
                <a:gridCol w="1320147"/>
                <a:gridCol w="1320147"/>
                <a:gridCol w="1320147"/>
                <a:gridCol w="1320147"/>
                <a:gridCol w="1320147"/>
              </a:tblGrid>
              <a:tr h="444049">
                <a:tc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      Я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      Ё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     Ю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     И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     Е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44049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  НЬ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 smtClean="0"/>
                        <a:t>ня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нё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ню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ни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не</a:t>
                      </a:r>
                      <a:endParaRPr lang="ru-RU" sz="2400" b="1" dirty="0"/>
                    </a:p>
                  </a:txBody>
                  <a:tcPr/>
                </a:tc>
              </a:tr>
              <a:tr h="444049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  ПЬ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 smtClean="0"/>
                        <a:t>пя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 smtClean="0"/>
                        <a:t>пё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 smtClean="0"/>
                        <a:t>пю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пи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 smtClean="0"/>
                        <a:t>пе</a:t>
                      </a:r>
                      <a:endParaRPr lang="ru-RU" sz="2400" b="1" dirty="0"/>
                    </a:p>
                  </a:txBody>
                  <a:tcPr/>
                </a:tc>
              </a:tr>
              <a:tr h="444049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  РЬ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 smtClean="0"/>
                        <a:t>ря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рё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 smtClean="0"/>
                        <a:t>рю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 smtClean="0"/>
                        <a:t>ри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ре</a:t>
                      </a:r>
                      <a:endParaRPr lang="ru-RU" sz="2400" b="1" dirty="0"/>
                    </a:p>
                  </a:txBody>
                  <a:tcPr/>
                </a:tc>
              </a:tr>
              <a:tr h="444049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  СЬ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 smtClean="0"/>
                        <a:t>ся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сё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 smtClean="0"/>
                        <a:t>сю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си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се</a:t>
                      </a:r>
                      <a:endParaRPr lang="ru-RU" sz="2400" b="1" dirty="0"/>
                    </a:p>
                  </a:txBody>
                  <a:tcPr/>
                </a:tc>
              </a:tr>
              <a:tr h="444049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  ТЬ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 smtClean="0"/>
                        <a:t>тя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тё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 smtClean="0"/>
                        <a:t>тю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 smtClean="0"/>
                        <a:t>ти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те</a:t>
                      </a:r>
                      <a:endParaRPr lang="ru-RU" sz="2400" b="1" dirty="0"/>
                    </a:p>
                  </a:txBody>
                  <a:tcPr/>
                </a:tc>
              </a:tr>
              <a:tr h="444049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 ФЬ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-----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 smtClean="0"/>
                        <a:t>фё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-----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фи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 smtClean="0"/>
                        <a:t>фе</a:t>
                      </a:r>
                      <a:endParaRPr lang="ru-RU" sz="2400" b="1" dirty="0"/>
                    </a:p>
                  </a:txBody>
                  <a:tcPr/>
                </a:tc>
              </a:tr>
              <a:tr h="444049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 ХЬ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-----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-----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-----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 smtClean="0"/>
                        <a:t>хи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 smtClean="0"/>
                        <a:t>хе</a:t>
                      </a:r>
                      <a:endParaRPr lang="ru-RU" sz="2400" b="1" dirty="0"/>
                    </a:p>
                  </a:txBody>
                  <a:tcPr/>
                </a:tc>
              </a:tr>
              <a:tr h="444049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 ЦЬ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-----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-----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-----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 smtClean="0"/>
                        <a:t>ци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 smtClean="0"/>
                        <a:t>це</a:t>
                      </a:r>
                      <a:endParaRPr lang="ru-RU" sz="2400" b="1" dirty="0"/>
                    </a:p>
                  </a:txBody>
                  <a:tcPr/>
                </a:tc>
              </a:tr>
              <a:tr h="444049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 ЧЬ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-----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 smtClean="0"/>
                        <a:t>чё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-----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 smtClean="0"/>
                        <a:t>чи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 smtClean="0"/>
                        <a:t>че</a:t>
                      </a:r>
                      <a:endParaRPr lang="ru-RU" sz="2400" b="1" dirty="0"/>
                    </a:p>
                  </a:txBody>
                  <a:tcPr/>
                </a:tc>
              </a:tr>
              <a:tr h="444049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 ШЬ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-----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 smtClean="0"/>
                        <a:t>шё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-----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 smtClean="0"/>
                        <a:t>ши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 smtClean="0"/>
                        <a:t>ше</a:t>
                      </a:r>
                      <a:endParaRPr lang="ru-RU" sz="2400" b="1" dirty="0"/>
                    </a:p>
                  </a:txBody>
                  <a:tcPr/>
                </a:tc>
              </a:tr>
              <a:tr h="444049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ЩЬ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-----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 smtClean="0"/>
                        <a:t>щё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-----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щи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err="1" smtClean="0"/>
                        <a:t>ще</a:t>
                      </a:r>
                      <a:endParaRPr lang="ru-RU" sz="24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098" name="Picture 2" descr="C:\Documents and Settings\Змей\Local Settings\Temporary Internet Files\Content.IE5\KVXYZZ4G\MC90043799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7" y="260648"/>
            <a:ext cx="1224136" cy="94311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79512" y="188640"/>
          <a:ext cx="8640960" cy="63367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Document" r:id="rId4" imgW="6088725" imgH="6987093" progId="Word.Document.8">
                  <p:embed/>
                </p:oleObj>
              </mc:Choice>
              <mc:Fallback>
                <p:oleObj name="Document" r:id="rId4" imgW="6088725" imgH="6987093" progId="Word.Documen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188640"/>
                        <a:ext cx="8640960" cy="63367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8" name="Picture 4" descr="C:\Documents and Settings\Змей\Local Settings\Temporary Internet Files\Content.IE5\94MQGGOW\MC900361656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761021" y="5569943"/>
            <a:ext cx="1382979" cy="12880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Текст 1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Заголовок 10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i="1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</a:rPr>
              <a:t>Чтение шепотом в медленно</a:t>
            </a:r>
            <a:r>
              <a:rPr lang="ru-RU" b="1" i="1" dirty="0" smtClean="0">
                <a:latin typeface="Arial" pitchFamily="34" charset="0"/>
                <a:ea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2" name="Содержимое 11"/>
          <p:cNvSpPr>
            <a:spLocks noGrp="1"/>
          </p:cNvSpPr>
          <p:nvPr>
            <p:ph idx="1"/>
          </p:nvPr>
        </p:nvSpPr>
        <p:spPr>
          <a:xfrm>
            <a:off x="395536" y="620688"/>
            <a:ext cx="8026088" cy="5357501"/>
          </a:xfrm>
        </p:spPr>
        <p:txBody>
          <a:bodyPr>
            <a:normAutofit lnSpcReduction="10000"/>
          </a:bodyPr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1200" b="1" i="1" dirty="0" smtClean="0">
                <a:latin typeface="Arial" pitchFamily="34" charset="0"/>
                <a:ea typeface="Times New Roman" pitchFamily="18" charset="0"/>
              </a:rPr>
              <a:t>1</a:t>
            </a:r>
            <a:endParaRPr lang="en-US" sz="2400" b="1" i="1" dirty="0" smtClean="0">
              <a:latin typeface="Arial" pitchFamily="34" charset="0"/>
              <a:ea typeface="Times New Roman" pitchFamily="18" charset="0"/>
            </a:endParaRP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sz="2400" dirty="0" smtClean="0">
              <a:latin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3200" dirty="0" err="1" smtClean="0">
                <a:latin typeface="Arial" pitchFamily="34" charset="0"/>
                <a:ea typeface="Times New Roman" pitchFamily="18" charset="0"/>
              </a:rPr>
              <a:t>Ра-ра-ра</a:t>
            </a:r>
            <a:r>
              <a:rPr lang="ru-RU" sz="3200" dirty="0" smtClean="0">
                <a:latin typeface="Arial" pitchFamily="34" charset="0"/>
                <a:ea typeface="Times New Roman" pitchFamily="18" charset="0"/>
              </a:rPr>
              <a:t> - начинается игра. </a:t>
            </a:r>
            <a:endParaRPr lang="ru-RU" sz="3200" dirty="0" smtClean="0">
              <a:latin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3200" dirty="0" err="1" smtClean="0">
                <a:latin typeface="Arial" pitchFamily="34" charset="0"/>
                <a:ea typeface="Times New Roman" pitchFamily="18" charset="0"/>
              </a:rPr>
              <a:t>Ры-ры-ры</a:t>
            </a:r>
            <a:r>
              <a:rPr lang="ru-RU" sz="3200" dirty="0" smtClean="0">
                <a:latin typeface="Arial" pitchFamily="34" charset="0"/>
                <a:ea typeface="Times New Roman" pitchFamily="18" charset="0"/>
              </a:rPr>
              <a:t> - у нас в руках шары. </a:t>
            </a:r>
            <a:endParaRPr lang="ru-RU" sz="3200" dirty="0" smtClean="0">
              <a:latin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3200" dirty="0" err="1" smtClean="0">
                <a:latin typeface="Arial" pitchFamily="34" charset="0"/>
                <a:ea typeface="Times New Roman" pitchFamily="18" charset="0"/>
              </a:rPr>
              <a:t>Ру-ру-ру</a:t>
            </a:r>
            <a:r>
              <a:rPr lang="ru-RU" sz="3200" dirty="0" smtClean="0">
                <a:latin typeface="Arial" pitchFamily="34" charset="0"/>
                <a:ea typeface="Times New Roman" pitchFamily="18" charset="0"/>
              </a:rPr>
              <a:t> - бью рукою по шару. </a:t>
            </a:r>
            <a:endParaRPr lang="ru-RU" sz="3200" dirty="0" smtClean="0">
              <a:latin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3200" dirty="0" smtClean="0">
                <a:latin typeface="Arial" pitchFamily="34" charset="0"/>
                <a:ea typeface="Times New Roman" pitchFamily="18" charset="0"/>
              </a:rPr>
              <a:t>Да-да-да - из трубы бежит вода. </a:t>
            </a:r>
            <a:endParaRPr lang="ru-RU" sz="3200" dirty="0" smtClean="0">
              <a:latin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3200" dirty="0" smtClean="0">
                <a:latin typeface="Arial" pitchFamily="34" charset="0"/>
                <a:ea typeface="Times New Roman" pitchFamily="18" charset="0"/>
              </a:rPr>
              <a:t>До-до-до - на дереве гнездо. </a:t>
            </a:r>
            <a:endParaRPr lang="ru-RU" sz="3200" dirty="0" smtClean="0">
              <a:latin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3200" dirty="0" err="1" smtClean="0">
                <a:latin typeface="Arial" pitchFamily="34" charset="0"/>
                <a:ea typeface="Times New Roman" pitchFamily="18" charset="0"/>
              </a:rPr>
              <a:t>Ды-ды-ды</a:t>
            </a:r>
            <a:r>
              <a:rPr lang="ru-RU" sz="3200" dirty="0" smtClean="0">
                <a:latin typeface="Arial" pitchFamily="34" charset="0"/>
                <a:ea typeface="Times New Roman" pitchFamily="18" charset="0"/>
              </a:rPr>
              <a:t> - мы пошли по ягоды. </a:t>
            </a:r>
            <a:endParaRPr lang="ru-RU" sz="3200" dirty="0" smtClean="0">
              <a:latin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3200" dirty="0" err="1" smtClean="0">
                <a:latin typeface="Arial" pitchFamily="34" charset="0"/>
                <a:ea typeface="Times New Roman" pitchFamily="18" charset="0"/>
              </a:rPr>
              <a:t>Ду-ду-ду</a:t>
            </a:r>
            <a:r>
              <a:rPr lang="ru-RU" sz="3200" dirty="0" smtClean="0">
                <a:latin typeface="Arial" pitchFamily="34" charset="0"/>
                <a:ea typeface="Times New Roman" pitchFamily="18" charset="0"/>
              </a:rPr>
              <a:t> - с мамой я домой иду. </a:t>
            </a:r>
            <a:endParaRPr lang="ru-RU" sz="3200" dirty="0" smtClean="0">
              <a:latin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3200" dirty="0" smtClean="0">
                <a:latin typeface="Arial" pitchFamily="34" charset="0"/>
                <a:ea typeface="Times New Roman" pitchFamily="18" charset="0"/>
              </a:rPr>
              <a:t>Та-та-та - в нашем классе чистота. </a:t>
            </a:r>
            <a:endParaRPr lang="ru-RU" sz="3200" dirty="0" smtClean="0">
              <a:latin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3200" dirty="0" smtClean="0">
                <a:latin typeface="Arial" pitchFamily="34" charset="0"/>
                <a:ea typeface="Times New Roman" pitchFamily="18" charset="0"/>
              </a:rPr>
              <a:t>Ту-ту-ту - наводим сами красоту. </a:t>
            </a:r>
            <a:endParaRPr lang="ru-RU" sz="3200" dirty="0" smtClean="0">
              <a:latin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3200" dirty="0" smtClean="0">
                <a:latin typeface="Arial" pitchFamily="34" charset="0"/>
                <a:ea typeface="Times New Roman" pitchFamily="18" charset="0"/>
              </a:rPr>
              <a:t>Ты-ты-ты - нами политы цветы. </a:t>
            </a:r>
            <a:endParaRPr lang="ru-RU" sz="3200" dirty="0" smtClean="0">
              <a:latin typeface="Arial" pitchFamily="34" charset="0"/>
            </a:endParaRPr>
          </a:p>
          <a:p>
            <a:endParaRPr lang="ru-RU" dirty="0"/>
          </a:p>
        </p:txBody>
      </p:sp>
      <p:pic>
        <p:nvPicPr>
          <p:cNvPr id="21507" name="Picture 3" descr="C:\Documents and Settings\Змей\Local Settings\Temporary Internet Files\Content.IE5\94MQGGOW\MC90036165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6788" y="4941168"/>
            <a:ext cx="1827212" cy="1701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692696"/>
            <a:ext cx="8363272" cy="5433467"/>
          </a:xfrm>
        </p:spPr>
        <p:txBody>
          <a:bodyPr/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4000" dirty="0" smtClean="0">
                <a:latin typeface="Arial" pitchFamily="34" charset="0"/>
                <a:ea typeface="Times New Roman" pitchFamily="18" charset="0"/>
              </a:rPr>
              <a:t>Ту-ту-ту - наводим сами красоту. </a:t>
            </a:r>
            <a:endParaRPr lang="ru-RU" sz="4000" dirty="0" smtClean="0">
              <a:latin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4000" dirty="0" smtClean="0">
                <a:latin typeface="Arial" pitchFamily="34" charset="0"/>
                <a:ea typeface="Times New Roman" pitchFamily="18" charset="0"/>
              </a:rPr>
              <a:t>Ты-ты-ты - нами политы цветы. </a:t>
            </a:r>
            <a:endParaRPr lang="ru-RU" sz="4000" dirty="0" smtClean="0">
              <a:latin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4000" dirty="0" err="1" smtClean="0">
                <a:latin typeface="Arial" pitchFamily="34" charset="0"/>
                <a:ea typeface="Times New Roman" pitchFamily="18" charset="0"/>
              </a:rPr>
              <a:t>Ят-ят-ят</a:t>
            </a:r>
            <a:r>
              <a:rPr lang="ru-RU" sz="4000" dirty="0" smtClean="0">
                <a:latin typeface="Arial" pitchFamily="34" charset="0"/>
                <a:ea typeface="Times New Roman" pitchFamily="18" charset="0"/>
              </a:rPr>
              <a:t> - парты ровненько стоят. </a:t>
            </a:r>
            <a:endParaRPr lang="ru-RU" sz="4000" dirty="0" smtClean="0">
              <a:latin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4000" dirty="0" smtClean="0">
                <a:latin typeface="Arial" pitchFamily="34" charset="0"/>
                <a:ea typeface="Times New Roman" pitchFamily="18" charset="0"/>
              </a:rPr>
              <a:t>Ют-ют-ют — очень любим мы уют.</a:t>
            </a:r>
            <a:endParaRPr lang="ru-RU" sz="4000" dirty="0" smtClean="0">
              <a:latin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4000" dirty="0" err="1" smtClean="0">
                <a:latin typeface="Arial" pitchFamily="34" charset="0"/>
                <a:ea typeface="Times New Roman" pitchFamily="18" charset="0"/>
              </a:rPr>
              <a:t>Ло-ло-ло</a:t>
            </a:r>
            <a:r>
              <a:rPr lang="ru-RU" sz="4000" dirty="0" smtClean="0">
                <a:latin typeface="Arial" pitchFamily="34" charset="0"/>
                <a:ea typeface="Times New Roman" pitchFamily="18" charset="0"/>
              </a:rPr>
              <a:t> — на улице тепло. </a:t>
            </a:r>
            <a:endParaRPr lang="ru-RU" sz="4000" dirty="0" smtClean="0">
              <a:latin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4000" dirty="0" err="1" smtClean="0">
                <a:latin typeface="Arial" pitchFamily="34" charset="0"/>
                <a:ea typeface="Times New Roman" pitchFamily="18" charset="0"/>
              </a:rPr>
              <a:t>Лу-лу-лу</a:t>
            </a:r>
            <a:r>
              <a:rPr lang="ru-RU" sz="4000" dirty="0" smtClean="0">
                <a:latin typeface="Arial" pitchFamily="34" charset="0"/>
                <a:ea typeface="Times New Roman" pitchFamily="18" charset="0"/>
              </a:rPr>
              <a:t> - стол стоит в углу. </a:t>
            </a:r>
            <a:endParaRPr lang="ru-RU" sz="4000" dirty="0" smtClean="0">
              <a:latin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4000" dirty="0" err="1" smtClean="0">
                <a:latin typeface="Arial" pitchFamily="34" charset="0"/>
                <a:ea typeface="Times New Roman" pitchFamily="18" charset="0"/>
              </a:rPr>
              <a:t>Ул-ул-ул</a:t>
            </a:r>
            <a:r>
              <a:rPr lang="ru-RU" sz="4000" dirty="0" smtClean="0">
                <a:latin typeface="Arial" pitchFamily="34" charset="0"/>
                <a:ea typeface="Times New Roman" pitchFamily="18" charset="0"/>
              </a:rPr>
              <a:t> - у нас сломался стул. </a:t>
            </a:r>
            <a:endParaRPr lang="ru-RU" sz="4000" dirty="0" smtClean="0">
              <a:latin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4000" dirty="0" err="1" smtClean="0">
                <a:latin typeface="Arial" pitchFamily="34" charset="0"/>
                <a:ea typeface="Times New Roman" pitchFamily="18" charset="0"/>
              </a:rPr>
              <a:t>Оль-оль-оль</a:t>
            </a:r>
            <a:r>
              <a:rPr lang="ru-RU" sz="4000" dirty="0" smtClean="0">
                <a:latin typeface="Arial" pitchFamily="34" charset="0"/>
                <a:ea typeface="Times New Roman" pitchFamily="18" charset="0"/>
              </a:rPr>
              <a:t> - мы купили соль.</a:t>
            </a:r>
            <a:endParaRPr lang="ru-RU" sz="4000" dirty="0" smtClean="0">
              <a:latin typeface="Arial" pitchFamily="34" charset="0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3554" name="Picture 2" descr="C:\Documents and Settings\Змей\Local Settings\Temporary Internet Files\Content.IE5\94MQGGOW\MC90036165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6788" y="5156200"/>
            <a:ext cx="1827212" cy="1701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одержимое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3600" dirty="0" smtClean="0">
                <a:latin typeface="Arial" pitchFamily="34" charset="0"/>
                <a:ea typeface="Times New Roman" pitchFamily="18" charset="0"/>
              </a:rPr>
              <a:t>Моль – соль – толь – боль  </a:t>
            </a:r>
            <a:endParaRPr lang="ru-RU" sz="3600" dirty="0" smtClean="0">
              <a:latin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3600" dirty="0" smtClean="0">
                <a:latin typeface="Arial" pitchFamily="34" charset="0"/>
                <a:ea typeface="Times New Roman" pitchFamily="18" charset="0"/>
              </a:rPr>
              <a:t>Почка – почва – почта </a:t>
            </a:r>
            <a:endParaRPr lang="ru-RU" sz="3600" dirty="0" smtClean="0">
              <a:latin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3600" dirty="0" smtClean="0">
                <a:latin typeface="Arial" pitchFamily="34" charset="0"/>
                <a:ea typeface="Times New Roman" pitchFamily="18" charset="0"/>
              </a:rPr>
              <a:t> Дверь – зверь – червь </a:t>
            </a:r>
            <a:endParaRPr lang="ru-RU" sz="3600" dirty="0" smtClean="0">
              <a:latin typeface="Arial" pitchFamily="34" charset="0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1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</a:rPr>
              <a:t>Чтение громко и уверенно</a:t>
            </a:r>
            <a:endParaRPr lang="ru-RU" dirty="0"/>
          </a:p>
        </p:txBody>
      </p:sp>
      <p:pic>
        <p:nvPicPr>
          <p:cNvPr id="2054" name="Picture 6" descr="C:\Documents and Settings\Змей\Local Settings\Temporary Internet Files\Content.IE5\94MQGGOW\MC90041242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4868423">
            <a:off x="6533410" y="3993094"/>
            <a:ext cx="2200275" cy="29178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98</TotalTime>
  <Words>629</Words>
  <Application>Microsoft Office PowerPoint</Application>
  <PresentationFormat>Экран (4:3)</PresentationFormat>
  <Paragraphs>302</Paragraphs>
  <Slides>13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Волна</vt:lpstr>
      <vt:lpstr>Document</vt:lpstr>
      <vt:lpstr>Речевая разминка на уроках чтения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Чтение шепотом в медленно:</vt:lpstr>
      <vt:lpstr>Презентация PowerPoint</vt:lpstr>
      <vt:lpstr>Чтение громко и уверенно</vt:lpstr>
      <vt:lpstr>Игры на звукоподражание: </vt:lpstr>
      <vt:lpstr> Скороговорки на проговаривание согласных звуков:</vt:lpstr>
      <vt:lpstr>Чтение слов, записанных разновеликим шрифтом. 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Речевая разминка на уроках чтения </dc:title>
  <dc:creator>Змей</dc:creator>
  <cp:lastModifiedBy>Мамочкин</cp:lastModifiedBy>
  <cp:revision>13</cp:revision>
  <dcterms:created xsi:type="dcterms:W3CDTF">2011-10-18T05:31:58Z</dcterms:created>
  <dcterms:modified xsi:type="dcterms:W3CDTF">2018-10-31T15:56:58Z</dcterms:modified>
</cp:coreProperties>
</file>