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51" autoAdjust="0"/>
    <p:restoredTop sz="94660"/>
  </p:normalViewPr>
  <p:slideViewPr>
    <p:cSldViewPr>
      <p:cViewPr varScale="1">
        <p:scale>
          <a:sx n="50" d="100"/>
          <a:sy n="50" d="100"/>
        </p:scale>
        <p:origin x="-96" y="-13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21AFBE-2B7B-4B87-B1D1-D2B740B15B48}" type="datetimeFigureOut">
              <a:rPr lang="ru-RU" smtClean="0"/>
              <a:t>17.01.2019</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907BC4-109A-4903-A839-9FFB501396CF}" type="slidenum">
              <a:rPr lang="ru-RU" smtClean="0"/>
              <a:t>‹#›</a:t>
            </a:fld>
            <a:endParaRPr lang="ru-RU"/>
          </a:p>
        </p:txBody>
      </p:sp>
    </p:spTree>
    <p:extLst>
      <p:ext uri="{BB962C8B-B14F-4D97-AF65-F5344CB8AC3E}">
        <p14:creationId xmlns:p14="http://schemas.microsoft.com/office/powerpoint/2010/main" val="1236625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29907BC4-109A-4903-A839-9FFB501396CF}" type="slidenum">
              <a:rPr lang="ru-RU" smtClean="0"/>
              <a:t>1</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29907BC4-109A-4903-A839-9FFB501396CF}" type="slidenum">
              <a:rPr lang="ru-RU" smtClean="0"/>
              <a:t>7</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29907BC4-109A-4903-A839-9FFB501396CF}" type="slidenum">
              <a:rPr lang="ru-RU" smtClean="0"/>
              <a:t>10</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5B106E36-FD25-4E2D-B0AA-010F637433A0}" type="datetimeFigureOut">
              <a:rPr lang="ru-RU" smtClean="0"/>
              <a:pPr/>
              <a:t>17.01.2019</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17.01.2019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17.01.2019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5B106E36-FD25-4E2D-B0AA-010F637433A0}" type="datetimeFigureOut">
              <a:rPr lang="ru-RU" smtClean="0"/>
              <a:pPr/>
              <a:t>17.01.2019</a:t>
            </a:fld>
            <a:endParaRPr lang="ru-RU"/>
          </a:p>
        </p:txBody>
      </p:sp>
      <p:sp>
        <p:nvSpPr>
          <p:cNvPr id="9" name="Номер слайда 8"/>
          <p:cNvSpPr>
            <a:spLocks noGrp="1"/>
          </p:cNvSpPr>
          <p:nvPr>
            <p:ph type="sldNum" sz="quarter" idx="15"/>
          </p:nvPr>
        </p:nvSpPr>
        <p:spPr/>
        <p:txBody>
          <a:bodyPr rtlCol="0"/>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5B106E36-FD25-4E2D-B0AA-010F637433A0}" type="datetimeFigureOut">
              <a:rPr lang="ru-RU" smtClean="0"/>
              <a:pPr/>
              <a:t>17.01.2019</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17.01.2019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17.01.2019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5B106E36-FD25-4E2D-B0AA-010F637433A0}" type="datetimeFigureOut">
              <a:rPr lang="ru-RU" smtClean="0"/>
              <a:pPr/>
              <a:t>17.01.2019</a:t>
            </a:fld>
            <a:endParaRPr lang="ru-RU"/>
          </a:p>
        </p:txBody>
      </p:sp>
      <p:sp>
        <p:nvSpPr>
          <p:cNvPr id="7" name="Номер слайда 6"/>
          <p:cNvSpPr>
            <a:spLocks noGrp="1"/>
          </p:cNvSpPr>
          <p:nvPr>
            <p:ph type="sldNum" sz="quarter" idx="11"/>
          </p:nvPr>
        </p:nvSpPr>
        <p:spPr/>
        <p:txBody>
          <a:bodyPr rtlCol="0"/>
          <a:lstStyle/>
          <a:p>
            <a:fld id="{725C68B6-61C2-468F-89AB-4B9F7531AA68}"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17.01.2019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5B106E36-FD25-4E2D-B0AA-010F637433A0}" type="datetimeFigureOut">
              <a:rPr lang="ru-RU" smtClean="0"/>
              <a:pPr/>
              <a:t>17.01.2019</a:t>
            </a:fld>
            <a:endParaRPr lang="ru-RU"/>
          </a:p>
        </p:txBody>
      </p:sp>
      <p:sp>
        <p:nvSpPr>
          <p:cNvPr id="22" name="Номер слайда 21"/>
          <p:cNvSpPr>
            <a:spLocks noGrp="1"/>
          </p:cNvSpPr>
          <p:nvPr>
            <p:ph type="sldNum" sz="quarter" idx="15"/>
          </p:nvPr>
        </p:nvSpPr>
        <p:spPr/>
        <p:txBody>
          <a:bodyPr rtlCol="0"/>
          <a:lstStyle/>
          <a:p>
            <a:fld id="{725C68B6-61C2-468F-89AB-4B9F7531AA68}"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5B106E36-FD25-4E2D-B0AA-010F637433A0}" type="datetimeFigureOut">
              <a:rPr lang="ru-RU" smtClean="0"/>
              <a:pPr/>
              <a:t>17.01.2019</a:t>
            </a:fld>
            <a:endParaRPr lang="ru-RU"/>
          </a:p>
        </p:txBody>
      </p:sp>
      <p:sp>
        <p:nvSpPr>
          <p:cNvPr id="18" name="Номер слайда 17"/>
          <p:cNvSpPr>
            <a:spLocks noGrp="1"/>
          </p:cNvSpPr>
          <p:nvPr>
            <p:ph type="sldNum" sz="quarter" idx="11"/>
          </p:nvPr>
        </p:nvSpPr>
        <p:spPr/>
        <p:txBody>
          <a:bodyPr rtlCol="0"/>
          <a:lstStyle/>
          <a:p>
            <a:fld id="{725C68B6-61C2-468F-89AB-4B9F7531AA68}"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106E36-FD25-4E2D-B0AA-010F637433A0}" type="datetimeFigureOut">
              <a:rPr lang="ru-RU" smtClean="0"/>
              <a:pPr/>
              <a:t>17.01.2019</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 Id="rId5" Type="http://schemas.openxmlformats.org/officeDocument/2006/relationships/image" Target="../media/image6.jpe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4.xml"/><Relationship Id="rId5" Type="http://schemas.openxmlformats.org/officeDocument/2006/relationships/image" Target="../media/image12.jpeg"/><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86000" y="116632"/>
            <a:ext cx="6172200" cy="1368152"/>
          </a:xfrm>
        </p:spPr>
        <p:txBody>
          <a:bodyPr>
            <a:noAutofit/>
          </a:bodyPr>
          <a:lstStyle/>
          <a:p>
            <a:pPr algn="ctr"/>
            <a:r>
              <a:rPr lang="ru-RU" sz="2000" dirty="0" smtClean="0">
                <a:solidFill>
                  <a:schemeClr val="tx1"/>
                </a:solidFill>
                <a:latin typeface="Times New Roman" pitchFamily="18" charset="0"/>
                <a:cs typeface="Times New Roman" pitchFamily="18" charset="0"/>
              </a:rPr>
              <a:t>Муниципальное бюджетное дошкольное образовательное учреждение</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детский сад </a:t>
            </a:r>
            <a:r>
              <a:rPr lang="ru-RU" sz="2000" dirty="0" err="1" smtClean="0">
                <a:solidFill>
                  <a:schemeClr val="tx1"/>
                </a:solidFill>
                <a:latin typeface="Times New Roman" pitchFamily="18" charset="0"/>
                <a:cs typeface="Times New Roman" pitchFamily="18" charset="0"/>
              </a:rPr>
              <a:t>общеразвивающего</a:t>
            </a:r>
            <a:r>
              <a:rPr lang="ru-RU" sz="2000" dirty="0" smtClean="0">
                <a:solidFill>
                  <a:schemeClr val="tx1"/>
                </a:solidFill>
                <a:latin typeface="Times New Roman" pitchFamily="18" charset="0"/>
                <a:cs typeface="Times New Roman" pitchFamily="18" charset="0"/>
              </a:rPr>
              <a:t> вида №2</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 « </a:t>
            </a:r>
            <a:r>
              <a:rPr lang="ru-RU" sz="2000" dirty="0" err="1" smtClean="0">
                <a:solidFill>
                  <a:schemeClr val="tx1"/>
                </a:solidFill>
                <a:latin typeface="Times New Roman" pitchFamily="18" charset="0"/>
                <a:cs typeface="Times New Roman" pitchFamily="18" charset="0"/>
              </a:rPr>
              <a:t>Дюймовочка</a:t>
            </a:r>
            <a:r>
              <a:rPr lang="ru-RU" sz="2000" dirty="0" smtClean="0">
                <a:solidFill>
                  <a:schemeClr val="tx1"/>
                </a:solidFill>
                <a:latin typeface="Times New Roman" pitchFamily="18" charset="0"/>
                <a:cs typeface="Times New Roman" pitchFamily="18" charset="0"/>
              </a:rPr>
              <a:t>»</a:t>
            </a:r>
            <a:endParaRPr lang="ru-RU" sz="2000" dirty="0"/>
          </a:p>
        </p:txBody>
      </p:sp>
      <p:sp>
        <p:nvSpPr>
          <p:cNvPr id="3" name="Подзаголовок 2"/>
          <p:cNvSpPr>
            <a:spLocks noGrp="1"/>
          </p:cNvSpPr>
          <p:nvPr>
            <p:ph type="subTitle" idx="1"/>
          </p:nvPr>
        </p:nvSpPr>
        <p:spPr>
          <a:xfrm>
            <a:off x="2286000" y="2060848"/>
            <a:ext cx="6172200" cy="4314074"/>
          </a:xfrm>
        </p:spPr>
        <p:txBody>
          <a:bodyPr/>
          <a:lstStyle/>
          <a:p>
            <a:pPr algn="ctr"/>
            <a:r>
              <a:rPr lang="ru-RU" dirty="0" smtClean="0"/>
              <a:t>Экспериментально-исследовательский проект</a:t>
            </a:r>
          </a:p>
          <a:p>
            <a:pPr algn="ctr"/>
            <a:r>
              <a:rPr lang="ru-RU" dirty="0" smtClean="0">
                <a:solidFill>
                  <a:srgbClr val="FF0000"/>
                </a:solidFill>
              </a:rPr>
              <a:t>«Душистый друг»</a:t>
            </a:r>
          </a:p>
          <a:p>
            <a:r>
              <a:rPr lang="ru-RU" dirty="0" smtClean="0">
                <a:solidFill>
                  <a:srgbClr val="FF0000"/>
                </a:solidFill>
              </a:rPr>
              <a:t> </a:t>
            </a:r>
          </a:p>
          <a:p>
            <a:endParaRPr lang="ru-RU" dirty="0"/>
          </a:p>
        </p:txBody>
      </p:sp>
      <p:graphicFrame>
        <p:nvGraphicFramePr>
          <p:cNvPr id="5" name="Таблица 4"/>
          <p:cNvGraphicFramePr>
            <a:graphicFrameLocks noGrp="1"/>
          </p:cNvGraphicFramePr>
          <p:nvPr/>
        </p:nvGraphicFramePr>
        <p:xfrm>
          <a:off x="6156176" y="4293096"/>
          <a:ext cx="2677795" cy="1962912"/>
        </p:xfrm>
        <a:graphic>
          <a:graphicData uri="http://schemas.openxmlformats.org/drawingml/2006/table">
            <a:tbl>
              <a:tblPr/>
              <a:tblGrid>
                <a:gridCol w="2677795"/>
              </a:tblGrid>
              <a:tr h="0">
                <a:tc>
                  <a:txBody>
                    <a:bodyPr/>
                    <a:lstStyle/>
                    <a:p>
                      <a:pPr algn="just">
                        <a:lnSpc>
                          <a:spcPct val="115000"/>
                        </a:lnSpc>
                        <a:spcAft>
                          <a:spcPts val="0"/>
                        </a:spcAft>
                      </a:pPr>
                      <a:r>
                        <a:rPr lang="ru-RU" sz="1400" dirty="0">
                          <a:latin typeface="Times New Roman" pitchFamily="18" charset="0"/>
                          <a:ea typeface="Times New Roman"/>
                          <a:cs typeface="Times New Roman" pitchFamily="18" charset="0"/>
                        </a:rPr>
                        <a:t>Авторы работы:</a:t>
                      </a:r>
                    </a:p>
                    <a:p>
                      <a:pPr algn="just">
                        <a:lnSpc>
                          <a:spcPct val="115000"/>
                        </a:lnSpc>
                        <a:spcAft>
                          <a:spcPts val="0"/>
                        </a:spcAft>
                      </a:pPr>
                      <a:r>
                        <a:rPr lang="ru-RU" sz="1400" dirty="0">
                          <a:latin typeface="Times New Roman" pitchFamily="18" charset="0"/>
                          <a:ea typeface="Times New Roman"/>
                          <a:cs typeface="Times New Roman" pitchFamily="18" charset="0"/>
                        </a:rPr>
                        <a:t>Варвара Нартова, воспитанница группы №7 МБДОУ №2 «</a:t>
                      </a:r>
                      <a:r>
                        <a:rPr lang="ru-RU" sz="1400" dirty="0" err="1">
                          <a:latin typeface="Times New Roman" pitchFamily="18" charset="0"/>
                          <a:ea typeface="Times New Roman"/>
                          <a:cs typeface="Times New Roman" pitchFamily="18" charset="0"/>
                        </a:rPr>
                        <a:t>Дюймовочка</a:t>
                      </a:r>
                      <a:r>
                        <a:rPr lang="ru-RU" sz="1400" dirty="0">
                          <a:latin typeface="Times New Roman" pitchFamily="18" charset="0"/>
                          <a:ea typeface="Times New Roman"/>
                          <a:cs typeface="Times New Roman" pitchFamily="18" charset="0"/>
                        </a:rPr>
                        <a:t>»</a:t>
                      </a:r>
                    </a:p>
                    <a:p>
                      <a:pPr algn="just">
                        <a:lnSpc>
                          <a:spcPct val="115000"/>
                        </a:lnSpc>
                        <a:spcAft>
                          <a:spcPts val="0"/>
                        </a:spcAft>
                      </a:pPr>
                      <a:r>
                        <a:rPr lang="ru-RU" sz="1400" dirty="0">
                          <a:latin typeface="Times New Roman" pitchFamily="18" charset="0"/>
                          <a:ea typeface="Times New Roman"/>
                          <a:cs typeface="Times New Roman" pitchFamily="18" charset="0"/>
                        </a:rPr>
                        <a:t>Руководитель:</a:t>
                      </a:r>
                    </a:p>
                    <a:p>
                      <a:pPr algn="just">
                        <a:lnSpc>
                          <a:spcPct val="115000"/>
                        </a:lnSpc>
                        <a:spcAft>
                          <a:spcPts val="0"/>
                        </a:spcAft>
                      </a:pPr>
                      <a:r>
                        <a:rPr lang="ru-RU" sz="1400" dirty="0" err="1">
                          <a:latin typeface="Times New Roman" pitchFamily="18" charset="0"/>
                          <a:ea typeface="Times New Roman"/>
                          <a:cs typeface="Times New Roman" pitchFamily="18" charset="0"/>
                        </a:rPr>
                        <a:t>Газина</a:t>
                      </a:r>
                      <a:r>
                        <a:rPr lang="ru-RU" sz="1400" dirty="0">
                          <a:latin typeface="Times New Roman" pitchFamily="18" charset="0"/>
                          <a:ea typeface="Times New Roman"/>
                          <a:cs typeface="Times New Roman" pitchFamily="18" charset="0"/>
                        </a:rPr>
                        <a:t> Надежда Николаевна,</a:t>
                      </a:r>
                    </a:p>
                    <a:p>
                      <a:pPr algn="just">
                        <a:lnSpc>
                          <a:spcPct val="115000"/>
                        </a:lnSpc>
                        <a:spcAft>
                          <a:spcPts val="0"/>
                        </a:spcAft>
                      </a:pPr>
                      <a:r>
                        <a:rPr lang="ru-RU" sz="1400" dirty="0">
                          <a:latin typeface="Times New Roman" pitchFamily="18" charset="0"/>
                          <a:ea typeface="Times New Roman"/>
                          <a:cs typeface="Times New Roman" pitchFamily="18" charset="0"/>
                        </a:rPr>
                        <a:t>воспитатель </a:t>
                      </a:r>
                      <a:r>
                        <a:rPr lang="en-US" sz="1400" dirty="0">
                          <a:latin typeface="Times New Roman" pitchFamily="18" charset="0"/>
                          <a:ea typeface="Times New Roman"/>
                          <a:cs typeface="Times New Roman" pitchFamily="18" charset="0"/>
                        </a:rPr>
                        <a:t>I</a:t>
                      </a:r>
                      <a:r>
                        <a:rPr lang="ru-RU" sz="1400" dirty="0">
                          <a:latin typeface="Times New Roman" pitchFamily="18" charset="0"/>
                          <a:ea typeface="Times New Roman"/>
                          <a:cs typeface="Times New Roman" pitchFamily="18" charset="0"/>
                        </a:rPr>
                        <a:t> квалификационной категории</a:t>
                      </a:r>
                    </a:p>
                  </a:txBody>
                  <a:tcPr marL="68580" marR="68580" marT="0" marB="0">
                    <a:lnL>
                      <a:noFill/>
                    </a:lnL>
                    <a:lnR>
                      <a:noFill/>
                    </a:lnR>
                    <a:lnT>
                      <a:noFill/>
                    </a:lnT>
                    <a:lnB>
                      <a:noFill/>
                    </a:lnB>
                  </a:tcPr>
                </a:tc>
              </a:tr>
            </a:tbl>
          </a:graphicData>
        </a:graphic>
      </p:graphicFrame>
      <p:sp>
        <p:nvSpPr>
          <p:cNvPr id="1536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ru-RU" sz="2800" b="1" dirty="0" smtClean="0">
                <a:solidFill>
                  <a:srgbClr val="FF0000"/>
                </a:solidFill>
                <a:latin typeface="Times New Roman" pitchFamily="18" charset="0"/>
                <a:cs typeface="Times New Roman" pitchFamily="18" charset="0"/>
              </a:rPr>
              <a:t>Эксперимент№2 «Мыло-силач» </a:t>
            </a:r>
            <a:r>
              <a:rPr lang="ru-RU" dirty="0" smtClean="0"/>
              <a:t/>
            </a:r>
            <a:br>
              <a:rPr lang="ru-RU" dirty="0" smtClean="0"/>
            </a:br>
            <a:endParaRPr lang="ru-RU" dirty="0"/>
          </a:p>
        </p:txBody>
      </p:sp>
      <p:sp>
        <p:nvSpPr>
          <p:cNvPr id="5" name="Содержимое 4"/>
          <p:cNvSpPr>
            <a:spLocks noGrp="1"/>
          </p:cNvSpPr>
          <p:nvPr>
            <p:ph sz="quarter" idx="1"/>
          </p:nvPr>
        </p:nvSpPr>
        <p:spPr>
          <a:xfrm>
            <a:off x="539552" y="1628800"/>
            <a:ext cx="3657600" cy="4572000"/>
          </a:xfrm>
        </p:spPr>
        <p:txBody>
          <a:bodyPr>
            <a:normAutofit fontScale="47500" lnSpcReduction="20000"/>
          </a:bodyPr>
          <a:lstStyle/>
          <a:p>
            <a:pPr>
              <a:buNone/>
            </a:pPr>
            <a:endParaRPr lang="ru-RU" dirty="0" smtClean="0"/>
          </a:p>
          <a:p>
            <a:pPr>
              <a:buNone/>
            </a:pPr>
            <a:r>
              <a:rPr lang="ru-RU" dirty="0" smtClean="0"/>
              <a:t> </a:t>
            </a:r>
          </a:p>
          <a:p>
            <a:pPr>
              <a:buNone/>
            </a:pPr>
            <a:r>
              <a:rPr lang="ru-RU" sz="3600" dirty="0" smtClean="0">
                <a:latin typeface="Times New Roman" pitchFamily="18" charset="0"/>
                <a:cs typeface="Times New Roman" pitchFamily="18" charset="0"/>
              </a:rPr>
              <a:t>     </a:t>
            </a:r>
            <a:r>
              <a:rPr lang="ru-RU" sz="3800" dirty="0" smtClean="0">
                <a:latin typeface="Times New Roman" pitchFamily="18" charset="0"/>
                <a:cs typeface="Times New Roman" pitchFamily="18" charset="0"/>
              </a:rPr>
              <a:t>Берем блюдце, переворачиваем его и смачиваем поверхность водой. Затем положим на эту поверхность мыло и оставляем на 10 мин. Когда начинаем поднимать мыло, то поднимается вместе с мылом блюдце.</a:t>
            </a:r>
          </a:p>
          <a:p>
            <a:pPr>
              <a:buNone/>
            </a:pPr>
            <a:r>
              <a:rPr lang="ru-RU" sz="3800" b="1" dirty="0" smtClean="0">
                <a:latin typeface="Times New Roman" pitchFamily="18" charset="0"/>
                <a:cs typeface="Times New Roman" pitchFamily="18" charset="0"/>
              </a:rPr>
              <a:t>  </a:t>
            </a:r>
            <a:endParaRPr lang="ru-RU" sz="3800" dirty="0" smtClean="0">
              <a:latin typeface="Times New Roman" pitchFamily="18" charset="0"/>
              <a:cs typeface="Times New Roman" pitchFamily="18" charset="0"/>
            </a:endParaRPr>
          </a:p>
          <a:p>
            <a:pPr>
              <a:buNone/>
            </a:pPr>
            <a:r>
              <a:rPr lang="ru-RU" sz="3800" b="1" dirty="0" smtClean="0">
                <a:solidFill>
                  <a:srgbClr val="FF0000"/>
                </a:solidFill>
                <a:latin typeface="Times New Roman" pitchFamily="18" charset="0"/>
                <a:cs typeface="Times New Roman" pitchFamily="18" charset="0"/>
              </a:rPr>
              <a:t>Вывод:</a:t>
            </a:r>
            <a:r>
              <a:rPr lang="ru-RU" sz="3800" dirty="0" smtClean="0">
                <a:solidFill>
                  <a:srgbClr val="FF0000"/>
                </a:solidFill>
                <a:latin typeface="Times New Roman" pitchFamily="18" charset="0"/>
                <a:cs typeface="Times New Roman" pitchFamily="18" charset="0"/>
              </a:rPr>
              <a:t> </a:t>
            </a:r>
            <a:r>
              <a:rPr lang="ru-RU" sz="3800" dirty="0" smtClean="0">
                <a:latin typeface="Times New Roman" pitchFamily="18" charset="0"/>
                <a:cs typeface="Times New Roman" pitchFamily="18" charset="0"/>
              </a:rPr>
              <a:t>Мыло «приклеилось» к тарелке. Когда мыло намокло, между тарелкой и мылом  образовалась   пена  и возникло взаимное притяжение. Этим свойством пользовались хозяйки  во времена деревянных рам ,утепляя окна на зиму.</a:t>
            </a:r>
          </a:p>
          <a:p>
            <a:pPr>
              <a:buNone/>
            </a:pPr>
            <a:endParaRPr lang="ru-RU" dirty="0" smtClean="0"/>
          </a:p>
          <a:p>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a:bodyPr>
          <a:lstStyle/>
          <a:p>
            <a:pPr algn="ctr"/>
            <a:r>
              <a:rPr lang="ru-RU" sz="3100" b="1" dirty="0" smtClean="0">
                <a:solidFill>
                  <a:srgbClr val="FF0000"/>
                </a:solidFill>
                <a:latin typeface="Times New Roman" pitchFamily="18" charset="0"/>
                <a:cs typeface="Times New Roman" pitchFamily="18" charset="0"/>
              </a:rPr>
              <a:t>Эксперимент№3   «Рисование мылом» </a:t>
            </a:r>
            <a:endParaRPr lang="ru-RU" dirty="0"/>
          </a:p>
        </p:txBody>
      </p:sp>
      <p:sp>
        <p:nvSpPr>
          <p:cNvPr id="5" name="Содержимое 4"/>
          <p:cNvSpPr>
            <a:spLocks noGrp="1"/>
          </p:cNvSpPr>
          <p:nvPr>
            <p:ph sz="quarter" idx="1"/>
          </p:nvPr>
        </p:nvSpPr>
        <p:spPr/>
        <p:txBody>
          <a:bodyPr>
            <a:normAutofit fontScale="92500" lnSpcReduction="10000"/>
          </a:bodyPr>
          <a:lstStyle/>
          <a:p>
            <a:pPr>
              <a:buNone/>
            </a:pPr>
            <a:r>
              <a:rPr lang="ru-RU" dirty="0" smtClean="0"/>
              <a:t>Рисуем кусочком мыла на бумаге или ткани.</a:t>
            </a:r>
          </a:p>
          <a:p>
            <a:pPr>
              <a:buNone/>
            </a:pPr>
            <a:r>
              <a:rPr lang="ru-RU" sz="2600" b="1" dirty="0" smtClean="0">
                <a:solidFill>
                  <a:srgbClr val="FF0000"/>
                </a:solidFill>
                <a:latin typeface="Times New Roman" pitchFamily="18" charset="0"/>
                <a:cs typeface="Times New Roman" pitchFamily="18" charset="0"/>
              </a:rPr>
              <a:t>Вывод</a:t>
            </a:r>
            <a:r>
              <a:rPr lang="ru-RU" sz="2600" dirty="0" smtClean="0">
                <a:solidFill>
                  <a:srgbClr val="FF0000"/>
                </a:solidFill>
                <a:latin typeface="Times New Roman" pitchFamily="18" charset="0"/>
                <a:cs typeface="Times New Roman" pitchFamily="18" charset="0"/>
              </a:rPr>
              <a:t>:</a:t>
            </a:r>
          </a:p>
          <a:p>
            <a:pPr>
              <a:buNone/>
            </a:pPr>
            <a:r>
              <a:rPr lang="ru-RU" sz="2600" dirty="0" smtClean="0">
                <a:solidFill>
                  <a:srgbClr val="FF0000"/>
                </a:solidFill>
                <a:latin typeface="Times New Roman" pitchFamily="18" charset="0"/>
                <a:cs typeface="Times New Roman" pitchFamily="18" charset="0"/>
              </a:rPr>
              <a:t> </a:t>
            </a:r>
            <a:r>
              <a:rPr lang="ru-RU" sz="2600" dirty="0" smtClean="0">
                <a:latin typeface="Times New Roman" pitchFamily="18" charset="0"/>
                <a:cs typeface="Times New Roman" pitchFamily="18" charset="0"/>
              </a:rPr>
              <a:t>Мыло прекрасно рисует  на бумаге и ткани, оставляя четкие  контуры. Эти свойства мыла широко используются  при обведении выкроек на ткань в швейных мастерских</a:t>
            </a:r>
          </a:p>
          <a:p>
            <a:pPr>
              <a:buNone/>
            </a:pPr>
            <a:r>
              <a:rPr lang="ru-RU" b="1" dirty="0" smtClean="0"/>
              <a:t> </a:t>
            </a:r>
            <a:endParaRPr lang="ru-RU" dirty="0" smtClean="0"/>
          </a:p>
          <a:p>
            <a:endParaRPr lang="ru-RU" dirty="0"/>
          </a:p>
        </p:txBody>
      </p:sp>
      <p:graphicFrame>
        <p:nvGraphicFramePr>
          <p:cNvPr id="10" name="Таблица 9"/>
          <p:cNvGraphicFramePr>
            <a:graphicFrameLocks noGrp="1"/>
          </p:cNvGraphicFramePr>
          <p:nvPr/>
        </p:nvGraphicFramePr>
        <p:xfrm>
          <a:off x="1615585" y="3068960"/>
          <a:ext cx="436135" cy="192786"/>
        </p:xfrm>
        <a:graphic>
          <a:graphicData uri="http://schemas.openxmlformats.org/drawingml/2006/table">
            <a:tbl>
              <a:tblPr/>
              <a:tblGrid>
                <a:gridCol w="436135"/>
              </a:tblGrid>
              <a:tr h="0">
                <a:tc>
                  <a:txBody>
                    <a:bodyPr/>
                    <a:lstStyle/>
                    <a:p>
                      <a:pPr algn="just">
                        <a:lnSpc>
                          <a:spcPct val="115000"/>
                        </a:lnSpc>
                        <a:spcAft>
                          <a:spcPts val="0"/>
                        </a:spcAft>
                        <a:tabLst>
                          <a:tab pos="3886200" algn="l"/>
                        </a:tabLst>
                      </a:pPr>
                      <a:endParaRPr lang="ru-RU" sz="1100" dirty="0">
                        <a:latin typeface="Calibri"/>
                        <a:ea typeface="Times New Roman"/>
                        <a:cs typeface="Times New Roman"/>
                      </a:endParaRPr>
                    </a:p>
                  </a:txBody>
                  <a:tcPr marL="68580" marR="68580" marT="0" marB="0">
                    <a:lnL>
                      <a:noFill/>
                    </a:lnL>
                    <a:lnR>
                      <a:noFill/>
                    </a:lnR>
                    <a:lnT>
                      <a:noFill/>
                    </a:lnT>
                    <a:lnB>
                      <a:noFill/>
                    </a:lnB>
                  </a:tcPr>
                </a:tc>
              </a:tr>
            </a:tbl>
          </a:graphicData>
        </a:graphic>
      </p:graphicFrame>
      <p:sp>
        <p:nvSpPr>
          <p:cNvPr id="1638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86200" algn="l"/>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638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86200" algn="l"/>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2800" b="1" dirty="0" smtClean="0">
                <a:solidFill>
                  <a:srgbClr val="FF0000"/>
                </a:solidFill>
                <a:latin typeface="Times New Roman" pitchFamily="18" charset="0"/>
                <a:cs typeface="Times New Roman" pitchFamily="18" charset="0"/>
              </a:rPr>
              <a:t>Заключение. Вывод. </a:t>
            </a:r>
            <a:r>
              <a:rPr lang="ru-RU" sz="2800" dirty="0" smtClean="0">
                <a:solidFill>
                  <a:srgbClr val="FF0000"/>
                </a:solidFill>
                <a:latin typeface="Times New Roman" pitchFamily="18" charset="0"/>
                <a:cs typeface="Times New Roman" pitchFamily="18" charset="0"/>
              </a:rPr>
              <a:t/>
            </a:r>
            <a:br>
              <a:rPr lang="ru-RU" sz="2800" dirty="0" smtClean="0">
                <a:solidFill>
                  <a:srgbClr val="FF0000"/>
                </a:solidFill>
                <a:latin typeface="Times New Roman" pitchFamily="18" charset="0"/>
                <a:cs typeface="Times New Roman" pitchFamily="18" charset="0"/>
              </a:rPr>
            </a:br>
            <a:endParaRPr lang="ru-RU" sz="2800" dirty="0">
              <a:solidFill>
                <a:srgbClr val="FF0000"/>
              </a:solidFill>
              <a:latin typeface="Times New Roman" pitchFamily="18" charset="0"/>
              <a:cs typeface="Times New Roman" pitchFamily="18" charset="0"/>
            </a:endParaRPr>
          </a:p>
        </p:txBody>
      </p:sp>
      <p:sp>
        <p:nvSpPr>
          <p:cNvPr id="3" name="Содержимое 2"/>
          <p:cNvSpPr>
            <a:spLocks noGrp="1"/>
          </p:cNvSpPr>
          <p:nvPr>
            <p:ph sz="quarter" idx="1"/>
          </p:nvPr>
        </p:nvSpPr>
        <p:spPr/>
        <p:txBody>
          <a:bodyPr>
            <a:normAutofit fontScale="77500" lnSpcReduction="20000"/>
          </a:bodyPr>
          <a:lstStyle/>
          <a:p>
            <a:pPr algn="just">
              <a:buNone/>
            </a:pPr>
            <a:r>
              <a:rPr lang="ru-RU" dirty="0" smtClean="0"/>
              <a:t>     По результатам   наших экспериментов можно сделать вывод, что изготовить мыло в домашних условиях очень просто, с этим справится даже ребенок. Эта работа очень интересная и увлекательная!  Мыло своими руками -  очень красивый продукт, который содержит в себе тепло рук, доброту  и любовь к близким</a:t>
            </a:r>
            <a:r>
              <a:rPr lang="ru-RU" b="1" dirty="0" smtClean="0"/>
              <a:t>.  </a:t>
            </a:r>
            <a:r>
              <a:rPr lang="ru-RU" dirty="0" smtClean="0"/>
              <a:t>Ежедневное  использование </a:t>
            </a:r>
            <a:r>
              <a:rPr lang="ru-RU" b="1" dirty="0" smtClean="0"/>
              <a:t> </a:t>
            </a:r>
            <a:r>
              <a:rPr lang="ru-RU" dirty="0" smtClean="0"/>
              <a:t>мыла, привитое нам с детства, сохраняет нашу микрофлору  для укрепления здоровья.</a:t>
            </a:r>
          </a:p>
          <a:p>
            <a:pPr algn="just"/>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Заголовок 9"/>
          <p:cNvSpPr>
            <a:spLocks noGrp="1"/>
          </p:cNvSpPr>
          <p:nvPr>
            <p:ph type="title"/>
          </p:nvPr>
        </p:nvSpPr>
        <p:spPr/>
        <p:txBody>
          <a:bodyPr/>
          <a:lstStyle/>
          <a:p>
            <a:pPr algn="ctr"/>
            <a:r>
              <a:rPr lang="ru-RU" sz="2800" b="1" dirty="0" smtClean="0">
                <a:solidFill>
                  <a:srgbClr val="FF0000"/>
                </a:solidFill>
                <a:latin typeface="Times New Roman" pitchFamily="18" charset="0"/>
                <a:cs typeface="Times New Roman" pitchFamily="18" charset="0"/>
              </a:rPr>
              <a:t>Список  литературы</a:t>
            </a:r>
            <a:r>
              <a:rPr lang="ru-RU" sz="2800" dirty="0" smtClean="0">
                <a:solidFill>
                  <a:srgbClr val="FF0000"/>
                </a:solidFill>
                <a:latin typeface="Times New Roman" pitchFamily="18" charset="0"/>
                <a:cs typeface="Times New Roman" pitchFamily="18" charset="0"/>
              </a:rPr>
              <a:t/>
            </a:r>
            <a:br>
              <a:rPr lang="ru-RU" sz="2800" dirty="0" smtClean="0">
                <a:solidFill>
                  <a:srgbClr val="FF0000"/>
                </a:solidFill>
                <a:latin typeface="Times New Roman" pitchFamily="18" charset="0"/>
                <a:cs typeface="Times New Roman" pitchFamily="18" charset="0"/>
              </a:rPr>
            </a:br>
            <a:endParaRPr lang="ru-RU" sz="2800" dirty="0">
              <a:solidFill>
                <a:srgbClr val="FF0000"/>
              </a:solidFill>
              <a:latin typeface="Times New Roman" pitchFamily="18" charset="0"/>
              <a:cs typeface="Times New Roman" pitchFamily="18" charset="0"/>
            </a:endParaRPr>
          </a:p>
        </p:txBody>
      </p:sp>
      <p:sp>
        <p:nvSpPr>
          <p:cNvPr id="11" name="Содержимое 10"/>
          <p:cNvSpPr>
            <a:spLocks noGrp="1"/>
          </p:cNvSpPr>
          <p:nvPr>
            <p:ph sz="quarter" idx="1"/>
          </p:nvPr>
        </p:nvSpPr>
        <p:spPr/>
        <p:txBody>
          <a:bodyPr>
            <a:normAutofit/>
          </a:bodyPr>
          <a:lstStyle/>
          <a:p>
            <a:pPr lvl="0"/>
            <a:r>
              <a:rPr lang="ru-RU" dirty="0" smtClean="0"/>
              <a:t>В. Корнилова, О. Смирнова « Мыло своими руками» .</a:t>
            </a:r>
          </a:p>
          <a:p>
            <a:r>
              <a:rPr lang="ru-RU" dirty="0" smtClean="0"/>
              <a:t>Издательство : АСТ- ПРЕСС, 2011г.</a:t>
            </a:r>
          </a:p>
          <a:p>
            <a:pPr lvl="0"/>
            <a:r>
              <a:rPr lang="ru-RU" dirty="0" smtClean="0"/>
              <a:t>Линда </a:t>
            </a:r>
            <a:r>
              <a:rPr lang="ru-RU" dirty="0" err="1" smtClean="0"/>
              <a:t>Гемблин</a:t>
            </a:r>
            <a:r>
              <a:rPr lang="ru-RU" dirty="0" smtClean="0"/>
              <a:t> « Мыло ручной работы»</a:t>
            </a:r>
          </a:p>
          <a:p>
            <a:pPr lvl="0"/>
            <a:r>
              <a:rPr lang="ru-RU" dirty="0" smtClean="0"/>
              <a:t>Лариса </a:t>
            </a:r>
            <a:r>
              <a:rPr lang="ru-RU" dirty="0" err="1" smtClean="0"/>
              <a:t>Лупато</a:t>
            </a:r>
            <a:r>
              <a:rPr lang="ru-RU" dirty="0" smtClean="0"/>
              <a:t> « Мыло. Изготовление и декорирование.»</a:t>
            </a:r>
          </a:p>
          <a:p>
            <a:pPr lvl="0"/>
            <a:r>
              <a:rPr lang="ru-RU" dirty="0" smtClean="0"/>
              <a:t>С.А. Дмитриев « Мыла и новые моющие средства»</a:t>
            </a:r>
          </a:p>
          <a:p>
            <a:r>
              <a:rPr lang="ru-RU" dirty="0" smtClean="0"/>
              <a:t>М- 1953год.</a:t>
            </a:r>
          </a:p>
          <a:p>
            <a:pPr lvl="0"/>
            <a:r>
              <a:rPr lang="ru-RU" dirty="0" smtClean="0"/>
              <a:t>Сайт  «</a:t>
            </a:r>
            <a:r>
              <a:rPr lang="ru-RU" dirty="0" err="1" smtClean="0"/>
              <a:t>Википедия</a:t>
            </a:r>
            <a:r>
              <a:rPr lang="ru-RU" dirty="0" smtClean="0"/>
              <a:t>» ( интернет- ресурсы)</a:t>
            </a:r>
          </a:p>
          <a:p>
            <a:pPr>
              <a:buNone/>
            </a:pPr>
            <a:r>
              <a:rPr lang="ru-RU" dirty="0" smtClean="0"/>
              <a:t>  </a:t>
            </a:r>
          </a:p>
          <a:p>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smtClean="0">
                <a:solidFill>
                  <a:srgbClr val="FF0000"/>
                </a:solidFill>
                <a:latin typeface="Times New Roman" pitchFamily="18" charset="0"/>
                <a:cs typeface="Times New Roman" pitchFamily="18" charset="0"/>
              </a:rPr>
              <a:t>Спасибо </a:t>
            </a:r>
            <a:r>
              <a:rPr lang="ru-RU" sz="2800" b="1" smtClean="0">
                <a:solidFill>
                  <a:srgbClr val="FF0000"/>
                </a:solidFill>
                <a:latin typeface="Times New Roman" pitchFamily="18" charset="0"/>
                <a:cs typeface="Times New Roman" pitchFamily="18" charset="0"/>
              </a:rPr>
              <a:t>за внимание!</a:t>
            </a:r>
            <a:endParaRPr lang="ru-RU" sz="2800" b="1" dirty="0">
              <a:solidFill>
                <a:srgbClr val="FF0000"/>
              </a:solidFill>
              <a:latin typeface="Times New Roman" pitchFamily="18" charset="0"/>
              <a:cs typeface="Times New Roman" pitchFamily="18" charset="0"/>
            </a:endParaRPr>
          </a:p>
        </p:txBody>
      </p:sp>
      <p:sp>
        <p:nvSpPr>
          <p:cNvPr id="3" name="Объект 2"/>
          <p:cNvSpPr>
            <a:spLocks noGrp="1"/>
          </p:cNvSpPr>
          <p:nvPr>
            <p:ph sz="quarter" idx="1"/>
          </p:nvPr>
        </p:nvSpPr>
        <p:spPr/>
        <p:txBody>
          <a:bodyPr/>
          <a:lstStyle/>
          <a:p>
            <a:endParaRPr lang="ru-RU"/>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smtClean="0">
                <a:solidFill>
                  <a:srgbClr val="FF0000"/>
                </a:solidFill>
                <a:latin typeface="Times New Roman" pitchFamily="18" charset="0"/>
                <a:cs typeface="Times New Roman" pitchFamily="18" charset="0"/>
              </a:rPr>
              <a:t>Актуальность проекта</a:t>
            </a:r>
            <a:endParaRPr lang="ru-RU" sz="2800" b="1" dirty="0">
              <a:solidFill>
                <a:srgbClr val="FF0000"/>
              </a:solidFill>
              <a:latin typeface="Times New Roman" pitchFamily="18" charset="0"/>
              <a:cs typeface="Times New Roman" pitchFamily="18" charset="0"/>
            </a:endParaRPr>
          </a:p>
        </p:txBody>
      </p:sp>
      <p:sp>
        <p:nvSpPr>
          <p:cNvPr id="3" name="Содержимое 2"/>
          <p:cNvSpPr>
            <a:spLocks noGrp="1"/>
          </p:cNvSpPr>
          <p:nvPr>
            <p:ph sz="quarter" idx="1"/>
          </p:nvPr>
        </p:nvSpPr>
        <p:spPr/>
        <p:txBody>
          <a:bodyPr>
            <a:normAutofit/>
          </a:bodyPr>
          <a:lstStyle/>
          <a:p>
            <a:pPr algn="just">
              <a:buNone/>
            </a:pPr>
            <a:r>
              <a:rPr lang="ru-RU" sz="2000" dirty="0" smtClean="0">
                <a:latin typeface="Times New Roman" pitchFamily="18" charset="0"/>
                <a:cs typeface="Times New Roman" pitchFamily="18" charset="0"/>
              </a:rPr>
              <a:t>    Проблема грязных рук актуальна во все времена. Эту проблему помогает нам решать мыло. Им мы пользуемся каждый день. Сейчас невозможно представить себе жизнь без этого важного средства гигиены, мы выбираем мыло по своему вкусу. Как-то раз я с родителями  зашла в  парфюмерный магазин за покупками и увидела разноцветные кусочки  мыла разной формы.   Я  подумала, что когда – то, совсем  давно мыла  не было. Как же обходились люди в то время? И я решила узнать  историю создания мыла</a:t>
            </a:r>
            <a:r>
              <a:rPr lang="ru-RU" sz="2000" dirty="0">
                <a:latin typeface="Times New Roman" pitchFamily="18" charset="0"/>
                <a:cs typeface="Times New Roman" pitchFamily="18" charset="0"/>
              </a:rPr>
              <a:t> ,</a:t>
            </a:r>
            <a:r>
              <a:rPr lang="ru-RU" sz="2000" dirty="0" smtClean="0">
                <a:latin typeface="Times New Roman" pitchFamily="18" charset="0"/>
                <a:cs typeface="Times New Roman" pitchFamily="18" charset="0"/>
              </a:rPr>
              <a:t>его свойства. Смогу ли  я сварить мыло в домашних условиях? </a:t>
            </a:r>
          </a:p>
          <a:p>
            <a:pPr algn="just">
              <a:buNone/>
            </a:pPr>
            <a:r>
              <a:rPr lang="ru-RU" b="1" dirty="0" smtClean="0"/>
              <a:t> </a:t>
            </a:r>
            <a:endParaRPr lang="ru-RU" dirty="0" smtClean="0"/>
          </a:p>
          <a:p>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404664"/>
            <a:ext cx="7467600" cy="1143000"/>
          </a:xfrm>
        </p:spPr>
        <p:txBody>
          <a:bodyPr/>
          <a:lstStyle/>
          <a:p>
            <a:pPr algn="ctr"/>
            <a:r>
              <a:rPr lang="ru-RU" sz="2800" b="1" dirty="0" smtClean="0">
                <a:solidFill>
                  <a:srgbClr val="FF0000"/>
                </a:solidFill>
                <a:latin typeface="Times New Roman" pitchFamily="18" charset="0"/>
                <a:cs typeface="Times New Roman" pitchFamily="18" charset="0"/>
              </a:rPr>
              <a:t>История создания мыла</a:t>
            </a:r>
            <a:r>
              <a:rPr lang="ru-RU" sz="2800" dirty="0" smtClean="0">
                <a:solidFill>
                  <a:srgbClr val="FF0000"/>
                </a:solidFill>
                <a:latin typeface="Times New Roman" pitchFamily="18" charset="0"/>
                <a:cs typeface="Times New Roman" pitchFamily="18" charset="0"/>
              </a:rPr>
              <a:t/>
            </a:r>
            <a:br>
              <a:rPr lang="ru-RU" sz="2800" dirty="0" smtClean="0">
                <a:solidFill>
                  <a:srgbClr val="FF0000"/>
                </a:solidFill>
                <a:latin typeface="Times New Roman" pitchFamily="18" charset="0"/>
                <a:cs typeface="Times New Roman" pitchFamily="18" charset="0"/>
              </a:rPr>
            </a:br>
            <a:endParaRPr lang="ru-RU" sz="2800" dirty="0">
              <a:solidFill>
                <a:srgbClr val="FF0000"/>
              </a:solidFill>
              <a:latin typeface="Times New Roman" pitchFamily="18" charset="0"/>
              <a:cs typeface="Times New Roman" pitchFamily="18" charset="0"/>
            </a:endParaRPr>
          </a:p>
        </p:txBody>
      </p:sp>
      <p:sp>
        <p:nvSpPr>
          <p:cNvPr id="3" name="Содержимое 2"/>
          <p:cNvSpPr>
            <a:spLocks noGrp="1"/>
          </p:cNvSpPr>
          <p:nvPr>
            <p:ph sz="quarter" idx="1"/>
          </p:nvPr>
        </p:nvSpPr>
        <p:spPr/>
        <p:txBody>
          <a:bodyPr/>
          <a:lstStyle/>
          <a:p>
            <a:pPr algn="just" fontAlgn="base">
              <a:buNone/>
            </a:pPr>
            <a:r>
              <a:rPr lang="ru-RU" dirty="0" smtClean="0">
                <a:latin typeface="Times New Roman" pitchFamily="18" charset="0"/>
                <a:cs typeface="Times New Roman" pitchFamily="18" charset="0"/>
              </a:rPr>
              <a:t>    Мылом человечество пользовалось с незапамятных времен: история изготовления мыла насчитывает по меньшей мере 6 тыс. лет. Древние греки  очищали тело песком, особенно мелким, привезенным с берегов Нила. Мы решили проверить этот способ очищения.</a:t>
            </a:r>
            <a:r>
              <a:rPr lang="ru-RU" b="1"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pPr algn="just" fontAlgn="base">
              <a:buNone/>
            </a:pPr>
            <a:r>
              <a:rPr lang="ru-RU" b="1"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pic>
        <p:nvPicPr>
          <p:cNvPr id="5" name="Рисунок 4" descr="K:\DCIM\100NVTIM\IMAG3487.JPG"/>
          <p:cNvPicPr/>
          <p:nvPr/>
        </p:nvPicPr>
        <p:blipFill>
          <a:blip r:embed="rId2" cstate="print"/>
          <a:srcRect/>
          <a:stretch>
            <a:fillRect/>
          </a:stretch>
        </p:blipFill>
        <p:spPr bwMode="auto">
          <a:xfrm rot="636985" flipH="1">
            <a:off x="4222601" y="4392209"/>
            <a:ext cx="1828800" cy="1606284"/>
          </a:xfrm>
          <a:prstGeom prst="flowChartAlternateProcess">
            <a:avLst/>
          </a:prstGeom>
          <a:ln w="381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3200" b="1" dirty="0" smtClean="0">
                <a:solidFill>
                  <a:srgbClr val="FF0000"/>
                </a:solidFill>
                <a:latin typeface="Times New Roman" pitchFamily="18" charset="0"/>
                <a:cs typeface="Times New Roman" pitchFamily="18" charset="0"/>
              </a:rPr>
              <a:t>История создания мыла</a:t>
            </a:r>
            <a:r>
              <a:rPr lang="ru-RU" sz="3200" dirty="0" smtClean="0">
                <a:solidFill>
                  <a:srgbClr val="FF0000"/>
                </a:solidFill>
                <a:latin typeface="Times New Roman" pitchFamily="18" charset="0"/>
                <a:cs typeface="Times New Roman" pitchFamily="18" charset="0"/>
              </a:rPr>
              <a:t/>
            </a:r>
            <a:br>
              <a:rPr lang="ru-RU" sz="3200" dirty="0" smtClean="0">
                <a:solidFill>
                  <a:srgbClr val="FF0000"/>
                </a:solidFill>
                <a:latin typeface="Times New Roman" pitchFamily="18" charset="0"/>
                <a:cs typeface="Times New Roman" pitchFamily="18" charset="0"/>
              </a:rPr>
            </a:br>
            <a:endParaRPr lang="ru-RU" dirty="0"/>
          </a:p>
        </p:txBody>
      </p:sp>
      <p:sp>
        <p:nvSpPr>
          <p:cNvPr id="3" name="Содержимое 2"/>
          <p:cNvSpPr>
            <a:spLocks noGrp="1"/>
          </p:cNvSpPr>
          <p:nvPr>
            <p:ph sz="quarter" idx="1"/>
          </p:nvPr>
        </p:nvSpPr>
        <p:spPr>
          <a:xfrm>
            <a:off x="395536" y="1628800"/>
            <a:ext cx="7467600" cy="4873752"/>
          </a:xfrm>
        </p:spPr>
        <p:txBody>
          <a:bodyPr/>
          <a:lstStyle/>
          <a:p>
            <a:pPr>
              <a:buNone/>
            </a:pPr>
            <a:r>
              <a:rPr lang="ru-RU" dirty="0" smtClean="0">
                <a:latin typeface="Times New Roman" pitchFamily="18" charset="0"/>
                <a:cs typeface="Times New Roman" pitchFamily="18" charset="0"/>
              </a:rPr>
              <a:t>Для этого испачкали руки растительным маслом и попробовали  отмыть их в воде. Результат был неутешителен. Кожа рук жирная и липкая. Затем потерли песком и смыли чистой водой. Кожа рук- чистая.</a:t>
            </a:r>
          </a:p>
          <a:p>
            <a:endParaRPr lang="ru-RU" dirty="0"/>
          </a:p>
        </p:txBody>
      </p:sp>
      <p:graphicFrame>
        <p:nvGraphicFramePr>
          <p:cNvPr id="7" name="Таблица 6"/>
          <p:cNvGraphicFramePr>
            <a:graphicFrameLocks noGrp="1"/>
          </p:cNvGraphicFramePr>
          <p:nvPr/>
        </p:nvGraphicFramePr>
        <p:xfrm>
          <a:off x="5436096" y="3429000"/>
          <a:ext cx="2952328" cy="2736304"/>
        </p:xfrm>
        <a:graphic>
          <a:graphicData uri="http://schemas.openxmlformats.org/drawingml/2006/table">
            <a:tbl>
              <a:tblPr/>
              <a:tblGrid>
                <a:gridCol w="2952328"/>
              </a:tblGrid>
              <a:tr h="2736304">
                <a:tc>
                  <a:txBody>
                    <a:bodyPr/>
                    <a:lstStyle/>
                    <a:p>
                      <a:pPr algn="just" fontAlgn="base">
                        <a:lnSpc>
                          <a:spcPct val="115000"/>
                        </a:lnSpc>
                        <a:spcAft>
                          <a:spcPts val="0"/>
                        </a:spcAft>
                      </a:pPr>
                      <a:r>
                        <a:rPr lang="ru-RU" sz="2000" b="1" dirty="0">
                          <a:solidFill>
                            <a:srgbClr val="000000"/>
                          </a:solidFill>
                          <a:latin typeface="Times New Roman" pitchFamily="18" charset="0"/>
                          <a:ea typeface="Times New Roman"/>
                          <a:cs typeface="Times New Roman" pitchFamily="18" charset="0"/>
                        </a:rPr>
                        <a:t>Вывод:</a:t>
                      </a:r>
                      <a:r>
                        <a:rPr lang="ru-RU" sz="2000" dirty="0">
                          <a:solidFill>
                            <a:srgbClr val="000000"/>
                          </a:solidFill>
                          <a:latin typeface="Times New Roman" pitchFamily="18" charset="0"/>
                          <a:ea typeface="Times New Roman"/>
                          <a:cs typeface="Times New Roman" pitchFamily="18" charset="0"/>
                        </a:rPr>
                        <a:t> </a:t>
                      </a:r>
                      <a:endParaRPr lang="ru-RU" sz="2000" dirty="0">
                        <a:latin typeface="Times New Roman" pitchFamily="18" charset="0"/>
                        <a:ea typeface="Times New Roman"/>
                        <a:cs typeface="Times New Roman" pitchFamily="18" charset="0"/>
                      </a:endParaRPr>
                    </a:p>
                    <a:p>
                      <a:pPr algn="just" fontAlgn="base">
                        <a:lnSpc>
                          <a:spcPct val="115000"/>
                        </a:lnSpc>
                        <a:spcAft>
                          <a:spcPts val="0"/>
                        </a:spcAft>
                      </a:pPr>
                      <a:r>
                        <a:rPr lang="ru-RU" sz="2000" dirty="0">
                          <a:solidFill>
                            <a:srgbClr val="000000"/>
                          </a:solidFill>
                          <a:latin typeface="Times New Roman" pitchFamily="18" charset="0"/>
                          <a:ea typeface="Times New Roman"/>
                          <a:cs typeface="Times New Roman" pitchFamily="18" charset="0"/>
                        </a:rPr>
                        <a:t>Песок вместо мыла в современных условиях - эффективное средство   во время похода и </a:t>
                      </a:r>
                      <a:r>
                        <a:rPr lang="ru-RU" sz="2000" dirty="0" smtClean="0">
                          <a:solidFill>
                            <a:srgbClr val="000000"/>
                          </a:solidFill>
                          <a:latin typeface="Times New Roman" pitchFamily="18" charset="0"/>
                          <a:ea typeface="Times New Roman"/>
                          <a:cs typeface="Times New Roman" pitchFamily="18" charset="0"/>
                        </a:rPr>
                        <a:t>на</a:t>
                      </a:r>
                      <a:r>
                        <a:rPr lang="ru-RU" sz="2000" baseline="0" dirty="0" smtClean="0">
                          <a:solidFill>
                            <a:srgbClr val="000000"/>
                          </a:solidFill>
                          <a:latin typeface="Times New Roman" pitchFamily="18" charset="0"/>
                          <a:ea typeface="Times New Roman"/>
                          <a:cs typeface="Times New Roman" pitchFamily="18" charset="0"/>
                        </a:rPr>
                        <a:t> природе.</a:t>
                      </a:r>
                      <a:endParaRPr lang="ru-RU" sz="2000" dirty="0">
                        <a:latin typeface="Times New Roman" pitchFamily="18" charset="0"/>
                        <a:ea typeface="Times New Roma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pPr algn="ctr"/>
            <a:r>
              <a:rPr lang="ru-RU" sz="2800" b="1" dirty="0" smtClean="0">
                <a:solidFill>
                  <a:srgbClr val="FF0000"/>
                </a:solidFill>
                <a:latin typeface="Times New Roman" pitchFamily="18" charset="0"/>
                <a:cs typeface="Times New Roman" pitchFamily="18" charset="0"/>
              </a:rPr>
              <a:t>История создания мыла</a:t>
            </a:r>
            <a:r>
              <a:rPr lang="ru-RU" sz="2800" dirty="0" smtClean="0">
                <a:solidFill>
                  <a:srgbClr val="FF0000"/>
                </a:solidFill>
                <a:latin typeface="Times New Roman" pitchFamily="18" charset="0"/>
                <a:cs typeface="Times New Roman" pitchFamily="18" charset="0"/>
              </a:rPr>
              <a:t/>
            </a:r>
            <a:br>
              <a:rPr lang="ru-RU" sz="2800" dirty="0" smtClean="0">
                <a:solidFill>
                  <a:srgbClr val="FF0000"/>
                </a:solidFill>
                <a:latin typeface="Times New Roman" pitchFamily="18" charset="0"/>
                <a:cs typeface="Times New Roman" pitchFamily="18" charset="0"/>
              </a:rPr>
            </a:br>
            <a:endParaRPr lang="ru-RU" dirty="0"/>
          </a:p>
        </p:txBody>
      </p:sp>
      <p:sp>
        <p:nvSpPr>
          <p:cNvPr id="5" name="Содержимое 4"/>
          <p:cNvSpPr>
            <a:spLocks noGrp="1"/>
          </p:cNvSpPr>
          <p:nvPr>
            <p:ph sz="quarter" idx="1"/>
          </p:nvPr>
        </p:nvSpPr>
        <p:spPr/>
        <p:txBody>
          <a:bodyPr>
            <a:normAutofit fontScale="85000" lnSpcReduction="20000"/>
          </a:bodyPr>
          <a:lstStyle/>
          <a:p>
            <a:pPr fontAlgn="base">
              <a:buNone/>
            </a:pPr>
            <a:r>
              <a:rPr lang="ru-RU" b="1" dirty="0" smtClean="0"/>
              <a:t> </a:t>
            </a:r>
            <a:endParaRPr lang="ru-RU" dirty="0" smtClean="0"/>
          </a:p>
          <a:p>
            <a:pPr fontAlgn="base">
              <a:buNone/>
            </a:pPr>
            <a:r>
              <a:rPr lang="ru-RU" sz="2800" dirty="0" smtClean="0">
                <a:latin typeface="Times New Roman" pitchFamily="18" charset="0"/>
                <a:cs typeface="Times New Roman" pitchFamily="18" charset="0"/>
              </a:rPr>
              <a:t>    Длительное время  для мытья употребляли  древесную золу. Что касается Руси, то здесь  секреты изготовления мыла унаследовали от Византии, а собственные  мастера - мыловары появились  только в 15 столетии.</a:t>
            </a:r>
          </a:p>
          <a:p>
            <a:pPr fontAlgn="base">
              <a:buNone/>
            </a:pPr>
            <a:r>
              <a:rPr lang="ru-RU" sz="2800" dirty="0" smtClean="0">
                <a:latin typeface="Times New Roman" pitchFamily="18" charset="0"/>
                <a:cs typeface="Times New Roman" pitchFamily="18" charset="0"/>
              </a:rPr>
              <a:t>     Мыло долго было предметом роскоши и ценилось  наряду с дорогими лекарствами и зельями. В больших масштабах мыловарение развилось лишь после разработки промышленного способа получения мыла. Первый кусок твердого мыла выпустили в Италии в 1424 году. </a:t>
            </a:r>
          </a:p>
          <a:p>
            <a:pPr fontAlgn="base">
              <a:buNone/>
            </a:pPr>
            <a:r>
              <a:rPr lang="ru-RU" sz="2800" dirty="0" smtClean="0">
                <a:latin typeface="Times New Roman" pitchFamily="18" charset="0"/>
                <a:cs typeface="Times New Roman" pitchFamily="18" charset="0"/>
              </a:rPr>
              <a:t> </a:t>
            </a:r>
          </a:p>
          <a:p>
            <a:pPr fontAlgn="base">
              <a:buNone/>
            </a:pPr>
            <a:r>
              <a:rPr lang="ru-RU" sz="2800" b="1" dirty="0" smtClean="0">
                <a:latin typeface="Times New Roman" pitchFamily="18" charset="0"/>
                <a:cs typeface="Times New Roman" pitchFamily="18" charset="0"/>
              </a:rPr>
              <a:t>  </a:t>
            </a:r>
            <a:endParaRPr lang="ru-RU" sz="2800"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95536" y="0"/>
            <a:ext cx="8331696" cy="1691680"/>
          </a:xfrm>
        </p:spPr>
        <p:txBody>
          <a:bodyPr>
            <a:normAutofit fontScale="90000"/>
          </a:bodyPr>
          <a:lstStyle/>
          <a:p>
            <a:pPr algn="ctr" fontAlgn="base"/>
            <a:r>
              <a:rPr lang="ru-RU" dirty="0" smtClean="0"/>
              <a:t/>
            </a:r>
            <a:br>
              <a:rPr lang="ru-RU" dirty="0" smtClean="0"/>
            </a:br>
            <a:r>
              <a:rPr lang="ru-RU" b="1" dirty="0" smtClean="0"/>
              <a:t> </a:t>
            </a:r>
            <a:r>
              <a:rPr lang="ru-RU" dirty="0" smtClean="0"/>
              <a:t/>
            </a:r>
            <a:br>
              <a:rPr lang="ru-RU" dirty="0" smtClean="0"/>
            </a:br>
            <a:r>
              <a:rPr lang="ru-RU" dirty="0" smtClean="0"/>
              <a:t> </a:t>
            </a:r>
            <a:r>
              <a:rPr lang="ru-RU" sz="2700" b="1" dirty="0" smtClean="0">
                <a:solidFill>
                  <a:srgbClr val="FF0000"/>
                </a:solidFill>
                <a:latin typeface="Times New Roman" pitchFamily="18" charset="0"/>
                <a:cs typeface="Times New Roman" pitchFamily="18" charset="0"/>
              </a:rPr>
              <a:t>Создаем мыло своими руками</a:t>
            </a:r>
            <a:r>
              <a:rPr lang="ru-RU" sz="2700" dirty="0" smtClean="0">
                <a:solidFill>
                  <a:srgbClr val="FF0000"/>
                </a:solidFill>
                <a:latin typeface="Times New Roman" pitchFamily="18" charset="0"/>
                <a:cs typeface="Times New Roman" pitchFamily="18" charset="0"/>
              </a:rPr>
              <a:t/>
            </a:r>
            <a:br>
              <a:rPr lang="ru-RU" sz="2700" dirty="0" smtClean="0">
                <a:solidFill>
                  <a:srgbClr val="FF0000"/>
                </a:solidFill>
                <a:latin typeface="Times New Roman" pitchFamily="18" charset="0"/>
                <a:cs typeface="Times New Roman" pitchFamily="18" charset="0"/>
              </a:rPr>
            </a:br>
            <a:r>
              <a:rPr lang="ru-RU" sz="2700" b="1" dirty="0" smtClean="0">
                <a:solidFill>
                  <a:srgbClr val="FF0000"/>
                </a:solidFill>
                <a:latin typeface="Times New Roman" pitchFamily="18" charset="0"/>
                <a:cs typeface="Times New Roman" pitchFamily="18" charset="0"/>
              </a:rPr>
              <a:t> </a:t>
            </a:r>
            <a:r>
              <a:rPr lang="ru-RU" dirty="0" smtClean="0"/>
              <a:t/>
            </a:r>
            <a:br>
              <a:rPr lang="ru-RU" dirty="0" smtClean="0"/>
            </a:br>
            <a:endParaRPr lang="ru-RU" dirty="0"/>
          </a:p>
        </p:txBody>
      </p:sp>
      <p:sp>
        <p:nvSpPr>
          <p:cNvPr id="5" name="Содержимое 4"/>
          <p:cNvSpPr>
            <a:spLocks noGrp="1"/>
          </p:cNvSpPr>
          <p:nvPr>
            <p:ph sz="quarter" idx="1"/>
          </p:nvPr>
        </p:nvSpPr>
        <p:spPr/>
        <p:txBody>
          <a:bodyPr>
            <a:normAutofit fontScale="92500" lnSpcReduction="20000"/>
          </a:bodyPr>
          <a:lstStyle/>
          <a:p>
            <a:endParaRPr lang="ru-RU" dirty="0" smtClean="0"/>
          </a:p>
          <a:p>
            <a:pPr>
              <a:buNone/>
            </a:pPr>
            <a:r>
              <a:rPr lang="ru-RU" sz="2200" dirty="0" smtClean="0">
                <a:latin typeface="Times New Roman" pitchFamily="18" charset="0"/>
                <a:cs typeface="Times New Roman" pitchFamily="18" charset="0"/>
              </a:rPr>
              <a:t>-Взяли мыльную основу и растопили ее на водяной бане;</a:t>
            </a:r>
          </a:p>
          <a:p>
            <a:pPr>
              <a:buNone/>
            </a:pPr>
            <a:r>
              <a:rPr lang="ru-RU" sz="2200" dirty="0" smtClean="0">
                <a:latin typeface="Times New Roman" pitchFamily="18" charset="0"/>
                <a:cs typeface="Times New Roman" pitchFamily="18" charset="0"/>
              </a:rPr>
              <a:t>-эту жидкость налили в форму и оставили до остывания;</a:t>
            </a:r>
          </a:p>
          <a:p>
            <a:pPr>
              <a:buNone/>
            </a:pPr>
            <a:r>
              <a:rPr lang="ru-RU" sz="2200" dirty="0" smtClean="0">
                <a:latin typeface="Times New Roman" pitchFamily="18" charset="0"/>
                <a:cs typeface="Times New Roman" pitchFamily="18" charset="0"/>
              </a:rPr>
              <a:t>-вытащили мыло, обрезали все лишнее и оставили на сутки.</a:t>
            </a:r>
          </a:p>
          <a:p>
            <a:pPr fontAlgn="base"/>
            <a:endParaRPr lang="ru-RU" dirty="0" smtClean="0">
              <a:solidFill>
                <a:srgbClr val="FF0000"/>
              </a:solidFill>
              <a:latin typeface="Times New Roman" pitchFamily="18" charset="0"/>
              <a:cs typeface="Times New Roman" pitchFamily="18" charset="0"/>
            </a:endParaRPr>
          </a:p>
          <a:p>
            <a:pPr fontAlgn="base">
              <a:buNone/>
            </a:pPr>
            <a:r>
              <a:rPr lang="ru-RU" dirty="0" smtClean="0">
                <a:solidFill>
                  <a:srgbClr val="FF0000"/>
                </a:solidFill>
                <a:latin typeface="Times New Roman" pitchFamily="18" charset="0"/>
                <a:cs typeface="Times New Roman" pitchFamily="18" charset="0"/>
              </a:rPr>
              <a:t>Вывод: </a:t>
            </a:r>
            <a:r>
              <a:rPr lang="ru-RU" b="1" dirty="0" smtClean="0"/>
              <a:t>:</a:t>
            </a:r>
            <a:r>
              <a:rPr lang="ru-RU" dirty="0" smtClean="0"/>
              <a:t> </a:t>
            </a:r>
            <a:r>
              <a:rPr lang="ru-RU" sz="2200" dirty="0" smtClean="0">
                <a:latin typeface="Times New Roman" pitchFamily="18" charset="0"/>
                <a:cs typeface="Times New Roman" pitchFamily="18" charset="0"/>
              </a:rPr>
              <a:t>Создание мыла своими руками - это увлекательное  и интересное занятие. Мыло ручной работы содержит в себе тепло рук , доброту и любовь к близким.</a:t>
            </a:r>
            <a:endParaRPr lang="ru-RU" sz="2200" dirty="0">
              <a:solidFill>
                <a:srgbClr val="FF0000"/>
              </a:solidFill>
              <a:latin typeface="Times New Roman" pitchFamily="18" charset="0"/>
              <a:cs typeface="Times New Roman" pitchFamily="18" charset="0"/>
            </a:endParaRPr>
          </a:p>
        </p:txBody>
      </p:sp>
      <p:pic>
        <p:nvPicPr>
          <p:cNvPr id="7" name="Содержимое 6" descr="F:\Проект Варвары Нартовой\Мыло 1.jpg"/>
          <p:cNvPicPr>
            <a:picLocks noGrp="1"/>
          </p:cNvPicPr>
          <p:nvPr>
            <p:ph sz="quarter" idx="2"/>
          </p:nvPr>
        </p:nvPicPr>
        <p:blipFill>
          <a:blip r:embed="rId2" cstate="print"/>
          <a:srcRect/>
          <a:stretch>
            <a:fillRect/>
          </a:stretch>
        </p:blipFill>
        <p:spPr bwMode="auto">
          <a:xfrm rot="20187215">
            <a:off x="4114964" y="1770296"/>
            <a:ext cx="2456411" cy="1468370"/>
          </a:xfrm>
          <a:prstGeom prst="teardrop">
            <a:avLst/>
          </a:prstGeom>
          <a:noFill/>
          <a:ln w="38100">
            <a:solidFill>
              <a:srgbClr val="00B0F0"/>
            </a:solidFill>
            <a:miter lim="800000"/>
            <a:headEnd/>
            <a:tailEnd/>
          </a:ln>
        </p:spPr>
      </p:pic>
      <p:pic>
        <p:nvPicPr>
          <p:cNvPr id="8" name="Рисунок 7" descr="F:\Проект Варвары Нартовой\Мыло 2.jpg"/>
          <p:cNvPicPr/>
          <p:nvPr/>
        </p:nvPicPr>
        <p:blipFill>
          <a:blip r:embed="rId3" cstate="print"/>
          <a:srcRect/>
          <a:stretch>
            <a:fillRect/>
          </a:stretch>
        </p:blipFill>
        <p:spPr bwMode="auto">
          <a:xfrm rot="7317346">
            <a:off x="6309237" y="1895184"/>
            <a:ext cx="2507118" cy="2163316"/>
          </a:xfrm>
          <a:prstGeom prst="hexagon">
            <a:avLst/>
          </a:prstGeom>
          <a:noFill/>
          <a:ln w="38100">
            <a:solidFill>
              <a:srgbClr val="00B0F0"/>
            </a:solidFill>
            <a:miter lim="800000"/>
            <a:headEnd/>
            <a:tailEnd/>
          </a:ln>
        </p:spPr>
      </p:pic>
      <p:pic>
        <p:nvPicPr>
          <p:cNvPr id="9" name="Рисунок 8" descr="F:\Проект Варвары Нартовой\Мыло 3.jpg"/>
          <p:cNvPicPr/>
          <p:nvPr/>
        </p:nvPicPr>
        <p:blipFill>
          <a:blip r:embed="rId4" cstate="print"/>
          <a:srcRect/>
          <a:stretch>
            <a:fillRect/>
          </a:stretch>
        </p:blipFill>
        <p:spPr bwMode="auto">
          <a:xfrm rot="12300963" flipV="1">
            <a:off x="3800071" y="4186401"/>
            <a:ext cx="2515986" cy="1334625"/>
          </a:xfrm>
          <a:prstGeom prst="heart">
            <a:avLst/>
          </a:prstGeom>
          <a:noFill/>
          <a:ln w="38100">
            <a:solidFill>
              <a:srgbClr val="00B0F0"/>
            </a:solidFill>
            <a:miter lim="800000"/>
            <a:headEnd/>
            <a:tailEnd/>
          </a:ln>
        </p:spPr>
      </p:pic>
      <p:pic>
        <p:nvPicPr>
          <p:cNvPr id="11" name="Рисунок 10" descr="F:\Проект Варвары Нартовой\Мыло 4.jpg"/>
          <p:cNvPicPr/>
          <p:nvPr/>
        </p:nvPicPr>
        <p:blipFill>
          <a:blip r:embed="rId5" cstate="print"/>
          <a:srcRect/>
          <a:stretch>
            <a:fillRect/>
          </a:stretch>
        </p:blipFill>
        <p:spPr bwMode="auto">
          <a:xfrm rot="819010">
            <a:off x="6547065" y="4692193"/>
            <a:ext cx="1754015" cy="1691893"/>
          </a:xfrm>
          <a:prstGeom prst="irregularSeal1">
            <a:avLst/>
          </a:prstGeom>
          <a:noFill/>
          <a:ln w="38100">
            <a:solidFill>
              <a:srgbClr val="00B0F0"/>
            </a:solid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smtClean="0">
                <a:solidFill>
                  <a:srgbClr val="FF0000"/>
                </a:solidFill>
                <a:latin typeface="Times New Roman" pitchFamily="18" charset="0"/>
                <a:cs typeface="Times New Roman" pitchFamily="18" charset="0"/>
              </a:rPr>
              <a:t>«</a:t>
            </a:r>
            <a:r>
              <a:rPr lang="ru-RU" sz="2800" b="1" dirty="0" err="1" smtClean="0">
                <a:solidFill>
                  <a:srgbClr val="FF0000"/>
                </a:solidFill>
                <a:latin typeface="Times New Roman" pitchFamily="18" charset="0"/>
                <a:cs typeface="Times New Roman" pitchFamily="18" charset="0"/>
              </a:rPr>
              <a:t>Бомбочки</a:t>
            </a:r>
            <a:r>
              <a:rPr lang="ru-RU" sz="2800" b="1" dirty="0" smtClean="0">
                <a:solidFill>
                  <a:srgbClr val="FF0000"/>
                </a:solidFill>
                <a:latin typeface="Times New Roman" pitchFamily="18" charset="0"/>
                <a:cs typeface="Times New Roman" pitchFamily="18" charset="0"/>
              </a:rPr>
              <a:t>» для ванны : </a:t>
            </a:r>
            <a:r>
              <a:rPr lang="ru-RU" sz="2800" dirty="0" smtClean="0">
                <a:solidFill>
                  <a:srgbClr val="FF0000"/>
                </a:solidFill>
                <a:latin typeface="Times New Roman" pitchFamily="18" charset="0"/>
                <a:cs typeface="Times New Roman" pitchFamily="18" charset="0"/>
              </a:rPr>
              <a:t/>
            </a:r>
            <a:br>
              <a:rPr lang="ru-RU" sz="2800" dirty="0" smtClean="0">
                <a:solidFill>
                  <a:srgbClr val="FF0000"/>
                </a:solidFill>
                <a:latin typeface="Times New Roman" pitchFamily="18" charset="0"/>
                <a:cs typeface="Times New Roman" pitchFamily="18" charset="0"/>
              </a:rPr>
            </a:br>
            <a:endParaRPr lang="ru-RU" sz="2800" dirty="0">
              <a:solidFill>
                <a:srgbClr val="FF0000"/>
              </a:solidFill>
              <a:latin typeface="Times New Roman" pitchFamily="18" charset="0"/>
              <a:cs typeface="Times New Roman" pitchFamily="18" charset="0"/>
            </a:endParaRPr>
          </a:p>
        </p:txBody>
      </p:sp>
      <p:sp>
        <p:nvSpPr>
          <p:cNvPr id="3" name="Содержимое 2"/>
          <p:cNvSpPr>
            <a:spLocks noGrp="1"/>
          </p:cNvSpPr>
          <p:nvPr>
            <p:ph sz="quarter" idx="1"/>
          </p:nvPr>
        </p:nvSpPr>
        <p:spPr/>
        <p:txBody>
          <a:bodyPr>
            <a:normAutofit/>
          </a:bodyPr>
          <a:lstStyle/>
          <a:p>
            <a:pPr>
              <a:buNone/>
            </a:pPr>
            <a:r>
              <a:rPr lang="ru-RU" dirty="0" smtClean="0"/>
              <a:t>   </a:t>
            </a:r>
            <a:r>
              <a:rPr lang="ru-RU" dirty="0" smtClean="0">
                <a:latin typeface="Times New Roman" pitchFamily="18" charset="0"/>
                <a:cs typeface="Times New Roman" pitchFamily="18" charset="0"/>
              </a:rPr>
              <a:t>Смешала соду и кислоту в одной миске, во второй миске смешала морскую  соль, 45 капель красителя, 40 капель </a:t>
            </a:r>
            <a:r>
              <a:rPr lang="ru-RU" dirty="0" err="1" smtClean="0">
                <a:latin typeface="Times New Roman" pitchFamily="18" charset="0"/>
                <a:cs typeface="Times New Roman" pitchFamily="18" charset="0"/>
              </a:rPr>
              <a:t>ароматизатора</a:t>
            </a:r>
            <a:r>
              <a:rPr lang="ru-RU" dirty="0" smtClean="0">
                <a:latin typeface="Times New Roman" pitchFamily="18" charset="0"/>
                <a:cs typeface="Times New Roman" pitchFamily="18" charset="0"/>
              </a:rPr>
              <a:t>. Перемешать составы мисок. Наполнила формочки смесью, сильно прижала и оставила застывать</a:t>
            </a:r>
            <a:r>
              <a:rPr lang="ru-RU" dirty="0" smtClean="0"/>
              <a:t>.</a:t>
            </a:r>
            <a:br>
              <a:rPr lang="ru-RU" dirty="0" smtClean="0"/>
            </a:br>
            <a:endParaRPr lang="ru-RU" dirty="0"/>
          </a:p>
        </p:txBody>
      </p:sp>
      <p:pic>
        <p:nvPicPr>
          <p:cNvPr id="5" name="Содержимое 4" descr="F:\Проект Варвары Нартовой\Бомбочки 1.jpg"/>
          <p:cNvPicPr>
            <a:picLocks noGrp="1"/>
          </p:cNvPicPr>
          <p:nvPr>
            <p:ph sz="quarter" idx="2"/>
          </p:nvPr>
        </p:nvPicPr>
        <p:blipFill>
          <a:blip r:embed="rId3" cstate="print"/>
          <a:srcRect/>
          <a:stretch>
            <a:fillRect/>
          </a:stretch>
        </p:blipFill>
        <p:spPr bwMode="auto">
          <a:xfrm rot="20860426">
            <a:off x="4518675" y="1646444"/>
            <a:ext cx="2908501" cy="1898868"/>
          </a:xfrm>
          <a:prstGeom prst="ellipse">
            <a:avLst/>
          </a:prstGeom>
          <a:noFill/>
          <a:ln w="38100">
            <a:solidFill>
              <a:srgbClr val="00B050"/>
            </a:solidFill>
            <a:miter lim="800000"/>
            <a:headEnd/>
            <a:tailEnd/>
          </a:ln>
        </p:spPr>
      </p:pic>
      <p:pic>
        <p:nvPicPr>
          <p:cNvPr id="6" name="Рисунок 5" descr="F:\Проект Варвары Нартовой\Бомбочки 2.jpg"/>
          <p:cNvPicPr/>
          <p:nvPr/>
        </p:nvPicPr>
        <p:blipFill>
          <a:blip r:embed="rId4" cstate="print"/>
          <a:srcRect/>
          <a:stretch>
            <a:fillRect/>
          </a:stretch>
        </p:blipFill>
        <p:spPr bwMode="auto">
          <a:xfrm rot="1585219">
            <a:off x="4734551" y="4129464"/>
            <a:ext cx="2646789" cy="1999268"/>
          </a:xfrm>
          <a:prstGeom prst="trapezoid">
            <a:avLst/>
          </a:prstGeom>
          <a:noFill/>
          <a:ln w="38100">
            <a:solidFill>
              <a:srgbClr val="00B050"/>
            </a:solid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3200" b="1" dirty="0" smtClean="0">
                <a:solidFill>
                  <a:srgbClr val="FF0000"/>
                </a:solidFill>
                <a:latin typeface="Times New Roman" pitchFamily="18" charset="0"/>
                <a:cs typeface="Times New Roman" pitchFamily="18" charset="0"/>
              </a:rPr>
              <a:t>«</a:t>
            </a:r>
            <a:r>
              <a:rPr lang="ru-RU" sz="3200" b="1" dirty="0" err="1" smtClean="0">
                <a:solidFill>
                  <a:srgbClr val="FF0000"/>
                </a:solidFill>
                <a:latin typeface="Times New Roman" pitchFamily="18" charset="0"/>
                <a:cs typeface="Times New Roman" pitchFamily="18" charset="0"/>
              </a:rPr>
              <a:t>Бомбочки</a:t>
            </a:r>
            <a:r>
              <a:rPr lang="ru-RU" sz="3200" b="1" dirty="0" smtClean="0">
                <a:solidFill>
                  <a:srgbClr val="FF0000"/>
                </a:solidFill>
                <a:latin typeface="Times New Roman" pitchFamily="18" charset="0"/>
                <a:cs typeface="Times New Roman" pitchFamily="18" charset="0"/>
              </a:rPr>
              <a:t>» для ванны : </a:t>
            </a:r>
            <a:r>
              <a:rPr lang="ru-RU" sz="3200" dirty="0" smtClean="0">
                <a:solidFill>
                  <a:srgbClr val="FF0000"/>
                </a:solidFill>
                <a:latin typeface="Times New Roman" pitchFamily="18" charset="0"/>
                <a:cs typeface="Times New Roman" pitchFamily="18" charset="0"/>
              </a:rPr>
              <a:t/>
            </a:r>
            <a:br>
              <a:rPr lang="ru-RU" sz="3200" dirty="0" smtClean="0">
                <a:solidFill>
                  <a:srgbClr val="FF0000"/>
                </a:solidFill>
                <a:latin typeface="Times New Roman" pitchFamily="18" charset="0"/>
                <a:cs typeface="Times New Roman" pitchFamily="18" charset="0"/>
              </a:rPr>
            </a:br>
            <a:endParaRPr lang="ru-RU" dirty="0"/>
          </a:p>
        </p:txBody>
      </p:sp>
      <p:sp>
        <p:nvSpPr>
          <p:cNvPr id="4" name="Содержимое 3"/>
          <p:cNvSpPr>
            <a:spLocks noGrp="1"/>
          </p:cNvSpPr>
          <p:nvPr>
            <p:ph sz="quarter" idx="1"/>
          </p:nvPr>
        </p:nvSpPr>
        <p:spPr/>
        <p:txBody>
          <a:bodyPr/>
          <a:lstStyle/>
          <a:p>
            <a:endParaRPr lang="ru-RU" b="1" dirty="0" smtClean="0">
              <a:solidFill>
                <a:srgbClr val="FF0000"/>
              </a:solidFill>
            </a:endParaRPr>
          </a:p>
          <a:p>
            <a:pPr>
              <a:buNone/>
            </a:pPr>
            <a:r>
              <a:rPr lang="ru-RU" b="1" dirty="0" smtClean="0">
                <a:solidFill>
                  <a:srgbClr val="FF0000"/>
                </a:solidFill>
                <a:latin typeface="Times New Roman" pitchFamily="18" charset="0"/>
                <a:cs typeface="Times New Roman" pitchFamily="18" charset="0"/>
              </a:rPr>
              <a:t>Вывод:</a:t>
            </a:r>
            <a:endParaRPr lang="ru-RU" dirty="0" smtClean="0">
              <a:solidFill>
                <a:srgbClr val="FF0000"/>
              </a:solidFill>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Бомбочки</a:t>
            </a:r>
            <a:r>
              <a:rPr lang="ru-RU" dirty="0" smtClean="0">
                <a:latin typeface="Times New Roman" pitchFamily="18" charset="0"/>
                <a:cs typeface="Times New Roman" pitchFamily="18" charset="0"/>
              </a:rPr>
              <a:t>»  при взаимодействии с водой  начинают шипеть, взрываться и  наполняют  ванную комнату ароматом</a:t>
            </a:r>
            <a:r>
              <a:rPr lang="ru-RU" dirty="0" smtClean="0"/>
              <a:t>.</a:t>
            </a:r>
            <a:endParaRPr lang="ru-RU" dirty="0"/>
          </a:p>
        </p:txBody>
      </p:sp>
      <p:pic>
        <p:nvPicPr>
          <p:cNvPr id="6" name="Содержимое 5" descr="F:\Проект Варвары Нартовой\Бомбочки 4.jpg"/>
          <p:cNvPicPr>
            <a:picLocks noGrp="1"/>
          </p:cNvPicPr>
          <p:nvPr>
            <p:ph sz="quarter" idx="2"/>
          </p:nvPr>
        </p:nvPicPr>
        <p:blipFill>
          <a:blip r:embed="rId2" cstate="print"/>
          <a:srcRect/>
          <a:stretch>
            <a:fillRect/>
          </a:stretch>
        </p:blipFill>
        <p:spPr bwMode="auto">
          <a:xfrm rot="20249368">
            <a:off x="4686088" y="1331861"/>
            <a:ext cx="1641764" cy="922713"/>
          </a:xfrm>
          <a:prstGeom prst="pentagon">
            <a:avLst/>
          </a:prstGeom>
          <a:noFill/>
          <a:ln w="38100">
            <a:solidFill>
              <a:srgbClr val="00B050"/>
            </a:solidFill>
            <a:miter lim="800000"/>
            <a:headEnd/>
            <a:tailEnd/>
          </a:ln>
        </p:spPr>
      </p:pic>
      <p:pic>
        <p:nvPicPr>
          <p:cNvPr id="7" name="Рисунок 6" descr="F:\Проект Варвары Нартовой\Бомбочки 5.jpg"/>
          <p:cNvPicPr/>
          <p:nvPr/>
        </p:nvPicPr>
        <p:blipFill>
          <a:blip r:embed="rId3" cstate="print"/>
          <a:srcRect/>
          <a:stretch>
            <a:fillRect/>
          </a:stretch>
        </p:blipFill>
        <p:spPr bwMode="auto">
          <a:xfrm rot="2667278">
            <a:off x="6216568" y="2035768"/>
            <a:ext cx="2494881" cy="2254782"/>
          </a:xfrm>
          <a:prstGeom prst="heptagon">
            <a:avLst/>
          </a:prstGeom>
          <a:noFill/>
          <a:ln w="38100">
            <a:solidFill>
              <a:srgbClr val="00B050"/>
            </a:solidFill>
            <a:miter lim="800000"/>
            <a:headEnd/>
            <a:tailEnd/>
          </a:ln>
        </p:spPr>
      </p:pic>
      <p:pic>
        <p:nvPicPr>
          <p:cNvPr id="8" name="Рисунок 7" descr="F:\Проект Варвары Нартовой\Бомбочки 6.jpg"/>
          <p:cNvPicPr/>
          <p:nvPr/>
        </p:nvPicPr>
        <p:blipFill>
          <a:blip r:embed="rId4" cstate="print"/>
          <a:srcRect/>
          <a:stretch>
            <a:fillRect/>
          </a:stretch>
        </p:blipFill>
        <p:spPr bwMode="auto">
          <a:xfrm>
            <a:off x="3923928" y="2708920"/>
            <a:ext cx="2895600" cy="1628775"/>
          </a:xfrm>
          <a:prstGeom prst="ellipse">
            <a:avLst/>
          </a:prstGeom>
          <a:noFill/>
          <a:ln w="38100">
            <a:solidFill>
              <a:srgbClr val="00B050"/>
            </a:solidFill>
            <a:miter lim="800000"/>
            <a:headEnd/>
            <a:tailEnd/>
          </a:ln>
        </p:spPr>
      </p:pic>
      <p:pic>
        <p:nvPicPr>
          <p:cNvPr id="9" name="Рисунок 8" descr="F:\Проект Варвары Нартовой\Бомбочки 9.jpg"/>
          <p:cNvPicPr/>
          <p:nvPr/>
        </p:nvPicPr>
        <p:blipFill>
          <a:blip r:embed="rId5" cstate="print"/>
          <a:srcRect/>
          <a:stretch>
            <a:fillRect/>
          </a:stretch>
        </p:blipFill>
        <p:spPr bwMode="auto">
          <a:xfrm rot="1160309">
            <a:off x="5315910" y="4464095"/>
            <a:ext cx="2585224" cy="1454187"/>
          </a:xfrm>
          <a:prstGeom prst="ellipse">
            <a:avLst/>
          </a:prstGeom>
          <a:noFill/>
          <a:ln w="38100">
            <a:solidFill>
              <a:srgbClr val="00B050"/>
            </a:solid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
            </a:r>
            <a:br>
              <a:rPr lang="ru-RU" dirty="0" smtClean="0"/>
            </a:br>
            <a:r>
              <a:rPr lang="ru-RU" b="1" dirty="0" smtClean="0"/>
              <a:t> </a:t>
            </a:r>
            <a:r>
              <a:rPr lang="ru-RU" dirty="0" smtClean="0"/>
              <a:t/>
            </a:r>
            <a:br>
              <a:rPr lang="ru-RU" dirty="0" smtClean="0"/>
            </a:br>
            <a:r>
              <a:rPr lang="ru-RU" b="1" dirty="0" smtClean="0"/>
              <a:t> </a:t>
            </a:r>
            <a:r>
              <a:rPr lang="ru-RU" dirty="0" smtClean="0"/>
              <a:t/>
            </a:r>
            <a:br>
              <a:rPr lang="ru-RU" dirty="0" smtClean="0"/>
            </a:br>
            <a:r>
              <a:rPr lang="ru-RU" sz="3100" b="1" dirty="0" smtClean="0">
                <a:solidFill>
                  <a:srgbClr val="FF0000"/>
                </a:solidFill>
                <a:latin typeface="Times New Roman" pitchFamily="18" charset="0"/>
                <a:cs typeface="Times New Roman" pitchFamily="18" charset="0"/>
              </a:rPr>
              <a:t>Практическая часть</a:t>
            </a:r>
            <a:br>
              <a:rPr lang="ru-RU" sz="3100" b="1" dirty="0" smtClean="0">
                <a:solidFill>
                  <a:srgbClr val="FF0000"/>
                </a:solidFill>
                <a:latin typeface="Times New Roman" pitchFamily="18" charset="0"/>
                <a:cs typeface="Times New Roman" pitchFamily="18" charset="0"/>
              </a:rPr>
            </a:br>
            <a:r>
              <a:rPr lang="ru-RU" sz="3100" b="1" dirty="0" smtClean="0">
                <a:solidFill>
                  <a:srgbClr val="FF0000"/>
                </a:solidFill>
                <a:latin typeface="Times New Roman" pitchFamily="18" charset="0"/>
                <a:cs typeface="Times New Roman" pitchFamily="18" charset="0"/>
              </a:rPr>
              <a:t>Эксперимент№1</a:t>
            </a:r>
            <a:br>
              <a:rPr lang="ru-RU" sz="3100" b="1" dirty="0" smtClean="0">
                <a:solidFill>
                  <a:srgbClr val="FF0000"/>
                </a:solidFill>
                <a:latin typeface="Times New Roman" pitchFamily="18" charset="0"/>
                <a:cs typeface="Times New Roman" pitchFamily="18" charset="0"/>
              </a:rPr>
            </a:br>
            <a:endParaRPr lang="ru-RU" sz="3100" b="1" dirty="0">
              <a:solidFill>
                <a:srgbClr val="FF0000"/>
              </a:solidFill>
              <a:latin typeface="Times New Roman" pitchFamily="18" charset="0"/>
              <a:cs typeface="Times New Roman" pitchFamily="18" charset="0"/>
            </a:endParaRPr>
          </a:p>
        </p:txBody>
      </p:sp>
      <p:sp>
        <p:nvSpPr>
          <p:cNvPr id="4" name="Содержимое 3"/>
          <p:cNvSpPr>
            <a:spLocks noGrp="1"/>
          </p:cNvSpPr>
          <p:nvPr>
            <p:ph sz="quarter" idx="1"/>
          </p:nvPr>
        </p:nvSpPr>
        <p:spPr/>
        <p:txBody>
          <a:bodyPr>
            <a:normAutofit fontScale="25000" lnSpcReduction="20000"/>
          </a:bodyPr>
          <a:lstStyle/>
          <a:p>
            <a:pPr>
              <a:buNone/>
            </a:pPr>
            <a:r>
              <a:rPr lang="ru-RU" sz="9600" dirty="0" smtClean="0">
                <a:latin typeface="Times New Roman" pitchFamily="18" charset="0"/>
                <a:cs typeface="Times New Roman" pitchFamily="18" charset="0"/>
              </a:rPr>
              <a:t>В емкость с водой  добавили жидкое мыло. Взяли трубочки  и стали дуть . Появляется  «пенная  шапка»</a:t>
            </a:r>
            <a:r>
              <a:rPr lang="ru-RU" sz="9600" b="1" dirty="0" smtClean="0">
                <a:latin typeface="Times New Roman" pitchFamily="18" charset="0"/>
                <a:cs typeface="Times New Roman" pitchFamily="18" charset="0"/>
              </a:rPr>
              <a:t> </a:t>
            </a:r>
            <a:endParaRPr lang="ru-RU" sz="9600" dirty="0" smtClean="0">
              <a:latin typeface="Times New Roman" pitchFamily="18" charset="0"/>
              <a:cs typeface="Times New Roman" pitchFamily="18" charset="0"/>
            </a:endParaRPr>
          </a:p>
          <a:p>
            <a:pPr>
              <a:buNone/>
            </a:pPr>
            <a:r>
              <a:rPr lang="ru-RU" sz="9600" b="1" dirty="0" smtClean="0">
                <a:latin typeface="Times New Roman" pitchFamily="18" charset="0"/>
                <a:cs typeface="Times New Roman" pitchFamily="18" charset="0"/>
              </a:rPr>
              <a:t> </a:t>
            </a:r>
            <a:endParaRPr lang="ru-RU" sz="9600" dirty="0" smtClean="0">
              <a:latin typeface="Times New Roman" pitchFamily="18" charset="0"/>
              <a:cs typeface="Times New Roman" pitchFamily="18" charset="0"/>
            </a:endParaRPr>
          </a:p>
          <a:p>
            <a:pPr>
              <a:buNone/>
            </a:pPr>
            <a:r>
              <a:rPr lang="ru-RU" sz="9600" b="1" dirty="0" smtClean="0">
                <a:latin typeface="Times New Roman" pitchFamily="18" charset="0"/>
                <a:cs typeface="Times New Roman" pitchFamily="18" charset="0"/>
              </a:rPr>
              <a:t> </a:t>
            </a:r>
            <a:r>
              <a:rPr lang="ru-RU" sz="9600" b="1" dirty="0" smtClean="0">
                <a:solidFill>
                  <a:srgbClr val="FF0000"/>
                </a:solidFill>
                <a:latin typeface="Times New Roman" pitchFamily="18" charset="0"/>
                <a:cs typeface="Times New Roman" pitchFamily="18" charset="0"/>
              </a:rPr>
              <a:t>Вывод:</a:t>
            </a:r>
            <a:r>
              <a:rPr lang="ru-RU" sz="9600" b="1" dirty="0" smtClean="0">
                <a:latin typeface="Times New Roman" pitchFamily="18" charset="0"/>
                <a:cs typeface="Times New Roman" pitchFamily="18" charset="0"/>
              </a:rPr>
              <a:t> </a:t>
            </a:r>
            <a:r>
              <a:rPr lang="ru-RU" sz="9600" dirty="0" smtClean="0">
                <a:latin typeface="Times New Roman" pitchFamily="18" charset="0"/>
                <a:cs typeface="Times New Roman" pitchFamily="18" charset="0"/>
              </a:rPr>
              <a:t>Пышная пена привлекает  маленьких детей, создавая комфорт в ванной, «пенная шапка» готова очистить кожу  ребенка.</a:t>
            </a:r>
          </a:p>
          <a:p>
            <a:pPr>
              <a:buNone/>
            </a:pPr>
            <a:r>
              <a:rPr lang="ru-RU" sz="5100" b="1" dirty="0" smtClean="0">
                <a:latin typeface="Times New Roman" pitchFamily="18" charset="0"/>
                <a:cs typeface="Times New Roman" pitchFamily="18" charset="0"/>
              </a:rPr>
              <a:t> </a:t>
            </a:r>
            <a:endParaRPr lang="ru-RU" sz="5100" dirty="0" smtClean="0">
              <a:latin typeface="Times New Roman" pitchFamily="18" charset="0"/>
              <a:cs typeface="Times New Roman" pitchFamily="18" charset="0"/>
            </a:endParaRPr>
          </a:p>
          <a:p>
            <a:pPr>
              <a:buNone/>
            </a:pPr>
            <a:r>
              <a:rPr lang="ru-RU" sz="2200" dirty="0" smtClean="0">
                <a:latin typeface="Times New Roman" pitchFamily="18" charset="0"/>
                <a:cs typeface="Times New Roman" pitchFamily="18" charset="0"/>
              </a:rPr>
              <a:t> </a:t>
            </a:r>
          </a:p>
          <a:p>
            <a:pPr>
              <a:buNone/>
            </a:pP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
        <p:nvSpPr>
          <p:cNvPr id="3" name="Объект 2"/>
          <p:cNvSpPr>
            <a:spLocks noGrp="1"/>
          </p:cNvSpPr>
          <p:nvPr>
            <p:ph sz="quarter" idx="2"/>
          </p:nvPr>
        </p:nvSpPr>
        <p:spPr/>
        <p:txBody>
          <a:bodyPr/>
          <a:lstStyle/>
          <a:p>
            <a:endParaRPr lang="ru-RU"/>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TotalTime>
  <Words>583</Words>
  <Application>Microsoft Office PowerPoint</Application>
  <PresentationFormat>Экран (4:3)</PresentationFormat>
  <Paragraphs>71</Paragraphs>
  <Slides>14</Slides>
  <Notes>3</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Эркер</vt:lpstr>
      <vt:lpstr>Муниципальное бюджетное дошкольное образовательное учреждение детский сад общеразвивающего вида №2  « Дюймовочка»</vt:lpstr>
      <vt:lpstr>Актуальность проекта</vt:lpstr>
      <vt:lpstr>История создания мыла </vt:lpstr>
      <vt:lpstr>История создания мыла </vt:lpstr>
      <vt:lpstr>История создания мыла </vt:lpstr>
      <vt:lpstr>    Создаем мыло своими руками   </vt:lpstr>
      <vt:lpstr>«Бомбочки» для ванны :  </vt:lpstr>
      <vt:lpstr>«Бомбочки» для ванны :  </vt:lpstr>
      <vt:lpstr>     Практическая часть Эксперимент№1 </vt:lpstr>
      <vt:lpstr>Эксперимент№2 «Мыло-силач»  </vt:lpstr>
      <vt:lpstr>Эксперимент№3   «Рисование мылом» </vt:lpstr>
      <vt:lpstr>Заключение. Вывод.  </vt:lpstr>
      <vt:lpstr>Список  литературы </vt:lpstr>
      <vt:lpstr>Спасибо за внимание!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Муниципальное бюджетное дошкольное образовательное учреждение детский сад общеразвивающего вида №2  « Дюймовочка»</dc:title>
  <dc:creator>1</dc:creator>
  <cp:lastModifiedBy>Admin</cp:lastModifiedBy>
  <cp:revision>16</cp:revision>
  <dcterms:created xsi:type="dcterms:W3CDTF">2019-01-06T10:02:42Z</dcterms:created>
  <dcterms:modified xsi:type="dcterms:W3CDTF">2019-01-17T12:00:07Z</dcterms:modified>
</cp:coreProperties>
</file>