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57" r:id="rId3"/>
    <p:sldId id="258" r:id="rId4"/>
    <p:sldId id="260" r:id="rId5"/>
    <p:sldId id="259" r:id="rId6"/>
    <p:sldId id="262" r:id="rId7"/>
    <p:sldId id="267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660066"/>
    <a:srgbClr val="FFFFFF"/>
    <a:srgbClr val="006666"/>
    <a:srgbClr val="009999"/>
    <a:srgbClr val="00CC99"/>
    <a:srgbClr val="330099"/>
    <a:srgbClr val="5C2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179FB-D7D7-4D9C-BA16-DACF4BF87E6F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C3D0B9D-B600-4DD8-B4CF-B0E3B19455B1}">
      <dgm:prSet phldrT="[Текст]" phldr="1"/>
      <dgm:spPr/>
      <dgm:t>
        <a:bodyPr/>
        <a:lstStyle/>
        <a:p>
          <a:endParaRPr lang="ru-RU"/>
        </a:p>
      </dgm:t>
    </dgm:pt>
    <dgm:pt modelId="{DD2219FD-4528-4B1D-B57B-D806356A475A}" type="parTrans" cxnId="{0CD113CD-2129-4E92-91C3-2855708657EB}">
      <dgm:prSet/>
      <dgm:spPr/>
      <dgm:t>
        <a:bodyPr/>
        <a:lstStyle/>
        <a:p>
          <a:endParaRPr lang="ru-RU"/>
        </a:p>
      </dgm:t>
    </dgm:pt>
    <dgm:pt modelId="{5E736825-A07F-4016-BCFE-B6553D2FC988}" type="sibTrans" cxnId="{0CD113CD-2129-4E92-91C3-2855708657EB}">
      <dgm:prSet/>
      <dgm:spPr/>
      <dgm:t>
        <a:bodyPr/>
        <a:lstStyle/>
        <a:p>
          <a:endParaRPr lang="ru-RU"/>
        </a:p>
      </dgm:t>
    </dgm:pt>
    <dgm:pt modelId="{EE1800DD-2C15-4BBD-85EC-83BE89D59302}">
      <dgm:prSet phldrT="[Текст]" phldr="1"/>
      <dgm:spPr/>
      <dgm:t>
        <a:bodyPr/>
        <a:lstStyle/>
        <a:p>
          <a:endParaRPr lang="ru-RU"/>
        </a:p>
      </dgm:t>
    </dgm:pt>
    <dgm:pt modelId="{95455511-266E-44D3-A196-5AF232C6FE90}" type="parTrans" cxnId="{7FBAC777-FAD6-4412-A10C-D2B5C37D34C2}">
      <dgm:prSet/>
      <dgm:spPr/>
      <dgm:t>
        <a:bodyPr/>
        <a:lstStyle/>
        <a:p>
          <a:endParaRPr lang="ru-RU"/>
        </a:p>
      </dgm:t>
    </dgm:pt>
    <dgm:pt modelId="{2266F102-40C1-45FD-8C16-BD28BDBB3A57}" type="sibTrans" cxnId="{7FBAC777-FAD6-4412-A10C-D2B5C37D34C2}">
      <dgm:prSet/>
      <dgm:spPr/>
      <dgm:t>
        <a:bodyPr/>
        <a:lstStyle/>
        <a:p>
          <a:endParaRPr lang="ru-RU"/>
        </a:p>
      </dgm:t>
    </dgm:pt>
    <dgm:pt modelId="{5D22D69E-261D-4F93-BC92-41876B68C76A}">
      <dgm:prSet phldrT="[Текст]" phldr="1"/>
      <dgm:spPr/>
      <dgm:t>
        <a:bodyPr/>
        <a:lstStyle/>
        <a:p>
          <a:endParaRPr lang="ru-RU"/>
        </a:p>
      </dgm:t>
    </dgm:pt>
    <dgm:pt modelId="{74A5B4ED-DB07-4193-A2BB-EF63A3DF23B4}" type="parTrans" cxnId="{75CA953A-B05A-4013-9EBA-77D5F0DDFB4F}">
      <dgm:prSet/>
      <dgm:spPr/>
      <dgm:t>
        <a:bodyPr/>
        <a:lstStyle/>
        <a:p>
          <a:endParaRPr lang="ru-RU"/>
        </a:p>
      </dgm:t>
    </dgm:pt>
    <dgm:pt modelId="{6E082F33-308D-496D-AAA1-E3C23EBE95B2}" type="sibTrans" cxnId="{75CA953A-B05A-4013-9EBA-77D5F0DDFB4F}">
      <dgm:prSet/>
      <dgm:spPr/>
      <dgm:t>
        <a:bodyPr/>
        <a:lstStyle/>
        <a:p>
          <a:endParaRPr lang="ru-RU"/>
        </a:p>
      </dgm:t>
    </dgm:pt>
    <dgm:pt modelId="{28684FB2-0214-477E-A8EC-D939145CFBD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4BA1FF3-F4B4-4698-8A91-CE054CFD017E}" type="parTrans" cxnId="{0A497697-4BC4-43B9-A2E7-F5BC761D0191}">
      <dgm:prSet/>
      <dgm:spPr/>
      <dgm:t>
        <a:bodyPr/>
        <a:lstStyle/>
        <a:p>
          <a:endParaRPr lang="ru-RU"/>
        </a:p>
      </dgm:t>
    </dgm:pt>
    <dgm:pt modelId="{E06611F9-1252-4E8B-9889-FD437FAC54C8}" type="sibTrans" cxnId="{0A497697-4BC4-43B9-A2E7-F5BC761D0191}">
      <dgm:prSet/>
      <dgm:spPr/>
      <dgm:t>
        <a:bodyPr/>
        <a:lstStyle/>
        <a:p>
          <a:endParaRPr lang="ru-RU"/>
        </a:p>
      </dgm:t>
    </dgm:pt>
    <dgm:pt modelId="{B8FBDF94-274B-461D-BC4D-B27D2D3E4174}">
      <dgm:prSet/>
      <dgm:spPr/>
      <dgm:t>
        <a:bodyPr/>
        <a:lstStyle/>
        <a:p>
          <a:r>
            <a:rPr lang="ru-RU" dirty="0" smtClean="0"/>
            <a:t>Народные приметы – это обобщенные многолетние наблюдения за погодой</a:t>
          </a:r>
          <a:endParaRPr lang="ru-RU" dirty="0"/>
        </a:p>
      </dgm:t>
    </dgm:pt>
    <dgm:pt modelId="{7EB871F8-CCB4-4818-82B9-270B5BFDB33A}" type="parTrans" cxnId="{A37290CA-8D8E-4DF6-8B50-B4095136717C}">
      <dgm:prSet/>
      <dgm:spPr/>
      <dgm:t>
        <a:bodyPr/>
        <a:lstStyle/>
        <a:p>
          <a:endParaRPr lang="ru-RU"/>
        </a:p>
      </dgm:t>
    </dgm:pt>
    <dgm:pt modelId="{D238AF0D-94C2-4062-AD7E-7FF0FA54A9FC}" type="sibTrans" cxnId="{A37290CA-8D8E-4DF6-8B50-B4095136717C}">
      <dgm:prSet/>
      <dgm:spPr/>
      <dgm:t>
        <a:bodyPr/>
        <a:lstStyle/>
        <a:p>
          <a:endParaRPr lang="ru-RU"/>
        </a:p>
      </dgm:t>
    </dgm:pt>
    <dgm:pt modelId="{FCB9D92F-508D-4039-A045-3F476E04E475}">
      <dgm:prSet/>
      <dgm:spPr/>
      <dgm:t>
        <a:bodyPr/>
        <a:lstStyle/>
        <a:p>
          <a:r>
            <a:rPr lang="ru-RU" dirty="0" smtClean="0"/>
            <a:t>Примечать, т.е. наблюдать</a:t>
          </a:r>
          <a:endParaRPr lang="ru-RU" dirty="0"/>
        </a:p>
      </dgm:t>
    </dgm:pt>
    <dgm:pt modelId="{690905D0-68D1-4B3C-BE20-9A9AA219EDD0}" type="parTrans" cxnId="{4F14711D-83BB-4ABA-A9E0-5085DA5F6167}">
      <dgm:prSet/>
      <dgm:spPr/>
      <dgm:t>
        <a:bodyPr/>
        <a:lstStyle/>
        <a:p>
          <a:endParaRPr lang="ru-RU"/>
        </a:p>
      </dgm:t>
    </dgm:pt>
    <dgm:pt modelId="{373ACCA4-94ED-4E45-AF46-4C3B2A4ED50A}" type="sibTrans" cxnId="{4F14711D-83BB-4ABA-A9E0-5085DA5F6167}">
      <dgm:prSet/>
      <dgm:spPr/>
      <dgm:t>
        <a:bodyPr/>
        <a:lstStyle/>
        <a:p>
          <a:endParaRPr lang="ru-RU"/>
        </a:p>
      </dgm:t>
    </dgm:pt>
    <dgm:pt modelId="{E06B8A2D-6783-4A91-A31E-1E9AEE6A088E}">
      <dgm:prSet/>
      <dgm:spPr/>
      <dgm:t>
        <a:bodyPr/>
        <a:lstStyle/>
        <a:p>
          <a:r>
            <a:rPr lang="ru-RU" smtClean="0"/>
            <a:t>Наблюдения передавались из поколения в поколение  с помощью народного календаря - месяцеслова</a:t>
          </a:r>
          <a:endParaRPr lang="ru-RU"/>
        </a:p>
      </dgm:t>
    </dgm:pt>
    <dgm:pt modelId="{94755381-45D0-4D2B-A277-C44DE5B34E4E}" type="parTrans" cxnId="{1321F6A3-E7C7-4B54-9CC8-BFA26AE0DFB2}">
      <dgm:prSet/>
      <dgm:spPr/>
    </dgm:pt>
    <dgm:pt modelId="{D99E72AB-AFAF-412F-A304-56368EDD20D1}" type="sibTrans" cxnId="{1321F6A3-E7C7-4B54-9CC8-BFA26AE0DFB2}">
      <dgm:prSet/>
      <dgm:spPr/>
    </dgm:pt>
    <dgm:pt modelId="{05AB17C2-09D6-492B-B99B-D7EE2EE30149}">
      <dgm:prSet/>
      <dgm:spPr/>
      <dgm:t>
        <a:bodyPr/>
        <a:lstStyle/>
        <a:p>
          <a:r>
            <a:rPr lang="ru-RU" dirty="0" smtClean="0"/>
            <a:t>От наблюдений зависела жизнь человека- надо было вовремя собрать или посеять урожай, начать другие </a:t>
          </a:r>
          <a:r>
            <a:rPr lang="ru-RU" dirty="0" err="1" smtClean="0"/>
            <a:t>землеведческие</a:t>
          </a:r>
          <a:r>
            <a:rPr lang="ru-RU" dirty="0" smtClean="0"/>
            <a:t> работы</a:t>
          </a:r>
          <a:endParaRPr lang="ru-RU" dirty="0"/>
        </a:p>
      </dgm:t>
    </dgm:pt>
    <dgm:pt modelId="{C1A633FD-7135-4FAB-AEBA-7062080C74CB}" type="parTrans" cxnId="{951A1BB7-9314-40CB-A09B-EA7E45C4E2F4}">
      <dgm:prSet/>
      <dgm:spPr/>
    </dgm:pt>
    <dgm:pt modelId="{FCB0130E-9152-4894-9141-B2C2ABFB1ADA}" type="sibTrans" cxnId="{951A1BB7-9314-40CB-A09B-EA7E45C4E2F4}">
      <dgm:prSet/>
      <dgm:spPr/>
    </dgm:pt>
    <dgm:pt modelId="{EF6AAB7A-92D0-4083-8F38-42B5952BA256}" type="pres">
      <dgm:prSet presAssocID="{601179FB-D7D7-4D9C-BA16-DACF4BF87E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EA7E6-34C4-4B04-BFCD-81ECE29E1653}" type="pres">
      <dgm:prSet presAssocID="{4C3D0B9D-B600-4DD8-B4CF-B0E3B19455B1}" presName="composite" presStyleCnt="0"/>
      <dgm:spPr/>
    </dgm:pt>
    <dgm:pt modelId="{70820B45-E0FE-4F2A-AB6E-9CF193AB258F}" type="pres">
      <dgm:prSet presAssocID="{4C3D0B9D-B600-4DD8-B4CF-B0E3B19455B1}" presName="parentText" presStyleLbl="alignNode1" presStyleIdx="0" presStyleCnt="4" custLinFactNeighborX="3724" custLinFactNeighborY="15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E6325-303C-4684-A61A-2A3FE0599735}" type="pres">
      <dgm:prSet presAssocID="{4C3D0B9D-B600-4DD8-B4CF-B0E3B19455B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43D85-CF10-4763-874D-2397E5AFB70E}" type="pres">
      <dgm:prSet presAssocID="{5E736825-A07F-4016-BCFE-B6553D2FC988}" presName="sp" presStyleCnt="0"/>
      <dgm:spPr/>
    </dgm:pt>
    <dgm:pt modelId="{7C58B0D1-E5B2-4B84-9E26-3B6BFE9C9780}" type="pres">
      <dgm:prSet presAssocID="{EE1800DD-2C15-4BBD-85EC-83BE89D59302}" presName="composite" presStyleCnt="0"/>
      <dgm:spPr/>
    </dgm:pt>
    <dgm:pt modelId="{12D739F4-CF7F-4D43-9AF4-DCAA23DF90BD}" type="pres">
      <dgm:prSet presAssocID="{EE1800DD-2C15-4BBD-85EC-83BE89D5930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ED47B-DFF9-4C4A-A5E2-1993DAC2FA44}" type="pres">
      <dgm:prSet presAssocID="{EE1800DD-2C15-4BBD-85EC-83BE89D5930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4AE42-3253-41DF-9868-C49834650F6D}" type="pres">
      <dgm:prSet presAssocID="{2266F102-40C1-45FD-8C16-BD28BDBB3A57}" presName="sp" presStyleCnt="0"/>
      <dgm:spPr/>
    </dgm:pt>
    <dgm:pt modelId="{70718918-7C45-4F6A-83B5-0FF784BEF951}" type="pres">
      <dgm:prSet presAssocID="{5D22D69E-261D-4F93-BC92-41876B68C76A}" presName="composite" presStyleCnt="0"/>
      <dgm:spPr/>
    </dgm:pt>
    <dgm:pt modelId="{631D5198-F753-4866-A41C-838B4DC54FBA}" type="pres">
      <dgm:prSet presAssocID="{5D22D69E-261D-4F93-BC92-41876B68C76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E9C3C-83E6-4797-85AB-26D947F7B237}" type="pres">
      <dgm:prSet presAssocID="{5D22D69E-261D-4F93-BC92-41876B68C76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33E67-9423-47F0-8E4B-0604BDFAB001}" type="pres">
      <dgm:prSet presAssocID="{6E082F33-308D-496D-AAA1-E3C23EBE95B2}" presName="sp" presStyleCnt="0"/>
      <dgm:spPr/>
    </dgm:pt>
    <dgm:pt modelId="{3A7971A3-9AD5-4C5D-9766-3BC5B8B3BDF4}" type="pres">
      <dgm:prSet presAssocID="{28684FB2-0214-477E-A8EC-D939145CFBDB}" presName="composite" presStyleCnt="0"/>
      <dgm:spPr/>
    </dgm:pt>
    <dgm:pt modelId="{A9B0D633-0C3B-40ED-88E6-04645DF6E8D7}" type="pres">
      <dgm:prSet presAssocID="{28684FB2-0214-477E-A8EC-D939145CFBDB}" presName="parentText" presStyleLbl="alignNode1" presStyleIdx="3" presStyleCnt="4" custAng="16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3E568-B10F-4496-9081-5154F268BD82}" type="pres">
      <dgm:prSet presAssocID="{28684FB2-0214-477E-A8EC-D939145CFBD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113CD-2129-4E92-91C3-2855708657EB}" srcId="{601179FB-D7D7-4D9C-BA16-DACF4BF87E6F}" destId="{4C3D0B9D-B600-4DD8-B4CF-B0E3B19455B1}" srcOrd="0" destOrd="0" parTransId="{DD2219FD-4528-4B1D-B57B-D806356A475A}" sibTransId="{5E736825-A07F-4016-BCFE-B6553D2FC988}"/>
    <dgm:cxn modelId="{951A1BB7-9314-40CB-A09B-EA7E45C4E2F4}" srcId="{EE1800DD-2C15-4BBD-85EC-83BE89D59302}" destId="{05AB17C2-09D6-492B-B99B-D7EE2EE30149}" srcOrd="0" destOrd="0" parTransId="{C1A633FD-7135-4FAB-AEBA-7062080C74CB}" sibTransId="{FCB0130E-9152-4894-9141-B2C2ABFB1ADA}"/>
    <dgm:cxn modelId="{822D04AA-C5CE-426B-AFFB-21CF8D47E8A3}" type="presOf" srcId="{B8FBDF94-274B-461D-BC4D-B27D2D3E4174}" destId="{30F3E568-B10F-4496-9081-5154F268BD82}" srcOrd="0" destOrd="0" presId="urn:microsoft.com/office/officeart/2005/8/layout/chevron2"/>
    <dgm:cxn modelId="{75CA953A-B05A-4013-9EBA-77D5F0DDFB4F}" srcId="{601179FB-D7D7-4D9C-BA16-DACF4BF87E6F}" destId="{5D22D69E-261D-4F93-BC92-41876B68C76A}" srcOrd="2" destOrd="0" parTransId="{74A5B4ED-DB07-4193-A2BB-EF63A3DF23B4}" sibTransId="{6E082F33-308D-496D-AAA1-E3C23EBE95B2}"/>
    <dgm:cxn modelId="{31AEBB37-9464-4FB7-A7A1-64E19415944B}" type="presOf" srcId="{601179FB-D7D7-4D9C-BA16-DACF4BF87E6F}" destId="{EF6AAB7A-92D0-4083-8F38-42B5952BA256}" srcOrd="0" destOrd="0" presId="urn:microsoft.com/office/officeart/2005/8/layout/chevron2"/>
    <dgm:cxn modelId="{8B831EA3-D200-410C-AFFA-A8222291CA02}" type="presOf" srcId="{4C3D0B9D-B600-4DD8-B4CF-B0E3B19455B1}" destId="{70820B45-E0FE-4F2A-AB6E-9CF193AB258F}" srcOrd="0" destOrd="0" presId="urn:microsoft.com/office/officeart/2005/8/layout/chevron2"/>
    <dgm:cxn modelId="{4F14711D-83BB-4ABA-A9E0-5085DA5F6167}" srcId="{4C3D0B9D-B600-4DD8-B4CF-B0E3B19455B1}" destId="{FCB9D92F-508D-4039-A045-3F476E04E475}" srcOrd="0" destOrd="0" parTransId="{690905D0-68D1-4B3C-BE20-9A9AA219EDD0}" sibTransId="{373ACCA4-94ED-4E45-AF46-4C3B2A4ED50A}"/>
    <dgm:cxn modelId="{1321F6A3-E7C7-4B54-9CC8-BFA26AE0DFB2}" srcId="{5D22D69E-261D-4F93-BC92-41876B68C76A}" destId="{E06B8A2D-6783-4A91-A31E-1E9AEE6A088E}" srcOrd="0" destOrd="0" parTransId="{94755381-45D0-4D2B-A277-C44DE5B34E4E}" sibTransId="{D99E72AB-AFAF-412F-A304-56368EDD20D1}"/>
    <dgm:cxn modelId="{B16275A5-C2A8-476A-9688-3A326CDAD1B5}" type="presOf" srcId="{05AB17C2-09D6-492B-B99B-D7EE2EE30149}" destId="{F5CED47B-DFF9-4C4A-A5E2-1993DAC2FA44}" srcOrd="0" destOrd="0" presId="urn:microsoft.com/office/officeart/2005/8/layout/chevron2"/>
    <dgm:cxn modelId="{1E100194-005E-463D-BC1A-7C2B54730B37}" type="presOf" srcId="{EE1800DD-2C15-4BBD-85EC-83BE89D59302}" destId="{12D739F4-CF7F-4D43-9AF4-DCAA23DF90BD}" srcOrd="0" destOrd="0" presId="urn:microsoft.com/office/officeart/2005/8/layout/chevron2"/>
    <dgm:cxn modelId="{A37290CA-8D8E-4DF6-8B50-B4095136717C}" srcId="{28684FB2-0214-477E-A8EC-D939145CFBDB}" destId="{B8FBDF94-274B-461D-BC4D-B27D2D3E4174}" srcOrd="0" destOrd="0" parTransId="{7EB871F8-CCB4-4818-82B9-270B5BFDB33A}" sibTransId="{D238AF0D-94C2-4062-AD7E-7FF0FA54A9FC}"/>
    <dgm:cxn modelId="{E9CDBA64-5552-460B-B6E4-12C79FC25460}" type="presOf" srcId="{5D22D69E-261D-4F93-BC92-41876B68C76A}" destId="{631D5198-F753-4866-A41C-838B4DC54FBA}" srcOrd="0" destOrd="0" presId="urn:microsoft.com/office/officeart/2005/8/layout/chevron2"/>
    <dgm:cxn modelId="{D6EE4BE4-45B5-412F-B1B2-DB729A0C9767}" type="presOf" srcId="{FCB9D92F-508D-4039-A045-3F476E04E475}" destId="{614E6325-303C-4684-A61A-2A3FE0599735}" srcOrd="0" destOrd="0" presId="urn:microsoft.com/office/officeart/2005/8/layout/chevron2"/>
    <dgm:cxn modelId="{0A497697-4BC4-43B9-A2E7-F5BC761D0191}" srcId="{601179FB-D7D7-4D9C-BA16-DACF4BF87E6F}" destId="{28684FB2-0214-477E-A8EC-D939145CFBDB}" srcOrd="3" destOrd="0" parTransId="{14BA1FF3-F4B4-4698-8A91-CE054CFD017E}" sibTransId="{E06611F9-1252-4E8B-9889-FD437FAC54C8}"/>
    <dgm:cxn modelId="{7FBAC777-FAD6-4412-A10C-D2B5C37D34C2}" srcId="{601179FB-D7D7-4D9C-BA16-DACF4BF87E6F}" destId="{EE1800DD-2C15-4BBD-85EC-83BE89D59302}" srcOrd="1" destOrd="0" parTransId="{95455511-266E-44D3-A196-5AF232C6FE90}" sibTransId="{2266F102-40C1-45FD-8C16-BD28BDBB3A57}"/>
    <dgm:cxn modelId="{636009B8-E319-451B-9BD8-12E596D5ED04}" type="presOf" srcId="{E06B8A2D-6783-4A91-A31E-1E9AEE6A088E}" destId="{B86E9C3C-83E6-4797-85AB-26D947F7B237}" srcOrd="0" destOrd="0" presId="urn:microsoft.com/office/officeart/2005/8/layout/chevron2"/>
    <dgm:cxn modelId="{36327AD5-BE9A-4F7D-B3AF-9E9937152F6D}" type="presOf" srcId="{28684FB2-0214-477E-A8EC-D939145CFBDB}" destId="{A9B0D633-0C3B-40ED-88E6-04645DF6E8D7}" srcOrd="0" destOrd="0" presId="urn:microsoft.com/office/officeart/2005/8/layout/chevron2"/>
    <dgm:cxn modelId="{E66A1118-9A88-4A87-A8F5-986772CF5A0F}" type="presParOf" srcId="{EF6AAB7A-92D0-4083-8F38-42B5952BA256}" destId="{E76EA7E6-34C4-4B04-BFCD-81ECE29E1653}" srcOrd="0" destOrd="0" presId="urn:microsoft.com/office/officeart/2005/8/layout/chevron2"/>
    <dgm:cxn modelId="{25D0FA7E-5949-4E24-8A92-9C4B4B4F95E5}" type="presParOf" srcId="{E76EA7E6-34C4-4B04-BFCD-81ECE29E1653}" destId="{70820B45-E0FE-4F2A-AB6E-9CF193AB258F}" srcOrd="0" destOrd="0" presId="urn:microsoft.com/office/officeart/2005/8/layout/chevron2"/>
    <dgm:cxn modelId="{52010013-8BC1-4E8C-8C61-18FE5ADE5081}" type="presParOf" srcId="{E76EA7E6-34C4-4B04-BFCD-81ECE29E1653}" destId="{614E6325-303C-4684-A61A-2A3FE0599735}" srcOrd="1" destOrd="0" presId="urn:microsoft.com/office/officeart/2005/8/layout/chevron2"/>
    <dgm:cxn modelId="{27C58DE6-76F9-4397-85BD-085FE6FABE2D}" type="presParOf" srcId="{EF6AAB7A-92D0-4083-8F38-42B5952BA256}" destId="{DA443D85-CF10-4763-874D-2397E5AFB70E}" srcOrd="1" destOrd="0" presId="urn:microsoft.com/office/officeart/2005/8/layout/chevron2"/>
    <dgm:cxn modelId="{2510A055-CF0C-454A-A028-C9CC54CE4C37}" type="presParOf" srcId="{EF6AAB7A-92D0-4083-8F38-42B5952BA256}" destId="{7C58B0D1-E5B2-4B84-9E26-3B6BFE9C9780}" srcOrd="2" destOrd="0" presId="urn:microsoft.com/office/officeart/2005/8/layout/chevron2"/>
    <dgm:cxn modelId="{280CC657-744D-4306-9AE7-91F9C73195CB}" type="presParOf" srcId="{7C58B0D1-E5B2-4B84-9E26-3B6BFE9C9780}" destId="{12D739F4-CF7F-4D43-9AF4-DCAA23DF90BD}" srcOrd="0" destOrd="0" presId="urn:microsoft.com/office/officeart/2005/8/layout/chevron2"/>
    <dgm:cxn modelId="{513542EF-6EAE-4B30-8C5B-D710D30D4614}" type="presParOf" srcId="{7C58B0D1-E5B2-4B84-9E26-3B6BFE9C9780}" destId="{F5CED47B-DFF9-4C4A-A5E2-1993DAC2FA44}" srcOrd="1" destOrd="0" presId="urn:microsoft.com/office/officeart/2005/8/layout/chevron2"/>
    <dgm:cxn modelId="{81ED1AF4-33F9-48C6-9342-6F14A4F79D5E}" type="presParOf" srcId="{EF6AAB7A-92D0-4083-8F38-42B5952BA256}" destId="{CC14AE42-3253-41DF-9868-C49834650F6D}" srcOrd="3" destOrd="0" presId="urn:microsoft.com/office/officeart/2005/8/layout/chevron2"/>
    <dgm:cxn modelId="{8587344B-17BB-42B2-A1D1-32921531D505}" type="presParOf" srcId="{EF6AAB7A-92D0-4083-8F38-42B5952BA256}" destId="{70718918-7C45-4F6A-83B5-0FF784BEF951}" srcOrd="4" destOrd="0" presId="urn:microsoft.com/office/officeart/2005/8/layout/chevron2"/>
    <dgm:cxn modelId="{6B9E3AF3-940C-47B4-83A9-6C2C9104A061}" type="presParOf" srcId="{70718918-7C45-4F6A-83B5-0FF784BEF951}" destId="{631D5198-F753-4866-A41C-838B4DC54FBA}" srcOrd="0" destOrd="0" presId="urn:microsoft.com/office/officeart/2005/8/layout/chevron2"/>
    <dgm:cxn modelId="{BE01D7CD-0ABB-4D56-B2F5-D98D2A8356D9}" type="presParOf" srcId="{70718918-7C45-4F6A-83B5-0FF784BEF951}" destId="{B86E9C3C-83E6-4797-85AB-26D947F7B237}" srcOrd="1" destOrd="0" presId="urn:microsoft.com/office/officeart/2005/8/layout/chevron2"/>
    <dgm:cxn modelId="{74ACC870-3DE9-412C-B4BF-FF64A1510A93}" type="presParOf" srcId="{EF6AAB7A-92D0-4083-8F38-42B5952BA256}" destId="{A7933E67-9423-47F0-8E4B-0604BDFAB001}" srcOrd="5" destOrd="0" presId="urn:microsoft.com/office/officeart/2005/8/layout/chevron2"/>
    <dgm:cxn modelId="{DCCADDD8-67C4-4A85-8807-75A019196D8F}" type="presParOf" srcId="{EF6AAB7A-92D0-4083-8F38-42B5952BA256}" destId="{3A7971A3-9AD5-4C5D-9766-3BC5B8B3BDF4}" srcOrd="6" destOrd="0" presId="urn:microsoft.com/office/officeart/2005/8/layout/chevron2"/>
    <dgm:cxn modelId="{714495E7-E973-4E87-A879-8D5B0C10DE43}" type="presParOf" srcId="{3A7971A3-9AD5-4C5D-9766-3BC5B8B3BDF4}" destId="{A9B0D633-0C3B-40ED-88E6-04645DF6E8D7}" srcOrd="0" destOrd="0" presId="urn:microsoft.com/office/officeart/2005/8/layout/chevron2"/>
    <dgm:cxn modelId="{39AA47DA-0680-4E00-B9C3-64575F076441}" type="presParOf" srcId="{3A7971A3-9AD5-4C5D-9766-3BC5B8B3BDF4}" destId="{30F3E568-B10F-4496-9081-5154F268BD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20B45-E0FE-4F2A-AB6E-9CF193AB258F}">
      <dsp:nvSpPr>
        <dsp:cNvPr id="0" name=""/>
        <dsp:cNvSpPr/>
      </dsp:nvSpPr>
      <dsp:spPr>
        <a:xfrm rot="5400000">
          <a:off x="-162908" y="219749"/>
          <a:ext cx="1314497" cy="9201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34267" y="482648"/>
        <a:ext cx="920148" cy="394349"/>
      </dsp:txXfrm>
    </dsp:sp>
    <dsp:sp modelId="{614E6325-303C-4684-A61A-2A3FE0599735}">
      <dsp:nvSpPr>
        <dsp:cNvPr id="0" name=""/>
        <dsp:cNvSpPr/>
      </dsp:nvSpPr>
      <dsp:spPr>
        <a:xfrm rot="5400000">
          <a:off x="3849286" y="-2926937"/>
          <a:ext cx="854423" cy="6712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Примечать, т.е. наблюдать</a:t>
          </a:r>
          <a:endParaRPr lang="ru-RU" sz="1700" kern="1200" dirty="0"/>
        </a:p>
      </dsp:txBody>
      <dsp:txXfrm rot="-5400000">
        <a:off x="920149" y="43909"/>
        <a:ext cx="6670990" cy="771005"/>
      </dsp:txXfrm>
    </dsp:sp>
    <dsp:sp modelId="{12D739F4-CF7F-4D43-9AF4-DCAA23DF90BD}">
      <dsp:nvSpPr>
        <dsp:cNvPr id="0" name=""/>
        <dsp:cNvSpPr/>
      </dsp:nvSpPr>
      <dsp:spPr>
        <a:xfrm rot="5400000">
          <a:off x="-197174" y="1367920"/>
          <a:ext cx="1314497" cy="920148"/>
        </a:xfrm>
        <a:prstGeom prst="chevron">
          <a:avLst/>
        </a:prstGeom>
        <a:solidFill>
          <a:schemeClr val="accent2">
            <a:hueOff val="4114279"/>
            <a:satOff val="16374"/>
            <a:lumOff val="6274"/>
            <a:alphaOff val="0"/>
          </a:schemeClr>
        </a:solidFill>
        <a:ln w="25400" cap="flat" cmpd="sng" algn="ctr">
          <a:solidFill>
            <a:schemeClr val="accent2">
              <a:hueOff val="4114279"/>
              <a:satOff val="16374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1630819"/>
        <a:ext cx="920148" cy="394349"/>
      </dsp:txXfrm>
    </dsp:sp>
    <dsp:sp modelId="{F5CED47B-DFF9-4C4A-A5E2-1993DAC2FA44}">
      <dsp:nvSpPr>
        <dsp:cNvPr id="0" name=""/>
        <dsp:cNvSpPr/>
      </dsp:nvSpPr>
      <dsp:spPr>
        <a:xfrm rot="5400000">
          <a:off x="3849286" y="-1758391"/>
          <a:ext cx="854423" cy="6712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114279"/>
              <a:satOff val="16374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От наблюдений зависела жизнь человека- надо было вовремя собрать или посеять урожай, начать другие </a:t>
          </a:r>
          <a:r>
            <a:rPr lang="ru-RU" sz="1700" kern="1200" dirty="0" err="1" smtClean="0"/>
            <a:t>землеведческие</a:t>
          </a:r>
          <a:r>
            <a:rPr lang="ru-RU" sz="1700" kern="1200" dirty="0" smtClean="0"/>
            <a:t> работы</a:t>
          </a:r>
          <a:endParaRPr lang="ru-RU" sz="1700" kern="1200" dirty="0"/>
        </a:p>
      </dsp:txBody>
      <dsp:txXfrm rot="-5400000">
        <a:off x="920149" y="1212455"/>
        <a:ext cx="6670990" cy="771005"/>
      </dsp:txXfrm>
    </dsp:sp>
    <dsp:sp modelId="{631D5198-F753-4866-A41C-838B4DC54FBA}">
      <dsp:nvSpPr>
        <dsp:cNvPr id="0" name=""/>
        <dsp:cNvSpPr/>
      </dsp:nvSpPr>
      <dsp:spPr>
        <a:xfrm rot="5400000">
          <a:off x="-197174" y="2536466"/>
          <a:ext cx="1314497" cy="920148"/>
        </a:xfrm>
        <a:prstGeom prst="chevron">
          <a:avLst/>
        </a:prstGeom>
        <a:solidFill>
          <a:schemeClr val="accent2">
            <a:hueOff val="8228557"/>
            <a:satOff val="32748"/>
            <a:lumOff val="12549"/>
            <a:alphaOff val="0"/>
          </a:schemeClr>
        </a:solidFill>
        <a:ln w="25400" cap="flat" cmpd="sng" algn="ctr">
          <a:solidFill>
            <a:schemeClr val="accent2">
              <a:hueOff val="8228557"/>
              <a:satOff val="32748"/>
              <a:lumOff val="1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2799365"/>
        <a:ext cx="920148" cy="394349"/>
      </dsp:txXfrm>
    </dsp:sp>
    <dsp:sp modelId="{B86E9C3C-83E6-4797-85AB-26D947F7B237}">
      <dsp:nvSpPr>
        <dsp:cNvPr id="0" name=""/>
        <dsp:cNvSpPr/>
      </dsp:nvSpPr>
      <dsp:spPr>
        <a:xfrm rot="5400000">
          <a:off x="3849286" y="-589846"/>
          <a:ext cx="854423" cy="6712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8228557"/>
              <a:satOff val="32748"/>
              <a:lumOff val="1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Наблюдения передавались из поколения в поколение  с помощью народного календаря - месяцеслова</a:t>
          </a:r>
          <a:endParaRPr lang="ru-RU" sz="1700" kern="1200"/>
        </a:p>
      </dsp:txBody>
      <dsp:txXfrm rot="-5400000">
        <a:off x="920149" y="2381000"/>
        <a:ext cx="6670990" cy="771005"/>
      </dsp:txXfrm>
    </dsp:sp>
    <dsp:sp modelId="{A9B0D633-0C3B-40ED-88E6-04645DF6E8D7}">
      <dsp:nvSpPr>
        <dsp:cNvPr id="0" name=""/>
        <dsp:cNvSpPr/>
      </dsp:nvSpPr>
      <dsp:spPr>
        <a:xfrm>
          <a:off x="-197174" y="3705012"/>
          <a:ext cx="1314497" cy="920148"/>
        </a:xfrm>
        <a:prstGeom prst="chevron">
          <a:avLst/>
        </a:prstGeom>
        <a:solidFill>
          <a:schemeClr val="accent2">
            <a:hueOff val="12342836"/>
            <a:satOff val="49122"/>
            <a:lumOff val="18823"/>
            <a:alphaOff val="0"/>
          </a:schemeClr>
        </a:solidFill>
        <a:ln w="25400" cap="flat" cmpd="sng" algn="ctr">
          <a:solidFill>
            <a:schemeClr val="accent2">
              <a:hueOff val="12342836"/>
              <a:satOff val="49122"/>
              <a:lumOff val="1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</a:t>
          </a:r>
          <a:endParaRPr lang="ru-RU" sz="2600" kern="1200" dirty="0"/>
        </a:p>
      </dsp:txBody>
      <dsp:txXfrm rot="-5400000">
        <a:off x="1" y="3967911"/>
        <a:ext cx="920148" cy="394349"/>
      </dsp:txXfrm>
    </dsp:sp>
    <dsp:sp modelId="{30F3E568-B10F-4496-9081-5154F268BD82}">
      <dsp:nvSpPr>
        <dsp:cNvPr id="0" name=""/>
        <dsp:cNvSpPr/>
      </dsp:nvSpPr>
      <dsp:spPr>
        <a:xfrm rot="5400000">
          <a:off x="3849286" y="578699"/>
          <a:ext cx="854423" cy="6712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2342836"/>
              <a:satOff val="49122"/>
              <a:lumOff val="1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Народные приметы – это обобщенные многолетние наблюдения за погодой</a:t>
          </a:r>
          <a:endParaRPr lang="ru-RU" sz="1700" kern="1200" dirty="0"/>
        </a:p>
      </dsp:txBody>
      <dsp:txXfrm rot="-5400000">
        <a:off x="920149" y="3549546"/>
        <a:ext cx="6670990" cy="771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A38E5F4-3983-4C9F-B768-84AD9AA6A4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888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 altLang="ru-RU"/>
              <a:t>*</a:t>
            </a:r>
            <a:endParaRPr lang="ru-RU" altLang="ru-RU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 altLang="ru-RU"/>
              <a:t>16.07.1996</a:t>
            </a:r>
            <a:endParaRPr lang="ru-RU" altLang="ru-RU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 altLang="ru-RU"/>
              <a:t>*</a:t>
            </a:r>
            <a:endParaRPr lang="ru-RU" altLang="ru-RU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 altLang="ru-RU"/>
              <a:t>##</a:t>
            </a:r>
            <a:endParaRPr lang="ru-RU" altLang="ru-RU" sz="1200" i="0"/>
          </a:p>
        </p:txBody>
      </p:sp>
    </p:spTree>
    <p:extLst>
      <p:ext uri="{BB962C8B-B14F-4D97-AF65-F5344CB8AC3E}">
        <p14:creationId xmlns:p14="http://schemas.microsoft.com/office/powerpoint/2010/main" val="38362835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C94AEC-775F-4F96-B53A-A77010A93B6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C576600-B74A-48F1-A2BB-F64CE1404BC8}" type="datetime1">
              <a:rPr lang="ru-RU" altLang="ru-RU"/>
              <a:pPr/>
              <a:t>01.04.2018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997697-4505-4AE8-B197-23877C3216B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36B62-D9B4-4627-82F8-A0659B4ECCB3}" type="datetime1">
              <a:rPr lang="ru-RU" altLang="ru-RU"/>
              <a:pPr/>
              <a:t>01.04.2018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50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48864-C5B2-4FAA-B443-9594E71900A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033A-583A-4FC5-B631-09C97B8B8BB5}" type="datetime1">
              <a:rPr lang="ru-RU" altLang="ru-RU"/>
              <a:pPr/>
              <a:t>01.04.2018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3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7EE16-2F37-4601-9BCD-0C7F733C14E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BE9A6-811D-4F25-ACAD-C45CA8D0199B}" type="datetime1">
              <a:rPr lang="ru-RU" altLang="ru-RU"/>
              <a:pPr/>
              <a:t>01.04.2018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9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189F5D-6BB9-41EF-8B6E-1E5D2D1BE12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6BA72-8398-453E-9271-506A6E105180}" type="datetime1">
              <a:rPr lang="ru-RU" altLang="ru-RU"/>
              <a:pPr/>
              <a:t>01.04.2018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8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68E203-0493-4797-8B29-9FC4103C1F5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7CA26-086C-495B-883D-B4EF6D6D05B2}" type="datetime1">
              <a:rPr lang="ru-RU" altLang="ru-RU"/>
              <a:pPr/>
              <a:t>01.04.2018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808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A647BF-4ED9-46D2-8FFA-66EA414320B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4CE47-CA92-44FE-A9AE-1869763E4421}" type="datetime1">
              <a:rPr lang="ru-RU" altLang="ru-RU"/>
              <a:pPr/>
              <a:t>01.04.2018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73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DCC455-E42B-4FBC-9CA9-D3FD10D841F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F8264-334E-4115-BAF6-575F1D659EF6}" type="datetime1">
              <a:rPr lang="ru-RU" altLang="ru-RU"/>
              <a:pPr/>
              <a:t>01.04.2018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59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CF6810-B6DF-458A-B597-4970DC6F65F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F2D49-AACB-48A2-88D6-C9723445D6BC}" type="datetime1">
              <a:rPr lang="ru-RU" altLang="ru-RU"/>
              <a:pPr/>
              <a:t>01.04.2018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74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35902-FEA0-4A21-B762-DB98067F88E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478D5-9FC9-4889-9838-DE458442BC4B}" type="datetime1">
              <a:rPr lang="ru-RU" altLang="ru-RU"/>
              <a:pPr/>
              <a:t>01.04.2018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85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F3783D-2470-4DD2-A4DD-E0D8D2DF270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9498D-F89E-4633-A80A-DB2963B3A6D8}" type="datetime1">
              <a:rPr lang="ru-RU" altLang="ru-RU"/>
              <a:pPr/>
              <a:t>01.04.2018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553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A7218FC7-0B33-47CB-A23D-856A591D0E2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FE43305C-86F6-408F-A93E-4237629E015A}" type="datetime1">
              <a:rPr lang="ru-RU" altLang="ru-RU"/>
              <a:pPr/>
              <a:t>01.04.2018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F130514E-833E-4D41-9556-FF79DE61E478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1370013"/>
            <a:ext cx="7470849" cy="2133600"/>
          </a:xfrm>
          <a:noFill/>
        </p:spPr>
        <p:txBody>
          <a:bodyPr/>
          <a:lstStyle/>
          <a:p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5229199"/>
            <a:ext cx="6535068" cy="630263"/>
          </a:xfrm>
          <a:noFill/>
        </p:spPr>
        <p:txBody>
          <a:bodyPr/>
          <a:lstStyle/>
          <a:p>
            <a:r>
              <a:rPr lang="ru-RU" altLang="ru-RU" sz="3100" dirty="0" smtClean="0"/>
              <a:t>  </a:t>
            </a:r>
            <a:r>
              <a:rPr lang="ru-RU" altLang="ru-RU" sz="2800" dirty="0" err="1" smtClean="0"/>
              <a:t>Хмылова</a:t>
            </a:r>
            <a:r>
              <a:rPr lang="ru-RU" altLang="ru-RU" sz="2800" dirty="0" smtClean="0"/>
              <a:t> Вероника, 7 «А» класс</a:t>
            </a:r>
            <a:endParaRPr lang="ru-RU" alt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69903" y="2276872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Анализ возможностей прогнозирования погоды по народным приметам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83671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Черновская средняя общеобразовательная школа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901EAD4-7532-434B-AC45-58C48578F54B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48680"/>
            <a:ext cx="7100076" cy="108012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>Покров – 14 октября</a:t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b="1" i="1" dirty="0" smtClean="0"/>
              <a:t>  </a:t>
            </a:r>
            <a:r>
              <a:rPr lang="ru-RU" sz="1600" dirty="0">
                <a:solidFill>
                  <a:srgbClr val="7030A0"/>
                </a:solidFill>
              </a:rPr>
              <a:t>(</a:t>
            </a:r>
            <a:r>
              <a:rPr lang="ru-RU" sz="1600" dirty="0" err="1">
                <a:solidFill>
                  <a:srgbClr val="7030A0"/>
                </a:solidFill>
              </a:rPr>
              <a:t>Покро́в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Пресвято́й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Богоро́дицы</a:t>
            </a:r>
            <a:r>
              <a:rPr lang="ru-RU" sz="1600" dirty="0">
                <a:solidFill>
                  <a:srgbClr val="7030A0"/>
                </a:solidFill>
              </a:rPr>
              <a:t> – 14 октября) </a:t>
            </a:r>
            <a:r>
              <a:rPr lang="ru-RU" sz="1600" dirty="0" smtClean="0">
                <a:solidFill>
                  <a:srgbClr val="7030A0"/>
                </a:solidFill>
              </a:rPr>
              <a:t>великий православный праздник  </a:t>
            </a:r>
            <a:endParaRPr lang="ru-RU" altLang="ru-RU" sz="1600" b="1" dirty="0">
              <a:solidFill>
                <a:srgbClr val="7030A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4680520" cy="41862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184" y="5604241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Каков Покров таков и январь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4put.ru/pictures/max/428/131606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33829"/>
            <a:ext cx="3970412" cy="39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7247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901EAD4-7532-434B-AC45-58C48578F54B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848872" cy="1584176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2000" b="1" dirty="0" smtClean="0">
                <a:solidFill>
                  <a:srgbClr val="002060"/>
                </a:solidFill>
              </a:rPr>
              <a:t>Если на Сретенье (15 февраля) Солнце не покажется – ожидай </a:t>
            </a:r>
            <a:r>
              <a:rPr lang="ru-RU" altLang="ru-RU" sz="2000" b="1" dirty="0" err="1">
                <a:solidFill>
                  <a:srgbClr val="002060"/>
                </a:solidFill>
              </a:rPr>
              <a:t>В</a:t>
            </a:r>
            <a:r>
              <a:rPr lang="ru-RU" altLang="ru-RU" sz="2000" b="1" dirty="0" err="1" smtClean="0">
                <a:solidFill>
                  <a:srgbClr val="002060"/>
                </a:solidFill>
              </a:rPr>
              <a:t>ласьевских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 морозов (24 февраля). </a:t>
            </a:r>
            <a:r>
              <a:rPr lang="ru-RU" sz="2000" b="1" dirty="0">
                <a:solidFill>
                  <a:srgbClr val="002060"/>
                </a:solidFill>
              </a:rPr>
              <a:t>Если тепло на Сретенье – весна ранняя и теплая.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5462500"/>
            <a:ext cx="7776864" cy="77481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ru-RU" altLang="ru-RU" dirty="0" smtClean="0"/>
              <a:t> </a:t>
            </a:r>
            <a:r>
              <a:rPr lang="ru-RU" altLang="ru-RU" sz="1800" dirty="0" smtClean="0"/>
              <a:t>Сретенье - </a:t>
            </a:r>
            <a:r>
              <a:rPr lang="ru-RU" altLang="ru-RU" sz="1800" dirty="0" smtClean="0"/>
              <a:t>Христианский праздник установлен в честь встречи старца </a:t>
            </a:r>
            <a:r>
              <a:rPr lang="ru-RU" altLang="ru-RU" sz="1800" dirty="0" err="1" smtClean="0"/>
              <a:t>Симеона</a:t>
            </a:r>
            <a:r>
              <a:rPr lang="ru-RU" altLang="ru-RU" sz="1800" dirty="0" smtClean="0"/>
              <a:t> с младенцем Иисусом Христом</a:t>
            </a:r>
            <a:endParaRPr lang="ru-RU" alt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184" y="5604241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petr-pavel.kz/assets/images/banery/kmpq0fnbd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289814" cy="32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5589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86F3CCC1-B25E-48C2-B28E-7CC691D209D0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6" name="Стрелка вниз 5">
            <a:hlinkClick r:id="rId2" action="ppaction://hlinksldjump"/>
          </p:cNvPr>
          <p:cNvSpPr/>
          <p:nvPr/>
        </p:nvSpPr>
        <p:spPr bwMode="auto">
          <a:xfrm rot="16200000">
            <a:off x="8172400" y="6309320"/>
            <a:ext cx="720080" cy="36004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53638"/>
              </p:ext>
            </p:extLst>
          </p:nvPr>
        </p:nvGraphicFramePr>
        <p:xfrm>
          <a:off x="-1" y="1"/>
          <a:ext cx="9144000" cy="690040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95388"/>
                <a:gridCol w="1950324"/>
                <a:gridCol w="1950324"/>
                <a:gridCol w="3547964"/>
              </a:tblGrid>
              <a:tr h="3980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</a:rPr>
                        <a:t>Дата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</a:rPr>
                        <a:t>Погода на Сретенье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</a:rPr>
                        <a:t>(15 февраля)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Calibri"/>
                        </a:rPr>
                        <a:t>Погода 24 февраля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Calibri"/>
                        </a:rPr>
                        <a:t>(примета 6)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Calibri"/>
                        </a:rPr>
                        <a:t>Погода весной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1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</a:rPr>
                        <a:t>Дата  первой положительной среднесуточной температурой, средняя температура весенних месяцев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</a:rPr>
                        <a:t>(примета 7)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98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15 февраля 2013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Слабо морозная Т= -3 ˚С,  ясно,   без осадков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Оттепель  Т=+1 ˚С,  ясно, слабый ветер, без осадков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1 апреля,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(март) = -3,4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(апрель) = +8,9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(май) = +21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(весна) = +8,8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24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15 февраля 2014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Оттепель  Т= +3 ˚С,  пасмурно,   без осадков.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Оттепель  Т=+2 ˚С,  пасмурно, слабый ветер, без осадков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3 марта,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(март) = +5,9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(апрель) = +11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(май) = + 21,8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(весна) = + 12,9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24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15 февраля 2015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Умеренно морозная Т= - 4 ˚С,  пасмурно,   снег.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Оттепель  Т=+6 ˚С,  облачно, слабый ветер, без осадков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2 марта,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(март) = + 5,2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(апрель) = + 9,3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(май) = +  17, 5˚С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(весна) = +  10, 7˚С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24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15 февраля 2016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Оттепель  Т=+3 ˚С,  пасмурно,   без осадков.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Оттепель  Т=0 ˚С,  малооблачно, слабый ветер, без осадков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4 марта,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(март) = +5,3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(апрель) = +11,1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(май) = +19,4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(весна) = +11,9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24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15 февраля 2017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Слабо морозная Т= -2 ˚С,  облачно,  без осадков,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Оттепель  Т=+2 ˚С,  пасмурно, слабый ветер, снег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1 марта,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(март) = +5,1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(апрель) = +8,3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(май) = +14,8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 средняя (весна) = +9,4 ˚С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4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15 февраля 2018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Умеренно морозная  Т= -7 ˚С,  ясно,   без осадков.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Умеренно морозная  Т=-10 ˚С, пасмурно, снег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8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Достоверность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примет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83%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78166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901EAD4-7532-434B-AC45-58C48578F54B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848872" cy="1584176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Если   на Петра и </a:t>
            </a:r>
            <a:r>
              <a:rPr lang="ru-RU" sz="2000" dirty="0" err="1">
                <a:solidFill>
                  <a:srgbClr val="002060"/>
                </a:solidFill>
              </a:rPr>
              <a:t>Февронию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стоит </a:t>
            </a:r>
            <a:r>
              <a:rPr lang="ru-RU" sz="2000" dirty="0">
                <a:solidFill>
                  <a:srgbClr val="002060"/>
                </a:solidFill>
              </a:rPr>
              <a:t>жара, то зной не спадет еще 40 </a:t>
            </a:r>
            <a:r>
              <a:rPr lang="ru-RU" sz="2000" dirty="0" smtClean="0">
                <a:solidFill>
                  <a:srgbClr val="002060"/>
                </a:solidFill>
              </a:rPr>
              <a:t>дней. 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6384" y="1729625"/>
            <a:ext cx="4680520" cy="41862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184" y="5604241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s://www.orinfo.ru/sites/default/files/styles/image_1170x660/public/avatar_crop/112608-45478.jpg?itok=Z8PC-l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2" y="1793033"/>
            <a:ext cx="7083594" cy="399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341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901EAD4-7532-434B-AC45-58C48578F54B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848872" cy="1584176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6384" y="1729625"/>
            <a:ext cx="4680520" cy="41862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184" y="5604241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65076"/>
              </p:ext>
            </p:extLst>
          </p:nvPr>
        </p:nvGraphicFramePr>
        <p:xfrm>
          <a:off x="395536" y="548683"/>
          <a:ext cx="8280921" cy="568863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60307"/>
                <a:gridCol w="2760307"/>
                <a:gridCol w="2760307"/>
              </a:tblGrid>
              <a:tr h="962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Calibri"/>
                        </a:rPr>
                        <a:t>Дата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Calibri"/>
                        </a:rPr>
                        <a:t>Погода на Перта и Февронию ( 8 июля)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Calibri"/>
                        </a:rPr>
                        <a:t> Средняя температура с период с 9 июля по 17 августа, тип погоды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6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8 июля 2013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Жаркая  Т= +24 ˚С,  облачно,   без осадков.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 Жаркая, Т средняя = +24 ˚С,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8 июля 2014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Жаркая  Т= +25 ˚С,  облачно,   без осадков.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 Жаркая, Т средняя = +26 ˚С,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1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8 июля 2015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Жаркая  Т= +23 ˚С,  облачно,   без осадков.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 Жаркая, Т средняя = +23 ˚С,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6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8 июля 2016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Умерено теплая Т= +14 ˚С,  пасмурно,   без осадков.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Жаркая, Т средняя = +24 ˚С,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6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8 июля 2017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Умерено теплая Т= +12 ˚С,  пасмурно,   дождь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Жаркая, Т средняя = +23 ˚С,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7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достоверность приметы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60%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89637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901EAD4-7532-434B-AC45-58C48578F54B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504056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Итоговая таблица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5157192"/>
            <a:ext cx="7272808" cy="63171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/>
              <a:t> Гипотеза оказалось ложной!</a:t>
            </a:r>
            <a:endParaRPr lang="ru-RU" alt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184" y="5604241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68454"/>
              </p:ext>
            </p:extLst>
          </p:nvPr>
        </p:nvGraphicFramePr>
        <p:xfrm>
          <a:off x="107504" y="1340768"/>
          <a:ext cx="8892480" cy="253527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  <a:gridCol w="889248"/>
              </a:tblGrid>
              <a:tr h="8276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Примета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Примета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Примета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Примета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Примета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Примета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Примета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Примета 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Примета 9</a:t>
                      </a:r>
                    </a:p>
                  </a:txBody>
                  <a:tcPr marL="68580" marR="68580" marT="0" marB="0"/>
                </a:tc>
              </a:tr>
              <a:tr h="988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Достоверность примет,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719294">
                <a:tc grid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Итоговая достоверность 8 примет –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48,75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58000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901EAD4-7532-434B-AC45-58C48578F54B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848872" cy="79208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1380" y="2132856"/>
            <a:ext cx="7416824" cy="74621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19 августа (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блочный Спас)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день – к сухой осени, мокрый к сырой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(Покров)  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февраля тепло (Сретенье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весна ранняя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теплая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184" y="5604241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348" y="764703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ru-RU" altLang="ru-RU" sz="2800" dirty="0">
                <a:solidFill>
                  <a:srgbClr val="002060"/>
                </a:solidFill>
              </a:rPr>
              <a:t>Народные приметы</a:t>
            </a:r>
            <a:r>
              <a:rPr lang="ru-RU" altLang="ru-RU" sz="28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</a:rPr>
              <a:t>имеющие высокую достоверность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378447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8F0FFD93-1FC5-440F-BC48-83EFB14959AC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92696"/>
            <a:ext cx="7344816" cy="936104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/>
              <a:t>Народные приметы о погоде</a:t>
            </a:r>
            <a:br>
              <a:rPr lang="ru-RU" altLang="ru-RU" b="1" dirty="0" smtClean="0"/>
            </a:br>
            <a:endParaRPr lang="ru-RU" altLang="ru-RU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52600"/>
            <a:ext cx="7398841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  <a:endParaRPr lang="ru-RU" altLang="ru-RU" dirty="0"/>
          </a:p>
          <a:p>
            <a:pPr marL="0" indent="0">
              <a:buNone/>
            </a:pPr>
            <a:endParaRPr lang="ru-RU" alt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83421365"/>
              </p:ext>
            </p:extLst>
          </p:nvPr>
        </p:nvGraphicFramePr>
        <p:xfrm>
          <a:off x="971600" y="1484784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E051B99A-03F4-44EF-98A3-8468DD903FBA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1613" y="1754188"/>
            <a:ext cx="5484812" cy="41862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dirty="0" smtClean="0"/>
              <a:t> </a:t>
            </a:r>
            <a:endParaRPr lang="ru-RU" altLang="ru-RU" dirty="0"/>
          </a:p>
          <a:p>
            <a:pPr>
              <a:buClrTx/>
              <a:buFontTx/>
              <a:buNone/>
            </a:pPr>
            <a:endParaRPr lang="ru-RU" altLang="ru-RU" dirty="0"/>
          </a:p>
          <a:p>
            <a:endParaRPr lang="ru-RU" alt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765"/>
          <a:stretch/>
        </p:blipFill>
        <p:spPr bwMode="auto">
          <a:xfrm>
            <a:off x="467544" y="620688"/>
            <a:ext cx="520722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250"/>
          <a:stretch/>
        </p:blipFill>
        <p:spPr bwMode="auto">
          <a:xfrm>
            <a:off x="3698916" y="620688"/>
            <a:ext cx="512306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0929" y="2439952"/>
            <a:ext cx="3335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78 %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64E7A3FA-4459-47A3-B9EA-23137ABEDF0A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7690048" cy="68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Анализ возможностей прогнозирования погоды по народным </a:t>
            </a:r>
            <a:r>
              <a:rPr lang="ru-RU" sz="2400" dirty="0" smtClean="0">
                <a:solidFill>
                  <a:srgbClr val="C00000"/>
                </a:solidFill>
              </a:rPr>
              <a:t>приметам</a:t>
            </a:r>
            <a:endParaRPr lang="ru-RU" altLang="ru-RU" sz="2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3168351" cy="4123084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Цель </a:t>
            </a:r>
            <a:r>
              <a:rPr lang="ru-RU" sz="2000" b="1" dirty="0">
                <a:solidFill>
                  <a:srgbClr val="002060"/>
                </a:solidFill>
              </a:rPr>
              <a:t>исследования:  </a:t>
            </a:r>
            <a:r>
              <a:rPr lang="ru-RU" sz="2000" dirty="0">
                <a:solidFill>
                  <a:srgbClr val="002060"/>
                </a:solidFill>
              </a:rPr>
              <a:t>проанализировать возможность прогнозирования погоды по приметам Народного календаря.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6792"/>
            <a:ext cx="4724375" cy="4616653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731C8F16-5401-4876-9DE8-6D4B297AE318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971600" y="838200"/>
            <a:ext cx="7560840" cy="68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Анализ возможностей прогнозирования погоды по народным </a:t>
            </a:r>
            <a:r>
              <a:rPr lang="ru-RU" sz="2000" dirty="0" smtClean="0">
                <a:solidFill>
                  <a:srgbClr val="C00000"/>
                </a:solidFill>
              </a:rPr>
              <a:t>приметам</a:t>
            </a:r>
            <a:endParaRPr lang="ru-RU" altLang="ru-RU" sz="20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1613" y="1754188"/>
            <a:ext cx="5484812" cy="41862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ru-RU" altLang="ru-RU" dirty="0"/>
          </a:p>
          <a:p>
            <a:pPr>
              <a:buClrTx/>
              <a:buFontTx/>
              <a:buNone/>
            </a:pPr>
            <a:endParaRPr lang="ru-RU" altLang="ru-RU" dirty="0"/>
          </a:p>
          <a:p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8884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ГИПОТЕЗА: 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точность </a:t>
            </a:r>
            <a:r>
              <a:rPr lang="ru-RU" sz="2000" dirty="0">
                <a:solidFill>
                  <a:srgbClr val="002060"/>
                </a:solidFill>
              </a:rPr>
              <a:t>прогнозов по приметам Народного календаря не менее 78 % </a:t>
            </a:r>
            <a:r>
              <a:rPr lang="ru-RU" sz="2000" dirty="0" smtClean="0">
                <a:solidFill>
                  <a:srgbClr val="002060"/>
                </a:solidFill>
              </a:rPr>
              <a:t>(как </a:t>
            </a:r>
            <a:r>
              <a:rPr lang="ru-RU" sz="2000" dirty="0">
                <a:solidFill>
                  <a:srgbClr val="002060"/>
                </a:solidFill>
              </a:rPr>
              <a:t>для долгосрочных прогнозов по информации Росгидромета), что не уступает долгосрочным прогнозам погоды синоптиками.</a:t>
            </a:r>
          </a:p>
          <a:p>
            <a:pPr lvl="0"/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ЗАДАЧИ: </a:t>
            </a:r>
          </a:p>
          <a:p>
            <a:pPr marL="342900" lvl="0" indent="-342900">
              <a:buAutoNum type="arabicParenR"/>
            </a:pPr>
            <a:r>
              <a:rPr lang="ru-RU" sz="2000" dirty="0" smtClean="0">
                <a:solidFill>
                  <a:srgbClr val="002060"/>
                </a:solidFill>
              </a:rPr>
              <a:t>проанализировать </a:t>
            </a:r>
            <a:r>
              <a:rPr lang="ru-RU" sz="2000" dirty="0">
                <a:solidFill>
                  <a:srgbClr val="002060"/>
                </a:solidFill>
              </a:rPr>
              <a:t>элементы погоды для   дней Народного календаря, указанных выше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lvl="0"/>
            <a:endParaRPr lang="ru-RU" sz="2000" dirty="0">
              <a:solidFill>
                <a:srgbClr val="002060"/>
              </a:solidFill>
            </a:endParaRP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2) для этого произвести необходимые расчеты: посчитать количество дней, среднюю </a:t>
            </a:r>
            <a:r>
              <a:rPr lang="ru-RU" sz="2000" dirty="0" smtClean="0">
                <a:solidFill>
                  <a:srgbClr val="002060"/>
                </a:solidFill>
              </a:rPr>
              <a:t>  месячную температуры и </a:t>
            </a:r>
            <a:r>
              <a:rPr lang="ru-RU" sz="2000" dirty="0" err="1" smtClean="0">
                <a:solidFill>
                  <a:srgbClr val="002060"/>
                </a:solidFill>
              </a:rPr>
              <a:t>т.д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78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01E25C18-F640-4655-978E-6E942789633B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20880" cy="864096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/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Народные приметы,  </a:t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</a:rPr>
              <a:t>достоверность которых я проверила 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7686873" cy="459965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Примета </a:t>
            </a:r>
            <a:r>
              <a:rPr lang="ru-RU" sz="1800" b="1" dirty="0">
                <a:solidFill>
                  <a:srgbClr val="002060"/>
                </a:solidFill>
              </a:rPr>
              <a:t>1.</a:t>
            </a:r>
            <a:r>
              <a:rPr lang="ru-RU" sz="1800" dirty="0">
                <a:solidFill>
                  <a:srgbClr val="002060"/>
                </a:solidFill>
              </a:rPr>
              <a:t> Если на Яблочный Спас сухой день – к сухой осени, мокрый к сырой осени.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Примета </a:t>
            </a:r>
            <a:r>
              <a:rPr lang="ru-RU" sz="1800" b="1" dirty="0">
                <a:solidFill>
                  <a:srgbClr val="002060"/>
                </a:solidFill>
              </a:rPr>
              <a:t>2.</a:t>
            </a:r>
            <a:r>
              <a:rPr lang="ru-RU" sz="1800" dirty="0">
                <a:solidFill>
                  <a:srgbClr val="002060"/>
                </a:solidFill>
              </a:rPr>
              <a:t> Какой день на Яблочный Спас, таков и </a:t>
            </a:r>
            <a:r>
              <a:rPr lang="ru-RU" sz="1800" dirty="0" smtClean="0">
                <a:solidFill>
                  <a:srgbClr val="002060"/>
                </a:solidFill>
              </a:rPr>
              <a:t>Покров.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Примета </a:t>
            </a:r>
            <a:r>
              <a:rPr lang="ru-RU" sz="1800" b="1" dirty="0">
                <a:solidFill>
                  <a:srgbClr val="002060"/>
                </a:solidFill>
              </a:rPr>
              <a:t>3</a:t>
            </a:r>
            <a:r>
              <a:rPr lang="ru-RU" sz="1800" dirty="0">
                <a:solidFill>
                  <a:srgbClr val="002060"/>
                </a:solidFill>
              </a:rPr>
              <a:t>.Каков Покров такой и </a:t>
            </a:r>
            <a:r>
              <a:rPr lang="ru-RU" sz="1800" dirty="0" smtClean="0">
                <a:solidFill>
                  <a:srgbClr val="002060"/>
                </a:solidFill>
              </a:rPr>
              <a:t>январь.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Примета </a:t>
            </a:r>
            <a:r>
              <a:rPr lang="ru-RU" sz="1800" b="1" dirty="0">
                <a:solidFill>
                  <a:srgbClr val="002060"/>
                </a:solidFill>
              </a:rPr>
              <a:t>4.</a:t>
            </a:r>
            <a:r>
              <a:rPr lang="ru-RU" sz="1800" dirty="0">
                <a:solidFill>
                  <a:srgbClr val="002060"/>
                </a:solidFill>
              </a:rPr>
              <a:t> Если на Крещение холодная и ясная погода будет засушливое </a:t>
            </a:r>
            <a:r>
              <a:rPr lang="ru-RU" sz="1800" dirty="0" smtClean="0">
                <a:solidFill>
                  <a:srgbClr val="002060"/>
                </a:solidFill>
              </a:rPr>
              <a:t>лето.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Примета </a:t>
            </a:r>
            <a:r>
              <a:rPr lang="ru-RU" sz="1800" b="1" dirty="0">
                <a:solidFill>
                  <a:srgbClr val="002060"/>
                </a:solidFill>
              </a:rPr>
              <a:t>5</a:t>
            </a:r>
            <a:r>
              <a:rPr lang="ru-RU" sz="1800" dirty="0">
                <a:solidFill>
                  <a:srgbClr val="002060"/>
                </a:solidFill>
              </a:rPr>
              <a:t>. Если на Крещение день солнечный и теплый, то хорошая погода продлится до конца </a:t>
            </a:r>
            <a:r>
              <a:rPr lang="ru-RU" sz="1800" dirty="0" smtClean="0">
                <a:solidFill>
                  <a:srgbClr val="002060"/>
                </a:solidFill>
              </a:rPr>
              <a:t>января.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Примета </a:t>
            </a:r>
            <a:r>
              <a:rPr lang="ru-RU" sz="1800" b="1" dirty="0">
                <a:solidFill>
                  <a:srgbClr val="002060"/>
                </a:solidFill>
              </a:rPr>
              <a:t>6. </a:t>
            </a:r>
            <a:r>
              <a:rPr lang="ru-RU" sz="1800" dirty="0">
                <a:solidFill>
                  <a:srgbClr val="002060"/>
                </a:solidFill>
              </a:rPr>
              <a:t>Если на Сретенье  </a:t>
            </a:r>
            <a:r>
              <a:rPr lang="ru-RU" sz="1800" dirty="0" smtClean="0">
                <a:solidFill>
                  <a:srgbClr val="002060"/>
                </a:solidFill>
              </a:rPr>
              <a:t>Солнце </a:t>
            </a:r>
            <a:r>
              <a:rPr lang="ru-RU" sz="1800" dirty="0">
                <a:solidFill>
                  <a:srgbClr val="002060"/>
                </a:solidFill>
              </a:rPr>
              <a:t>не покажется  - ожидай </a:t>
            </a:r>
            <a:r>
              <a:rPr lang="ru-RU" sz="1800" dirty="0" err="1">
                <a:solidFill>
                  <a:srgbClr val="002060"/>
                </a:solidFill>
              </a:rPr>
              <a:t>Власьевских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морозов.  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Примета 7. </a:t>
            </a:r>
            <a:r>
              <a:rPr lang="ru-RU" sz="1800" dirty="0">
                <a:solidFill>
                  <a:srgbClr val="002060"/>
                </a:solidFill>
              </a:rPr>
              <a:t>Если тепло на Сретенье – весна ранняя и </a:t>
            </a:r>
            <a:r>
              <a:rPr lang="ru-RU" sz="1800" dirty="0" smtClean="0">
                <a:solidFill>
                  <a:srgbClr val="002060"/>
                </a:solidFill>
              </a:rPr>
              <a:t>теплая.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Примета </a:t>
            </a:r>
            <a:r>
              <a:rPr lang="ru-RU" sz="1800" b="1" dirty="0">
                <a:solidFill>
                  <a:srgbClr val="002060"/>
                </a:solidFill>
              </a:rPr>
              <a:t>8. </a:t>
            </a:r>
            <a:r>
              <a:rPr lang="ru-RU" sz="1800" dirty="0">
                <a:solidFill>
                  <a:srgbClr val="002060"/>
                </a:solidFill>
              </a:rPr>
              <a:t>Если в на Петра и </a:t>
            </a:r>
            <a:r>
              <a:rPr lang="ru-RU" sz="1800" dirty="0" err="1">
                <a:solidFill>
                  <a:srgbClr val="002060"/>
                </a:solidFill>
              </a:rPr>
              <a:t>Февронию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стоит </a:t>
            </a:r>
            <a:r>
              <a:rPr lang="ru-RU" sz="1800" dirty="0">
                <a:solidFill>
                  <a:srgbClr val="002060"/>
                </a:solidFill>
              </a:rPr>
              <a:t>жара, то зной не спадет еще 40 </a:t>
            </a:r>
            <a:r>
              <a:rPr lang="ru-RU" sz="1800" dirty="0" smtClean="0">
                <a:solidFill>
                  <a:srgbClr val="002060"/>
                </a:solidFill>
              </a:rPr>
              <a:t>дней.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Примета 9. </a:t>
            </a:r>
            <a:r>
              <a:rPr lang="ru-RU" sz="1800" dirty="0" smtClean="0">
                <a:solidFill>
                  <a:srgbClr val="002060"/>
                </a:solidFill>
              </a:rPr>
              <a:t>Если  </a:t>
            </a:r>
            <a:r>
              <a:rPr lang="ru-RU" sz="1800" dirty="0">
                <a:solidFill>
                  <a:srgbClr val="002060"/>
                </a:solidFill>
              </a:rPr>
              <a:t>на Калинов день </a:t>
            </a:r>
            <a:r>
              <a:rPr lang="ru-RU" sz="1800" dirty="0" smtClean="0">
                <a:solidFill>
                  <a:srgbClr val="002060"/>
                </a:solidFill>
              </a:rPr>
              <a:t> будет   </a:t>
            </a:r>
            <a:r>
              <a:rPr lang="ru-RU" sz="1800" dirty="0">
                <a:solidFill>
                  <a:srgbClr val="002060"/>
                </a:solidFill>
              </a:rPr>
              <a:t>ясно, то ясно будет до 5 сентября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alt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0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86F3CCC1-B25E-48C2-B28E-7CC691D209D0}" type="datetime1">
              <a:rPr lang="ru-RU" altLang="ru-RU"/>
              <a:pPr/>
              <a:t>01.04.2018</a:t>
            </a:fld>
            <a:endParaRPr lang="ru-RU" alt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0985" r="13346" b="4925"/>
          <a:stretch/>
        </p:blipFill>
        <p:spPr bwMode="auto">
          <a:xfrm>
            <a:off x="236355" y="620688"/>
            <a:ext cx="872902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901EAD4-7532-434B-AC45-58C48578F54B}" type="datetime1">
              <a:rPr lang="ru-RU" altLang="ru-RU"/>
              <a:pPr/>
              <a:t>01.04.2018</a:t>
            </a:fld>
            <a:endParaRPr lang="ru-RU" alt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716" y="548680"/>
            <a:ext cx="7113984" cy="68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>Яблочный спас – 19 августа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4680520" cy="41862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184" y="5157485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Если </a:t>
            </a:r>
            <a:r>
              <a:rPr lang="ru-RU" sz="1800" dirty="0">
                <a:solidFill>
                  <a:srgbClr val="002060"/>
                </a:solidFill>
              </a:rPr>
              <a:t>на Яблочный Спас сухой день – к сухой осени, мокрый к сырой осени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Какой </a:t>
            </a:r>
            <a:r>
              <a:rPr lang="ru-RU" sz="1800" dirty="0">
                <a:solidFill>
                  <a:srgbClr val="002060"/>
                </a:solidFill>
              </a:rPr>
              <a:t>день на Яблочный Спас, таков и Покров.</a:t>
            </a:r>
          </a:p>
        </p:txBody>
      </p:sp>
      <p:pic>
        <p:nvPicPr>
          <p:cNvPr id="6" name="Picture 2" descr="C:\Users\Сергеевич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501977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86F3CCC1-B25E-48C2-B28E-7CC691D209D0}" type="datetime1">
              <a:rPr lang="ru-RU" altLang="ru-RU"/>
              <a:pPr/>
              <a:t>01.04.2018</a:t>
            </a:fld>
            <a:endParaRPr lang="ru-RU" alt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55825"/>
              </p:ext>
            </p:extLst>
          </p:nvPr>
        </p:nvGraphicFramePr>
        <p:xfrm>
          <a:off x="0" y="-54768"/>
          <a:ext cx="9144000" cy="702635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Яблочный спас - дата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Погода в Яблочный Спас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Количество дней с осадками осенью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(примета 1)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 Погода на Покров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14 октября 2013-2017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(примета 2)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 Январь следующего года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(примета 3)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 августа 2013 года</a:t>
                      </a:r>
                      <a:endParaRPr lang="ru-RU" sz="13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Жаркая. Т=+24 ˚С.    Переменная облачность, </a:t>
                      </a: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осадков</a:t>
                      </a:r>
                      <a:endParaRPr lang="ru-RU" sz="1300" b="1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– 9   дней с осадками, октябрь – 3;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– 4;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 91 дня – 16 дней с 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осадками</a:t>
                      </a:r>
                      <a:endParaRPr lang="ru-RU" sz="13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Умеренно теплая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Т=+7 ˚С,  ясно,  </a:t>
                      </a: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3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осадков</a:t>
                      </a:r>
                      <a:endParaRPr lang="ru-RU" sz="1300" b="1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января средняя = -7,1 ˚С (умеренно морозная),  7  дней с осадками</a:t>
                      </a:r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1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19  августа 2014 года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Жаркая. Т=+25 ˚С.  Ясно, </a:t>
                      </a:r>
                      <a:r>
                        <a:rPr lang="ru-RU" sz="1300" b="1" baseline="0" dirty="0">
                          <a:effectLst/>
                          <a:latin typeface="Times New Roman"/>
                          <a:ea typeface="Calibri"/>
                        </a:rPr>
                        <a:t>без осадков.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Сентябрь –0   дней с осадками, октябрь – 2;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ноябрь – 1;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(из 91 дня – 3 дня с осадками)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Умеренно теплая Т=+10 ˚С,  пасмурно,   </a:t>
                      </a:r>
                      <a:r>
                        <a:rPr lang="ru-RU" sz="1300" b="1" baseline="0" dirty="0">
                          <a:effectLst/>
                          <a:latin typeface="Times New Roman"/>
                          <a:ea typeface="Calibri"/>
                        </a:rPr>
                        <a:t>без осадков.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Т января средняя = -3,2 ˚С (слабо морозная),   7  дней с осадками.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6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19  августа 2015 года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Теплая. Т=+17 ˚С.   Пасмурно,  </a:t>
                      </a:r>
                      <a:r>
                        <a:rPr lang="ru-RU" sz="1300" b="1" baseline="0">
                          <a:effectLst/>
                          <a:latin typeface="Times New Roman"/>
                          <a:ea typeface="Calibri"/>
                        </a:rPr>
                        <a:t>без осадков.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Сентябрь –1  день с осадками, октябрь – 1;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ноябрь – 4;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(из 91 дня – 6 дней с осадками)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Умеренно теплая Т=+7 ˚С,  пасмурно,   </a:t>
                      </a:r>
                      <a:r>
                        <a:rPr lang="ru-RU" sz="1300" b="1" baseline="0">
                          <a:effectLst/>
                          <a:latin typeface="Times New Roman"/>
                          <a:ea typeface="Calibri"/>
                        </a:rPr>
                        <a:t>без осадков.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Т января средняя = -8,8 ˚С (умеренно морозная),  , 9  дней с осадками.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12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19  августа 2016 года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Жаркая . Т=+28 ˚С.   Облачно, </a:t>
                      </a:r>
                      <a:r>
                        <a:rPr lang="ru-RU" sz="1300" b="1" baseline="0">
                          <a:effectLst/>
                          <a:latin typeface="Times New Roman"/>
                          <a:ea typeface="Calibri"/>
                        </a:rPr>
                        <a:t>без осадков</a:t>
                      </a: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Сентябрь – 4  дня с осадками, 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октябрь – 4;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ноябрь – 12;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(из 91 дня – 20 дней с осадками)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Прохладная Т=+5 ˚С,  пасмурно,   </a:t>
                      </a:r>
                      <a:r>
                        <a:rPr lang="ru-RU" sz="1300" b="1" baseline="0">
                          <a:effectLst/>
                          <a:latin typeface="Times New Roman"/>
                          <a:ea typeface="Calibri"/>
                        </a:rPr>
                        <a:t>без осадков</a:t>
                      </a: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Т января средняя = -6,7 ˚С (умеренно морозная),   ,  5 дней с осадками.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19  августа 2017 года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Очень жаркая - Т=+31 ˚С.   Ясно</a:t>
                      </a:r>
                      <a:r>
                        <a:rPr lang="ru-RU" sz="1300" b="1" baseline="0">
                          <a:effectLst/>
                          <a:latin typeface="Times New Roman"/>
                          <a:ea typeface="Calibri"/>
                        </a:rPr>
                        <a:t>, без осадков</a:t>
                      </a: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Сентябрь – 4  дня с осадками, 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октябрь – 8;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ноябрь – 7;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(из 91 дня – 19 дней с осадками)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>
                          <a:effectLst/>
                          <a:latin typeface="Times New Roman"/>
                          <a:ea typeface="Calibri"/>
                        </a:rPr>
                        <a:t>Умеренно теплая Т=+7 ˚С,  пасмурно,  </a:t>
                      </a:r>
                      <a:r>
                        <a:rPr lang="ru-RU" sz="1300" b="1" baseline="0">
                          <a:effectLst/>
                          <a:latin typeface="Times New Roman"/>
                          <a:ea typeface="Calibri"/>
                        </a:rPr>
                        <a:t>дождь.</a:t>
                      </a:r>
                      <a:endParaRPr lang="ru-RU" sz="13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Т января средняя = -3,5 ˚С (слабо морозная),   ,  12 дней с осадками.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1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effectLst/>
                          <a:latin typeface="Times New Roman"/>
                          <a:ea typeface="Calibri"/>
                        </a:rPr>
                        <a:t>Достоверность </a:t>
                      </a:r>
                      <a:r>
                        <a:rPr lang="ru-RU" sz="1300" b="1" baseline="0" dirty="0">
                          <a:effectLst/>
                          <a:latin typeface="Times New Roman"/>
                          <a:ea typeface="Calibri"/>
                        </a:rPr>
                        <a:t>примет</a:t>
                      </a:r>
                      <a:endParaRPr lang="ru-RU" sz="13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100%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%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  <a:latin typeface="Times New Roman"/>
                          <a:ea typeface="Calibri"/>
                        </a:rPr>
                        <a:t>80%</a:t>
                      </a:r>
                      <a:endParaRPr lang="ru-RU" sz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Стрелка вниз 5">
            <a:hlinkClick r:id="rId2" action="ppaction://hlinksldjump"/>
          </p:cNvPr>
          <p:cNvSpPr/>
          <p:nvPr/>
        </p:nvSpPr>
        <p:spPr bwMode="auto">
          <a:xfrm rot="16200000">
            <a:off x="8172400" y="6309320"/>
            <a:ext cx="720080" cy="36004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2599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нового учебного года">
  <a:themeElements>
    <a:clrScheme name="ms_edb2schl_tp01018387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ms_edb2schl_tp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edb2schl_tp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нового учебного года</Template>
  <TotalTime>395</TotalTime>
  <Words>1518</Words>
  <Application>Microsoft Office PowerPoint</Application>
  <PresentationFormat>Экран (4:3)</PresentationFormat>
  <Paragraphs>238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 нового учебного года</vt:lpstr>
      <vt:lpstr> </vt:lpstr>
      <vt:lpstr>Народные приметы о погоде </vt:lpstr>
      <vt:lpstr> </vt:lpstr>
      <vt:lpstr>Анализ возможностей прогнозирования погоды по народным приметам</vt:lpstr>
      <vt:lpstr>Анализ возможностей прогнозирования погоды по народным приметам</vt:lpstr>
      <vt:lpstr> Народные приметы,   достоверность которых я проверила </vt:lpstr>
      <vt:lpstr>Презентация PowerPoint</vt:lpstr>
      <vt:lpstr>Яблочный спас – 19 августа</vt:lpstr>
      <vt:lpstr>Презентация PowerPoint</vt:lpstr>
      <vt:lpstr>Покров – 14 октября   (Покро́в Пресвято́й Богоро́дицы – 14 октября) великий православный праздник  </vt:lpstr>
      <vt:lpstr>Если на Сретенье (15 февраля) Солнце не покажется – ожидай Власьевских морозов (24 февраля). Если тепло на Сретенье – весна ранняя и теплая.</vt:lpstr>
      <vt:lpstr>Презентация PowerPoint</vt:lpstr>
      <vt:lpstr>Если   на Петра и Февронию стоит жара, то зной не спадет еще 40 дней.   </vt:lpstr>
      <vt:lpstr>  </vt:lpstr>
      <vt:lpstr>Итоговая таблица</vt:lpstr>
      <vt:lpstr> 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subject/>
  <dc:creator>Ольга</dc:creator>
  <cp:keywords/>
  <dc:description/>
  <cp:lastModifiedBy>Ольга</cp:lastModifiedBy>
  <cp:revision>23</cp:revision>
  <cp:lastPrinted>1996-03-19T21:02:48Z</cp:lastPrinted>
  <dcterms:created xsi:type="dcterms:W3CDTF">2018-03-30T16:37:06Z</dcterms:created>
  <dcterms:modified xsi:type="dcterms:W3CDTF">2018-04-01T16:28:49Z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TC010183871049</vt:lpwstr>
  </property>
</Properties>
</file>