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52566886507562"/>
          <c:y val="7.6756486516513178E-2"/>
          <c:w val="0.62967145064689778"/>
          <c:h val="0.82766254199983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1065</c:v>
                </c:pt>
                <c:pt idx="1">
                  <c:v>9369</c:v>
                </c:pt>
                <c:pt idx="2">
                  <c:v>16879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4C-437A-B621-2708C507707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октябрь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9529</c:v>
                </c:pt>
                <c:pt idx="1">
                  <c:v>19533</c:v>
                </c:pt>
                <c:pt idx="2">
                  <c:v>28435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4C-437A-B621-2708C507707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ноябрь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4331</c:v>
                </c:pt>
                <c:pt idx="1">
                  <c:v>10708</c:v>
                </c:pt>
                <c:pt idx="2">
                  <c:v>18519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4C-437A-B621-2708C507707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декабрь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10057</c:v>
                </c:pt>
                <c:pt idx="1">
                  <c:v>20387</c:v>
                </c:pt>
                <c:pt idx="2">
                  <c:v>29115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4C-437A-B621-2708C507707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январь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1319</c:v>
                </c:pt>
                <c:pt idx="1">
                  <c:v>5952</c:v>
                </c:pt>
                <c:pt idx="2">
                  <c:v>16529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4C-437A-B621-2708C507707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февраль  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3746</c:v>
                </c:pt>
                <c:pt idx="1">
                  <c:v>8467</c:v>
                </c:pt>
                <c:pt idx="2">
                  <c:v>18323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4C-437A-B621-2708C5077073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март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Лист1!$H$2:$H$4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6-EE4C-437A-B621-2708C5077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306304"/>
        <c:axId val="76307840"/>
      </c:barChart>
      <c:catAx>
        <c:axId val="7630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6307840"/>
        <c:crosses val="autoZero"/>
        <c:auto val="1"/>
        <c:lblAlgn val="ctr"/>
        <c:lblOffset val="100"/>
        <c:noMultiLvlLbl val="0"/>
      </c:catAx>
      <c:valAx>
        <c:axId val="7630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3063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5198673082531354E-2"/>
          <c:y val="3.6121109861267341E-2"/>
          <c:w val="0.73267279090113735"/>
          <c:h val="0.8565310586176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</c:v>
                </c:pt>
                <c:pt idx="1">
                  <c:v>1420</c:v>
                </c:pt>
                <c:pt idx="2">
                  <c:v>3028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1B-4634-9E43-11DA799C580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октябрь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1406</c:v>
                </c:pt>
                <c:pt idx="2">
                  <c:v>1922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1B-4634-9E43-11DA799C580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ноябрь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17</c:v>
                </c:pt>
                <c:pt idx="1">
                  <c:v>1440</c:v>
                </c:pt>
                <c:pt idx="2">
                  <c:v>2303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1B-4634-9E43-11DA799C580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декабрь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35</c:v>
                </c:pt>
                <c:pt idx="1">
                  <c:v>976</c:v>
                </c:pt>
                <c:pt idx="2">
                  <c:v>1748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1B-4634-9E43-11DA799C580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январь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20</c:v>
                </c:pt>
                <c:pt idx="1">
                  <c:v>1039</c:v>
                </c:pt>
                <c:pt idx="2">
                  <c:v>3222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1B-4634-9E43-11DA799C580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февраль  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51</c:v>
                </c:pt>
                <c:pt idx="1">
                  <c:v>1171</c:v>
                </c:pt>
                <c:pt idx="2">
                  <c:v>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21B-4634-9E43-11DA799C580F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март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2014-15 уч.год</c:v>
                </c:pt>
                <c:pt idx="1">
                  <c:v>2015-16 уч. год</c:v>
                </c:pt>
                <c:pt idx="2">
                  <c:v>2016-17 уч.год</c:v>
                </c:pt>
              </c:strCache>
            </c:strRef>
          </c:cat>
          <c:val>
            <c:numRef>
              <c:f>Лист1!$H$2:$H$4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6-B21B-4634-9E43-11DA799C5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24128"/>
        <c:axId val="79573376"/>
      </c:barChart>
      <c:catAx>
        <c:axId val="79424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9573376"/>
        <c:crosses val="autoZero"/>
        <c:auto val="1"/>
        <c:lblAlgn val="ctr"/>
        <c:lblOffset val="100"/>
        <c:noMultiLvlLbl val="0"/>
      </c:catAx>
      <c:valAx>
        <c:axId val="79573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4241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1BE66D5-2639-4716-9197-88921A1A5946}" type="datetimeFigureOut">
              <a:rPr lang="ru-RU" smtClean="0"/>
              <a:t>05.12.2018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00AA27D-53A7-4C29-A4B1-05B56E6C5DD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365104"/>
            <a:ext cx="8458200" cy="2088232"/>
          </a:xfrm>
        </p:spPr>
        <p:txBody>
          <a:bodyPr>
            <a:noAutofit/>
          </a:bodyPr>
          <a:lstStyle/>
          <a:p>
            <a:pPr algn="r"/>
            <a:r>
              <a:rPr lang="ru-RU" sz="1600" b="1" dirty="0">
                <a:effectLst/>
              </a:rPr>
              <a:t> </a:t>
            </a:r>
            <a:r>
              <a:rPr lang="ru-RU" sz="1600" dirty="0">
                <a:effectLst/>
              </a:rPr>
              <a:t>Буньковская Ольга Георгиевна</a:t>
            </a:r>
            <a:br>
              <a:rPr lang="ru-RU" sz="1600" dirty="0">
                <a:effectLst/>
              </a:rPr>
            </a:br>
            <a:r>
              <a:rPr lang="ru-RU" sz="1600" dirty="0">
                <a:effectLst/>
              </a:rPr>
              <a:t>заместитель директора</a:t>
            </a:r>
            <a:br>
              <a:rPr lang="ru-RU" sz="1600" dirty="0">
                <a:effectLst/>
              </a:rPr>
            </a:br>
            <a:r>
              <a:rPr lang="ru-RU" sz="1600" dirty="0">
                <a:effectLst/>
              </a:rPr>
              <a:t>МОУ Черновская СОШ, Дмитровский </a:t>
            </a:r>
            <a:r>
              <a:rPr lang="ru-RU" sz="1600" dirty="0" err="1">
                <a:effectLst/>
              </a:rPr>
              <a:t>г.о</a:t>
            </a:r>
            <a:r>
              <a:rPr lang="ru-RU" sz="1600" dirty="0">
                <a:effectLst/>
              </a:rPr>
              <a:t>.</a:t>
            </a:r>
            <a:br>
              <a:rPr lang="ru-RU" sz="1600" dirty="0">
                <a:effectLst/>
              </a:rPr>
            </a:br>
            <a:br>
              <a:rPr lang="ru-RU" sz="1600" dirty="0">
                <a:effectLst/>
              </a:rPr>
            </a:br>
            <a:br>
              <a:rPr lang="ru-RU" sz="1600" dirty="0">
                <a:effectLst/>
              </a:rPr>
            </a:br>
            <a:br>
              <a:rPr lang="ru-RU" sz="1600" dirty="0">
                <a:effectLst/>
              </a:rPr>
            </a:br>
            <a:r>
              <a:rPr lang="ru-RU" sz="1600" dirty="0">
                <a:effectLst/>
              </a:rPr>
              <a:t>2018 год</a:t>
            </a:r>
            <a:br>
              <a:rPr lang="ru-RU" sz="1600" dirty="0">
                <a:effectLst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58200" cy="3960440"/>
          </a:xfrm>
        </p:spPr>
        <p:txBody>
          <a:bodyPr>
            <a:normAutofit/>
          </a:bodyPr>
          <a:lstStyle/>
          <a:p>
            <a:pPr algn="ctr"/>
            <a:r>
              <a:rPr lang="ru-RU" sz="1200" b="1" dirty="0"/>
              <a:t>ГОСУДАРСТВЕННОЕ БЮДЖЕТНОЕ ОБРАЗОВАТЕЛЬНОЕ УЧРЕЖДЕНИЕ ВЫСШЕГО ОБРАЗОВАНИЯ МОСКОВСКОЙ ОБЛАСТИ </a:t>
            </a:r>
            <a:br>
              <a:rPr lang="ru-RU" sz="1200" b="1" dirty="0"/>
            </a:br>
            <a:r>
              <a:rPr lang="ru-RU" sz="1200" b="1" dirty="0"/>
              <a:t>«АКАДЕМИЯ СОЦИАЛЬНОГО УПРАВЛЕНИЯ»</a:t>
            </a:r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endParaRPr lang="ru-RU" sz="1200" b="1" dirty="0"/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Опыт использования ЕИС Школьный портал в процессе управления образовательной организацией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873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 Выводы:</a:t>
            </a:r>
          </a:p>
          <a:p>
            <a:pPr>
              <a:buAutoNum type="arabicPeriod"/>
            </a:pPr>
            <a:r>
              <a:rPr lang="ru-RU" sz="1900" dirty="0"/>
              <a:t>Школьный портал  станет эффективным инструментом в управлении школой, только в том случае если  его работа будет  налажена, выполняются все требуемые показатели, а для этого должны быть активны все участники  образовательного процесса: учителя, обучающиеся, родители.</a:t>
            </a:r>
          </a:p>
          <a:p>
            <a:pPr>
              <a:buAutoNum type="arabicPeriod"/>
            </a:pPr>
            <a:endParaRPr lang="ru-RU" sz="1800" dirty="0"/>
          </a:p>
          <a:p>
            <a:pPr>
              <a:buAutoNum type="arabicPeriod"/>
            </a:pPr>
            <a:endParaRPr lang="ru-RU" sz="1800" dirty="0"/>
          </a:p>
          <a:p>
            <a:pPr marL="400050" lvl="1" indent="0">
              <a:buNone/>
            </a:pPr>
            <a:endParaRPr lang="ru-RU" sz="2000" dirty="0"/>
          </a:p>
          <a:p>
            <a:pPr marL="400050" lvl="1" indent="0">
              <a:buNone/>
            </a:pPr>
            <a:endParaRPr lang="ru-RU" sz="2000" dirty="0"/>
          </a:p>
          <a:p>
            <a:pPr marL="400050" lvl="1" indent="0">
              <a:buNone/>
            </a:pPr>
            <a:endParaRPr lang="ru-RU" sz="2000" dirty="0"/>
          </a:p>
          <a:p>
            <a:pPr marL="400050" lvl="1" indent="0">
              <a:buNone/>
            </a:pPr>
            <a:endParaRPr lang="ru-RU" sz="2000" dirty="0"/>
          </a:p>
          <a:p>
            <a:pPr marL="400050" lvl="1" indent="0">
              <a:buNone/>
            </a:pPr>
            <a:endParaRPr lang="ru-RU" sz="2000" dirty="0"/>
          </a:p>
          <a:p>
            <a:pPr marL="400050" lvl="1" indent="0">
              <a:buNone/>
            </a:pPr>
            <a:endParaRPr lang="ru-RU" sz="1900" dirty="0"/>
          </a:p>
          <a:p>
            <a:pPr marL="400050" lvl="1" indent="0">
              <a:buNone/>
            </a:pPr>
            <a:r>
              <a:rPr lang="ru-RU" sz="1900" dirty="0"/>
              <a:t>2. Школьный портал позволяет организовать электронный документооборот, что необходимо как для управления образовательной организацией в целом, так и для работы каждого учителя.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337516"/>
              </p:ext>
            </p:extLst>
          </p:nvPr>
        </p:nvGraphicFramePr>
        <p:xfrm>
          <a:off x="467544" y="3140968"/>
          <a:ext cx="7920879" cy="2016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1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5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5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92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Среднее значение показателя «Ведение журнала»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Выполнение показателя «Ведение журнала» (СРП=97,72%)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Среднее значение показателя «Ведение планирования»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Выполнение показателя «Ведение планирования» (СРП =99,29%)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Выполнение интегрального показателя «Наполнение электронного журнала отметками и домашним заданием»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Среднее значение показателя «Своевременное ведение журнала»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Выполнение показателя «Своевременное ведение журнала»                   (СРП=98,29%)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99, 96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99,92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99, 51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98" marR="602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19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984776" cy="79208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r>
              <a:rPr lang="ru-RU" sz="2200" dirty="0">
                <a:solidFill>
                  <a:srgbClr val="FF0000"/>
                </a:solidFill>
                <a:effectLst/>
              </a:rPr>
              <a:t> О школе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697" y="1340768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Черновская средняя общеобразовательная школа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Дмитровский городской округ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Количество обучающихся на 01.09.2018 – 550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Школа входит в рейтинг «ТОП 100 лучших школ Московской области» (2013,2015, 2016, 2018)</a:t>
            </a:r>
          </a:p>
          <a:p>
            <a:pPr marL="0" indent="0">
              <a:buNone/>
            </a:pP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Работа с электронными журналами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с 2013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- 14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учебного года  «Дневник.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ру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» - тестовый режим;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2015 – 2016 учебного года «Школьный портал» – тестовый режим;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 2016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- 2017 учебного года  полностью перешли на  ББЖ.</a:t>
            </a:r>
          </a:p>
        </p:txBody>
      </p:sp>
    </p:spTree>
    <p:extLst>
      <p:ext uri="{BB962C8B-B14F-4D97-AF65-F5344CB8AC3E}">
        <p14:creationId xmlns:p14="http://schemas.microsoft.com/office/powerpoint/2010/main" val="288820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r>
              <a:rPr lang="ru-RU" sz="2200" dirty="0">
                <a:solidFill>
                  <a:srgbClr val="FF0000"/>
                </a:solidFill>
                <a:effectLst/>
              </a:rPr>
              <a:t>возможности, предоставляемые ЕИС «</a:t>
            </a:r>
            <a:r>
              <a:rPr lang="ru-RU" sz="2200" dirty="0" err="1">
                <a:solidFill>
                  <a:srgbClr val="FF0000"/>
                </a:solidFill>
                <a:effectLst/>
              </a:rPr>
              <a:t>ШКОЛьный</a:t>
            </a:r>
            <a:r>
              <a:rPr lang="ru-RU" sz="2200" dirty="0">
                <a:solidFill>
                  <a:srgbClr val="FF0000"/>
                </a:solidFill>
                <a:effectLst/>
              </a:rPr>
              <a:t> портал»  для администрации школы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Автоматическое составление отчетов  </a:t>
            </a:r>
          </a:p>
          <a:p>
            <a:r>
              <a:rPr lang="ru-RU" dirty="0"/>
              <a:t>1)   по успеваемости класса в целом, по предметам, за различные периоды времени.</a:t>
            </a:r>
          </a:p>
          <a:p>
            <a:r>
              <a:rPr lang="ru-RU" dirty="0"/>
              <a:t>2)  по посещаемости</a:t>
            </a:r>
          </a:p>
          <a:p>
            <a:r>
              <a:rPr lang="ru-RU" dirty="0"/>
              <a:t>3)  по движению обучающихся</a:t>
            </a:r>
          </a:p>
          <a:p>
            <a:r>
              <a:rPr lang="ru-RU" dirty="0"/>
              <a:t>4) по выполнение программы каждым педагогом</a:t>
            </a:r>
          </a:p>
          <a:p>
            <a:r>
              <a:rPr lang="ru-RU" dirty="0"/>
              <a:t>5) административных отчетов (учебная нагрузка, замены уроков).</a:t>
            </a:r>
          </a:p>
          <a:p>
            <a:r>
              <a:rPr lang="ru-RU" dirty="0"/>
              <a:t>6) федеральных отчетов</a:t>
            </a:r>
          </a:p>
          <a:p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ШП дает возможность оценить </a:t>
            </a:r>
          </a:p>
          <a:p>
            <a:r>
              <a:rPr lang="ru-RU" dirty="0"/>
              <a:t>1) входы родителей (насколько родители владеют ситуаций с успеваемостью и посещаемостью)</a:t>
            </a:r>
          </a:p>
          <a:p>
            <a:r>
              <a:rPr lang="ru-RU" dirty="0"/>
              <a:t>2) выполнение практической части программ</a:t>
            </a:r>
          </a:p>
          <a:p>
            <a:r>
              <a:rPr lang="ru-RU" dirty="0"/>
              <a:t>3) в любо время и в любом месте иметь возможность работать с журналами (календарно-тематическим планированием,   отметками, списками обучающихся)</a:t>
            </a:r>
          </a:p>
          <a:p>
            <a:r>
              <a:rPr lang="ru-RU" dirty="0"/>
              <a:t>4) отслеживать ведение журналов учителями.</a:t>
            </a:r>
          </a:p>
          <a:p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ШП дает возможность пользоваться </a:t>
            </a:r>
          </a:p>
          <a:p>
            <a:r>
              <a:rPr lang="ru-RU" dirty="0"/>
              <a:t>1) архивами отчетов и архивом обучающихся.</a:t>
            </a:r>
          </a:p>
          <a:p>
            <a:r>
              <a:rPr lang="ru-RU" dirty="0"/>
              <a:t>2) Учительской   (обмен информацией, файлами и т.д.) можно использовать в качестве внутренней  (школьной)  почты</a:t>
            </a:r>
          </a:p>
        </p:txBody>
      </p:sp>
    </p:spTree>
    <p:extLst>
      <p:ext uri="{BB962C8B-B14F-4D97-AF65-F5344CB8AC3E}">
        <p14:creationId xmlns:p14="http://schemas.microsoft.com/office/powerpoint/2010/main" val="203853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 ШП помогает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решить проблему управления качеством образования;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наладить электронный документооборот;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повысить мотивацию обучающихся  к обучению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</p:txBody>
      </p:sp>
    </p:spTree>
    <p:extLst>
      <p:ext uri="{BB962C8B-B14F-4D97-AF65-F5344CB8AC3E}">
        <p14:creationId xmlns:p14="http://schemas.microsoft.com/office/powerpoint/2010/main" val="4169092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 НО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чтобы Школьный портал стал эффективен нужно </a:t>
            </a:r>
            <a:r>
              <a:rPr lang="ru-RU" sz="6000" b="1" dirty="0">
                <a:solidFill>
                  <a:srgbClr val="0070C0"/>
                </a:solidFill>
              </a:rPr>
              <a:t>время  </a:t>
            </a:r>
            <a:endParaRPr lang="ru-RU" sz="6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школой, </a:t>
            </a:r>
          </a:p>
        </p:txBody>
      </p:sp>
    </p:spTree>
    <p:extLst>
      <p:ext uri="{BB962C8B-B14F-4D97-AF65-F5344CB8AC3E}">
        <p14:creationId xmlns:p14="http://schemas.microsoft.com/office/powerpoint/2010/main" val="2544193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1 этап -  подготовительный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2 этап - работа с педагогическим коллективом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3 этап - работа с родителями и обучающимися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4 этап – работа в  ШП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Но всех этапах внедрения ШП необходимо  организовать грамотный контроль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</p:txBody>
      </p:sp>
    </p:spTree>
    <p:extLst>
      <p:ext uri="{BB962C8B-B14F-4D97-AF65-F5344CB8AC3E}">
        <p14:creationId xmlns:p14="http://schemas.microsoft.com/office/powerpoint/2010/main" val="227624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 Результаты 2 этапа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 </a:t>
            </a:r>
            <a:endParaRPr lang="ru-RU" sz="6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15138006"/>
              </p:ext>
            </p:extLst>
          </p:nvPr>
        </p:nvGraphicFramePr>
        <p:xfrm>
          <a:off x="395536" y="2420889"/>
          <a:ext cx="396044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12360125"/>
              </p:ext>
            </p:extLst>
          </p:nvPr>
        </p:nvGraphicFramePr>
        <p:xfrm>
          <a:off x="4283968" y="2564904"/>
          <a:ext cx="4615408" cy="25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148064" y="5085185"/>
            <a:ext cx="3923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/>
              <a:t>Динамика размещение домашнего задания</a:t>
            </a:r>
            <a:endParaRPr lang="ru-RU" sz="1200" i="1" dirty="0"/>
          </a:p>
          <a:p>
            <a:r>
              <a:rPr lang="ru-RU" sz="1200" b="1" i="1" dirty="0"/>
              <a:t>в период с февраля 2015 г. по февраль 2017 г.</a:t>
            </a:r>
            <a:endParaRPr lang="ru-RU" sz="1200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510145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200" b="1" i="1" dirty="0"/>
              <a:t>Динамика количества отметок выставленных </a:t>
            </a:r>
            <a:endParaRPr lang="ru-RU" sz="1200" i="1" dirty="0"/>
          </a:p>
          <a:p>
            <a:pPr algn="ctr"/>
            <a:r>
              <a:rPr lang="ru-RU" sz="1200" b="1" i="1" dirty="0"/>
              <a:t>в период с февраля 2015 г. по февраль 2017 г.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276246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553525"/>
              </p:ext>
            </p:extLst>
          </p:nvPr>
        </p:nvGraphicFramePr>
        <p:xfrm>
          <a:off x="615828" y="2006661"/>
          <a:ext cx="8064896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6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9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8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8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№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Мероприятие 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Исполнители 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1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Изучение контрольных цифр и логики подсчета указанного показателя  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 err="1">
                          <a:effectLst/>
                        </a:rPr>
                        <a:t>Зам.директора</a:t>
                      </a:r>
                      <a:r>
                        <a:rPr lang="ru-RU" sz="1200" kern="800" dirty="0">
                          <a:effectLst/>
                        </a:rPr>
                        <a:t> по УВР 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5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2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Проведение разъяснительной работы с учителями-предметниками по  достижению контрольных цифр.     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 err="1">
                          <a:effectLst/>
                        </a:rPr>
                        <a:t>Зам.директора</a:t>
                      </a:r>
                      <a:r>
                        <a:rPr lang="ru-RU" sz="1200" kern="800" dirty="0">
                          <a:effectLst/>
                        </a:rPr>
                        <a:t> по УВР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74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3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Проведение разъяснительной работы с учителями-предметниками по особенностям  подсчёта показателя «Своевременное заполнение журнала».     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Зам.директора по УВР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74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4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Проведение разъяснительной работы с классными руководителями    о необходимости своевременно вносить данные об отсутствующих.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Зам.директора по УВР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05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>
                          <a:effectLst/>
                        </a:rPr>
                        <a:t>5</a:t>
                      </a:r>
                      <a:endParaRPr lang="ru-RU" sz="1400" kern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Ежедневный контроль  требуемых показателей, в том числе и показателя «Своевременное заполнение журнала».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800" dirty="0">
                          <a:effectLst/>
                        </a:rPr>
                        <a:t>Директор школы, зам. директора по УВР</a:t>
                      </a:r>
                      <a:endParaRPr lang="ru-RU" sz="1400" kern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19884" y="26064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9884" y="1022536"/>
            <a:ext cx="74125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/>
              <a:t>Мероприятия, направленные на   достижение контрольного показателя  </a:t>
            </a:r>
          </a:p>
          <a:p>
            <a:r>
              <a:rPr lang="ru-RU" dirty="0"/>
              <a:t>«Своевременное заполнение журнала»  в системе «Школьный портал»   </a:t>
            </a:r>
          </a:p>
        </p:txBody>
      </p:sp>
    </p:spTree>
    <p:extLst>
      <p:ext uri="{BB962C8B-B14F-4D97-AF65-F5344CB8AC3E}">
        <p14:creationId xmlns:p14="http://schemas.microsoft.com/office/powerpoint/2010/main" val="3521871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72" y="260648"/>
            <a:ext cx="8820472" cy="12241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/>
              </a:rPr>
              <a:t> </a:t>
            </a: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4353" y="476672"/>
            <a:ext cx="74125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Школьный портал - эффективный инструмент управления школой</a:t>
            </a:r>
          </a:p>
          <a:p>
            <a:pPr algn="ctr"/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Перспективы работы  </a:t>
            </a:r>
          </a:p>
          <a:p>
            <a:pPr algn="ctr"/>
            <a:endParaRPr lang="ru-RU" sz="2400" b="1" dirty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r>
              <a:rPr lang="ru-RU" sz="2400" b="1" dirty="0">
                <a:solidFill>
                  <a:srgbClr val="0070C0"/>
                </a:solidFill>
              </a:rPr>
              <a:t>Работа с электронным портфолио</a:t>
            </a:r>
          </a:p>
          <a:p>
            <a:pPr marL="457200" indent="-457200">
              <a:buAutoNum type="arabicPeriod"/>
            </a:pPr>
            <a:r>
              <a:rPr lang="ru-RU" sz="2400" b="1" dirty="0">
                <a:solidFill>
                  <a:srgbClr val="0070C0"/>
                </a:solidFill>
              </a:rPr>
              <a:t>Грамотная, качественная работа  в системе оценки качества образования (ИСКО)</a:t>
            </a:r>
          </a:p>
          <a:p>
            <a:pPr marL="457200" indent="-457200">
              <a:buAutoNum type="arabicPeriod"/>
            </a:pPr>
            <a:r>
              <a:rPr lang="ru-RU" sz="2400" b="1" dirty="0">
                <a:solidFill>
                  <a:srgbClr val="0070C0"/>
                </a:solidFill>
              </a:rPr>
              <a:t>Продолжение работы с сервисами Приложения.</a:t>
            </a:r>
          </a:p>
          <a:p>
            <a:pPr marL="457200" indent="-457200">
              <a:buAutoNum type="arabicPeriod"/>
            </a:pPr>
            <a:endParaRPr lang="ru-R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96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153</TotalTime>
  <Words>598</Words>
  <Application>Microsoft Office PowerPoint</Application>
  <PresentationFormat>Экран (4:3)</PresentationFormat>
  <Paragraphs>126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 Буньковская Ольга Георгиевна заместитель директора МОУ Черновская СОШ, Дмитровский г.о.    2018 год </vt:lpstr>
      <vt:lpstr>  О школе</vt:lpstr>
      <vt:lpstr> возможности, предоставляемые ЕИС «ШКОЛьный портал»  для администрации школы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Выполнила  слушатель:  Буньковская Ольга Георгиевна заместитель директора МОУ Черновская СОШ, Дмитровский г.о.    2018 год </dc:title>
  <dc:creator>Ольга</dc:creator>
  <cp:lastModifiedBy>Ольга Буньковская</cp:lastModifiedBy>
  <cp:revision>11</cp:revision>
  <dcterms:created xsi:type="dcterms:W3CDTF">2018-09-30T14:42:14Z</dcterms:created>
  <dcterms:modified xsi:type="dcterms:W3CDTF">2018-12-05T16:44:22Z</dcterms:modified>
</cp:coreProperties>
</file>