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72" r:id="rId2"/>
  </p:sldMasterIdLst>
  <p:notesMasterIdLst>
    <p:notesMasterId r:id="rId26"/>
  </p:notesMasterIdLst>
  <p:sldIdLst>
    <p:sldId id="285" r:id="rId3"/>
    <p:sldId id="259" r:id="rId4"/>
    <p:sldId id="287" r:id="rId5"/>
    <p:sldId id="256" r:id="rId6"/>
    <p:sldId id="260" r:id="rId7"/>
    <p:sldId id="273" r:id="rId8"/>
    <p:sldId id="288" r:id="rId9"/>
    <p:sldId id="293" r:id="rId10"/>
    <p:sldId id="276" r:id="rId11"/>
    <p:sldId id="266" r:id="rId12"/>
    <p:sldId id="281" r:id="rId13"/>
    <p:sldId id="282" r:id="rId14"/>
    <p:sldId id="279" r:id="rId15"/>
    <p:sldId id="291" r:id="rId16"/>
    <p:sldId id="292" r:id="rId17"/>
    <p:sldId id="283" r:id="rId18"/>
    <p:sldId id="289" r:id="rId19"/>
    <p:sldId id="284" r:id="rId20"/>
    <p:sldId id="286" r:id="rId21"/>
    <p:sldId id="290" r:id="rId22"/>
    <p:sldId id="268" r:id="rId23"/>
    <p:sldId id="271" r:id="rId24"/>
    <p:sldId id="27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8" autoAdjust="0"/>
    <p:restoredTop sz="92248" autoAdjust="0"/>
  </p:normalViewPr>
  <p:slideViewPr>
    <p:cSldViewPr>
      <p:cViewPr varScale="1">
        <p:scale>
          <a:sx n="68" d="100"/>
          <a:sy n="68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B4BED-3816-4C70-9F5A-6D341A6112B6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14ECC-90B3-4048-9AAC-DDB6E75326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46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14ECC-90B3-4048-9AAC-DDB6E75326D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02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6741-2C9F-4C38-B48F-F0DF7AC9094B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D9F4-7E42-4A20-9EFC-98B6B296F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17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6741-2C9F-4C38-B48F-F0DF7AC9094B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D9F4-7E42-4A20-9EFC-98B6B296F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250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6741-2C9F-4C38-B48F-F0DF7AC9094B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D9F4-7E42-4A20-9EFC-98B6B296F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837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A2D52-043B-48BB-AD43-99785111EB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128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892C7-AD18-4AE2-9472-0F36B00A37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9691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7537E-3598-486D-8DD7-D73A6DFF74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81151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7AE6B-77BE-4652-A871-A21B5C12C7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84622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FBE94-D331-41B7-97AA-A4DCCA324B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07004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7D08F-3122-4B75-9CD7-FDB11641B9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9490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2D5D8-3A3F-45DE-9743-95849E53E4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59751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FD67F-F9EE-436D-9356-3019EE04F6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984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6741-2C9F-4C38-B48F-F0DF7AC9094B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D9F4-7E42-4A20-9EFC-98B6B296F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517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1D4E8-3E64-4BA1-8877-6D6193C846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30530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8A8A9-2982-4C55-9BCB-8585063D87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7663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A450-ECF6-457D-B83E-E78A486883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17497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7626D-2C96-48C2-BA20-598A081A7E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14948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3C7EF-9172-4462-9E8F-A6C33B49CC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77009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3697B-7AD8-4A0E-AC10-AF60D8F35B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1126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6741-2C9F-4C38-B48F-F0DF7AC9094B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D9F4-7E42-4A20-9EFC-98B6B296F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06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6741-2C9F-4C38-B48F-F0DF7AC9094B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D9F4-7E42-4A20-9EFC-98B6B296F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547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6741-2C9F-4C38-B48F-F0DF7AC9094B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D9F4-7E42-4A20-9EFC-98B6B296F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83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6741-2C9F-4C38-B48F-F0DF7AC9094B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D9F4-7E42-4A20-9EFC-98B6B296F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63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6741-2C9F-4C38-B48F-F0DF7AC9094B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D9F4-7E42-4A20-9EFC-98B6B296F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35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6741-2C9F-4C38-B48F-F0DF7AC9094B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D9F4-7E42-4A20-9EFC-98B6B296F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54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6741-2C9F-4C38-B48F-F0DF7AC9094B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D9F4-7E42-4A20-9EFC-98B6B296F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32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D6741-2C9F-4C38-B48F-F0DF7AC9094B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1D9F4-7E42-4A20-9EFC-98B6B296FD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31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F921D59E-8ED1-4424-BC45-A6AE1784F060}" type="slidenum">
              <a:rPr lang="ru-RU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3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15B041-7E86-41A8-B29E-0FD42CE98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Способный к математике изощрён во всех науках в природе         			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Платон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4F596F34-31F8-40B0-8237-3ACBD3063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93968"/>
            <a:ext cx="5256584" cy="5240986"/>
          </a:xfrm>
        </p:spPr>
      </p:pic>
    </p:spTree>
    <p:extLst>
      <p:ext uri="{BB962C8B-B14F-4D97-AF65-F5344CB8AC3E}">
        <p14:creationId xmlns:p14="http://schemas.microsoft.com/office/powerpoint/2010/main" val="193092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знаквопрос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064" y="0"/>
            <a:ext cx="2375720" cy="1930822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32841E47-94CC-40CB-8AE5-066F8C5579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261503"/>
              </p:ext>
            </p:extLst>
          </p:nvPr>
        </p:nvGraphicFramePr>
        <p:xfrm>
          <a:off x="252064" y="1930822"/>
          <a:ext cx="8640416" cy="4734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5675">
                  <a:extLst>
                    <a:ext uri="{9D8B030D-6E8A-4147-A177-3AD203B41FA5}">
                      <a16:colId xmlns="" xmlns:a16="http://schemas.microsoft.com/office/drawing/2014/main" val="3751097202"/>
                    </a:ext>
                  </a:extLst>
                </a:gridCol>
                <a:gridCol w="2120325">
                  <a:extLst>
                    <a:ext uri="{9D8B030D-6E8A-4147-A177-3AD203B41FA5}">
                      <a16:colId xmlns="" xmlns:a16="http://schemas.microsoft.com/office/drawing/2014/main" val="1232567679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1258180611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879612656"/>
                    </a:ext>
                  </a:extLst>
                </a:gridCol>
              </a:tblGrid>
              <a:tr h="1116466"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прибора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 никеля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 хрома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8795070"/>
                  </a:ext>
                </a:extLst>
              </a:tr>
              <a:tr h="1178691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Чайная ложка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67923544"/>
                  </a:ext>
                </a:extLst>
              </a:tr>
              <a:tr h="1178691"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Столовая ложка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06895424"/>
                  </a:ext>
                </a:extLst>
              </a:tr>
              <a:tr h="1178691"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Вилка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08630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46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знаквопрос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064" y="0"/>
            <a:ext cx="2375720" cy="1930822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32841E47-94CC-40CB-8AE5-066F8C5579D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2064" y="1930822"/>
          <a:ext cx="8640416" cy="4734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5675">
                  <a:extLst>
                    <a:ext uri="{9D8B030D-6E8A-4147-A177-3AD203B41FA5}">
                      <a16:colId xmlns="" xmlns:a16="http://schemas.microsoft.com/office/drawing/2014/main" val="3751097202"/>
                    </a:ext>
                  </a:extLst>
                </a:gridCol>
                <a:gridCol w="2120325">
                  <a:extLst>
                    <a:ext uri="{9D8B030D-6E8A-4147-A177-3AD203B41FA5}">
                      <a16:colId xmlns="" xmlns:a16="http://schemas.microsoft.com/office/drawing/2014/main" val="1232567679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1258180611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879612656"/>
                    </a:ext>
                  </a:extLst>
                </a:gridCol>
              </a:tblGrid>
              <a:tr h="1116466"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прибора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 никеля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 хрома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8795070"/>
                  </a:ext>
                </a:extLst>
              </a:tr>
              <a:tr h="1178691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Чайная ложка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 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 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67923544"/>
                  </a:ext>
                </a:extLst>
              </a:tr>
              <a:tr h="1178691"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Столовая ложка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 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 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06895424"/>
                  </a:ext>
                </a:extLst>
              </a:tr>
              <a:tr h="1178691"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Вилка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 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 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08630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13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/>
        </p:nvSpPr>
        <p:spPr bwMode="auto">
          <a:xfrm>
            <a:off x="4427984" y="1484784"/>
            <a:ext cx="4464496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lang="ru-RU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lang="ru-RU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ru-RU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ru-RU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u="sng" dirty="0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4D19B7A5-4FEA-4601-8C4F-1EE1AB706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Изображение выглядит как волна, серфинг, вода, внешни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8E3BABDC-80F3-4D21-A135-6079810C4F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435280" cy="6308724"/>
          </a:xfrm>
          <a:prstGeom prst="rect">
            <a:avLst/>
          </a:prstGeom>
        </p:spPr>
      </p:pic>
      <p:pic>
        <p:nvPicPr>
          <p:cNvPr id="2" name="00199">
            <a:hlinkClick r:id="" action="ppaction://media"/>
            <a:extLst>
              <a:ext uri="{FF2B5EF4-FFF2-40B4-BE49-F238E27FC236}">
                <a16:creationId xmlns="" xmlns:a16="http://schemas.microsoft.com/office/drawing/2014/main" id="{C2C6B001-26FA-418C-9BD2-A85CF4F334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6229" y="60064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9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8D4C4E90-9CFA-494B-8DD6-ABB61D306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Уксусная кислота СН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СООН</a:t>
            </a:r>
          </a:p>
        </p:txBody>
      </p:sp>
      <p:pic>
        <p:nvPicPr>
          <p:cNvPr id="4" name="Объект 3" descr="Изображение выглядит как бутылка, стена, внутренни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B970133-8BB7-4406-9C78-4E1A89352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3165944" cy="2371402"/>
          </a:xfrm>
        </p:spPr>
      </p:pic>
      <p:pic>
        <p:nvPicPr>
          <p:cNvPr id="6" name="Рисунок 5" descr="Изображение выглядит как внутренни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AE678E2A-2CE5-4E03-A665-BB688368A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17639"/>
            <a:ext cx="3512196" cy="2371402"/>
          </a:xfrm>
          <a:prstGeom prst="rect">
            <a:avLst/>
          </a:prstGeom>
        </p:spPr>
      </p:pic>
      <p:pic>
        <p:nvPicPr>
          <p:cNvPr id="9" name="Рисунок 8" descr="Изображение выглядит как дерево, еда, внешний, стол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54AEA916-281F-4C0A-928E-68A5133DD4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92" y="4005064"/>
            <a:ext cx="3165944" cy="23714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-79653"/>
            <a:ext cx="8784976" cy="8826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800" b="1" dirty="0"/>
              <a:t>Задача №3. Сколько воды нужно добавить к 160 г 70% уксусной кислоты, чтобы получить 6% раствор столового уксуса?</a:t>
            </a:r>
          </a:p>
          <a:p>
            <a:endParaRPr lang="ru-RU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Решение химическим </a:t>
            </a:r>
            <a:r>
              <a:rPr lang="ru-RU" dirty="0" smtClean="0"/>
              <a:t>способом 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Решение: </a:t>
            </a:r>
            <a:r>
              <a:rPr lang="ru-RU" dirty="0">
                <a:ea typeface="Calibri"/>
                <a:cs typeface="Calibri"/>
              </a:rPr>
              <a:t>Ꙍ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= 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m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(кислоты) × 100%: 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m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(раствора)</a:t>
            </a:r>
            <a:endParaRPr lang="ru-RU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m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(кислоты) = </a:t>
            </a:r>
            <a:r>
              <a:rPr lang="ru-RU" dirty="0">
                <a:ea typeface="Times New Roman"/>
                <a:cs typeface="Calibri"/>
              </a:rPr>
              <a:t>Ꙍ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× 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m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(раствора): 100%</a:t>
            </a:r>
            <a:endParaRPr lang="ru-RU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m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(кислоты) = 70% × 160г: 100% = 112г</a:t>
            </a:r>
            <a:endParaRPr lang="ru-RU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обозначим массу воды за х, тогда:</a:t>
            </a:r>
            <a:endParaRPr lang="ru-RU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6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% = 112г × 100%: (160г + х)</a:t>
            </a:r>
            <a:endParaRPr lang="ru-RU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6 × (160 + х) =112 × 100%</a:t>
            </a:r>
            <a:endParaRPr lang="ru-RU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960 + 6 х = 11200</a:t>
            </a:r>
            <a:endParaRPr lang="ru-RU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6 х = 11200 – 960</a:t>
            </a:r>
            <a:endParaRPr lang="ru-RU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6 х = 10240</a:t>
            </a:r>
            <a:endParaRPr lang="ru-RU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х = 1706,6г или 1706,6 мл воды</a:t>
            </a:r>
            <a:endParaRPr lang="ru-RU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Ответ: к 160 г 70% кислоты нужно добавить 1706,6 г воды, чтобы приготовить 6% столовый уксус.</a:t>
            </a:r>
            <a:endParaRPr lang="ru-RU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ea typeface="Calibri"/>
              <a:cs typeface="Times New Roman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064896" cy="2890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200"/>
              <a:buFont typeface="Times New Roman"/>
              <a:buAutoNum type="arabicParenR"/>
            </a:pPr>
            <a:r>
              <a:rPr lang="ru-RU" sz="3200" dirty="0">
                <a:ea typeface="Times New Roman"/>
                <a:cs typeface="Times New Roman"/>
              </a:rPr>
              <a:t>Найдем массу кислоты 160х0,7=112г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200"/>
              <a:buFont typeface="Times New Roman"/>
              <a:buAutoNum type="arabicParenR"/>
            </a:pPr>
            <a:r>
              <a:rPr lang="ru-RU" sz="3200" dirty="0">
                <a:ea typeface="Times New Roman"/>
                <a:cs typeface="Times New Roman"/>
              </a:rPr>
              <a:t>Добавим в раствор </a:t>
            </a:r>
            <a:r>
              <a:rPr lang="ru-RU" sz="3200" dirty="0" err="1">
                <a:ea typeface="Times New Roman"/>
                <a:cs typeface="Times New Roman"/>
              </a:rPr>
              <a:t>Хг</a:t>
            </a:r>
            <a:r>
              <a:rPr lang="ru-RU" sz="3200" dirty="0">
                <a:ea typeface="Times New Roman"/>
                <a:cs typeface="Times New Roman"/>
              </a:rPr>
              <a:t> </a:t>
            </a:r>
            <a:r>
              <a:rPr lang="ru-RU" sz="3200" dirty="0" err="1">
                <a:ea typeface="Times New Roman"/>
                <a:cs typeface="Times New Roman"/>
              </a:rPr>
              <a:t>воды,масса</a:t>
            </a:r>
            <a:r>
              <a:rPr lang="ru-RU" sz="3200" dirty="0">
                <a:ea typeface="Times New Roman"/>
                <a:cs typeface="Times New Roman"/>
              </a:rPr>
              <a:t> кислоты станет  0,06(160+Х)г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200"/>
              <a:buFont typeface="Times New Roman"/>
              <a:buAutoNum type="arabicParenR"/>
            </a:pPr>
            <a:r>
              <a:rPr lang="ru-RU" sz="3200" dirty="0">
                <a:ea typeface="Times New Roman"/>
                <a:cs typeface="Times New Roman"/>
              </a:rPr>
              <a:t>Составим уравнение     0,06(160+Х)= 112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4562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07D6C60-5E03-4CE3-889F-83F6FAEB7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 Пирсона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486AA0B-40C4-4CC6-A4BC-AF147747F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Ꙍ</a:t>
            </a:r>
            <a:r>
              <a:rPr lang="ru-RU" sz="36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Ꙍ</a:t>
            </a:r>
            <a:r>
              <a:rPr lang="ru-RU" sz="36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 Ꙍ</a:t>
            </a:r>
            <a:r>
              <a:rPr lang="ru-RU" sz="36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Ꙍ</a:t>
            </a:r>
            <a:r>
              <a:rPr lang="ru-RU" sz="36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Ꙍ</a:t>
            </a:r>
            <a:r>
              <a:rPr lang="ru-RU" sz="36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Ꙍ</a:t>
            </a:r>
            <a:r>
              <a:rPr lang="ru-RU" sz="36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Ꙍ</a:t>
            </a:r>
            <a:r>
              <a:rPr lang="ru-RU" sz="36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6D0E4ED2-33E9-4392-9C6F-99DC18A302A5}"/>
              </a:ext>
            </a:extLst>
          </p:cNvPr>
          <p:cNvCxnSpPr/>
          <p:nvPr/>
        </p:nvCxnSpPr>
        <p:spPr>
          <a:xfrm>
            <a:off x="1259632" y="2348880"/>
            <a:ext cx="576064" cy="3943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D68ABD32-2D8B-4F61-A556-021AF4648C4F}"/>
              </a:ext>
            </a:extLst>
          </p:cNvPr>
          <p:cNvCxnSpPr/>
          <p:nvPr/>
        </p:nvCxnSpPr>
        <p:spPr>
          <a:xfrm flipV="1">
            <a:off x="1475656" y="3140968"/>
            <a:ext cx="576064" cy="5760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5241087F-6C12-4888-A9A9-3EDF0D90C6A0}"/>
              </a:ext>
            </a:extLst>
          </p:cNvPr>
          <p:cNvCxnSpPr/>
          <p:nvPr/>
        </p:nvCxnSpPr>
        <p:spPr>
          <a:xfrm flipV="1">
            <a:off x="2411760" y="2132856"/>
            <a:ext cx="864096" cy="6103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="" xmlns:a16="http://schemas.microsoft.com/office/drawing/2014/main" id="{0FFF7F89-7B5E-4366-9CAF-124286FE7177}"/>
              </a:ext>
            </a:extLst>
          </p:cNvPr>
          <p:cNvCxnSpPr/>
          <p:nvPr/>
        </p:nvCxnSpPr>
        <p:spPr>
          <a:xfrm>
            <a:off x="2478596" y="3275856"/>
            <a:ext cx="864096" cy="5760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803779C1-B806-47D8-BCDC-020CCF6AFFEF}"/>
              </a:ext>
            </a:extLst>
          </p:cNvPr>
          <p:cNvCxnSpPr>
            <a:cxnSpLocks/>
          </p:cNvCxnSpPr>
          <p:nvPr/>
        </p:nvCxnSpPr>
        <p:spPr>
          <a:xfrm>
            <a:off x="5220072" y="2438028"/>
            <a:ext cx="1224136" cy="4869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E776BE29-5382-48DD-A6B3-9E73D17E3F45}"/>
              </a:ext>
            </a:extLst>
          </p:cNvPr>
          <p:cNvCxnSpPr>
            <a:cxnSpLocks/>
          </p:cNvCxnSpPr>
          <p:nvPr/>
        </p:nvCxnSpPr>
        <p:spPr>
          <a:xfrm flipV="1">
            <a:off x="5220072" y="3323530"/>
            <a:ext cx="1152128" cy="3935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6BF7ABA2-1848-4632-A2FB-86C98A963348}"/>
              </a:ext>
            </a:extLst>
          </p:cNvPr>
          <p:cNvSpPr/>
          <p:nvPr/>
        </p:nvSpPr>
        <p:spPr>
          <a:xfrm>
            <a:off x="6444208" y="2546040"/>
            <a:ext cx="1944216" cy="2035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Массовые доли первого и второго растворов</a:t>
            </a:r>
          </a:p>
        </p:txBody>
      </p:sp>
    </p:spTree>
    <p:extLst>
      <p:ext uri="{BB962C8B-B14F-4D97-AF65-F5344CB8AC3E}">
        <p14:creationId xmlns:p14="http://schemas.microsoft.com/office/powerpoint/2010/main" val="33568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B1170D-59A7-4BFC-9425-82A0ED91D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EB01EC-A427-464E-AC61-654B47E86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600" b="1" dirty="0"/>
              <a:t>70%				        (6 -0) = 160г</a:t>
            </a:r>
          </a:p>
          <a:p>
            <a:pPr marL="0" indent="0">
              <a:buNone/>
            </a:pPr>
            <a:r>
              <a:rPr lang="ru-RU" sz="3600" b="1" dirty="0"/>
              <a:t>		    6%		</a:t>
            </a:r>
          </a:p>
          <a:p>
            <a:pPr marL="0" indent="0">
              <a:buNone/>
            </a:pPr>
            <a:r>
              <a:rPr lang="ru-RU" sz="3600" b="1" dirty="0"/>
              <a:t>0% 					(70 – 6) = </a:t>
            </a:r>
            <a:r>
              <a:rPr lang="ru-RU" sz="3600" b="1" dirty="0" err="1"/>
              <a:t>Хг</a:t>
            </a:r>
            <a:endParaRPr lang="ru-RU" sz="3600" b="1" dirty="0"/>
          </a:p>
          <a:p>
            <a:pPr marL="0" indent="0">
              <a:buNone/>
            </a:pPr>
            <a:r>
              <a:rPr lang="ru-RU" sz="3600" b="1" dirty="0"/>
              <a:t>	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Составляем пропорцию:</a:t>
            </a:r>
          </a:p>
          <a:p>
            <a:pPr marL="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 – 0) : (70 – 6) = 160 : Х</a:t>
            </a:r>
          </a:p>
          <a:p>
            <a:pPr marL="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× (6 – 0) = (70 – 6) × 160</a:t>
            </a:r>
          </a:p>
          <a:p>
            <a:pPr marL="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6Х = 11200 -  960</a:t>
            </a:r>
          </a:p>
          <a:p>
            <a:pPr marL="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= 10200</a:t>
            </a:r>
          </a:p>
          <a:p>
            <a:pPr marL="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= 1706,6 г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="" xmlns:a16="http://schemas.microsoft.com/office/drawing/2014/main" id="{ADFBC648-DBBE-4F48-A746-8740FB651797}"/>
              </a:ext>
            </a:extLst>
          </p:cNvPr>
          <p:cNvCxnSpPr/>
          <p:nvPr/>
        </p:nvCxnSpPr>
        <p:spPr>
          <a:xfrm>
            <a:off x="1475656" y="1844824"/>
            <a:ext cx="1152128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7EFFF0A2-2CE6-4F0B-8FCB-F05C02BFCDE2}"/>
              </a:ext>
            </a:extLst>
          </p:cNvPr>
          <p:cNvCxnSpPr>
            <a:cxnSpLocks/>
          </p:cNvCxnSpPr>
          <p:nvPr/>
        </p:nvCxnSpPr>
        <p:spPr>
          <a:xfrm>
            <a:off x="3419872" y="2492896"/>
            <a:ext cx="1368152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0B8176AD-1233-4176-BDD8-AFB7366346C7}"/>
              </a:ext>
            </a:extLst>
          </p:cNvPr>
          <p:cNvCxnSpPr/>
          <p:nvPr/>
        </p:nvCxnSpPr>
        <p:spPr>
          <a:xfrm flipV="1">
            <a:off x="1331640" y="2492896"/>
            <a:ext cx="1296144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F10A8278-DA5F-4BCB-9FC8-EA17174C55AA}"/>
              </a:ext>
            </a:extLst>
          </p:cNvPr>
          <p:cNvCxnSpPr>
            <a:cxnSpLocks/>
          </p:cNvCxnSpPr>
          <p:nvPr/>
        </p:nvCxnSpPr>
        <p:spPr>
          <a:xfrm flipV="1">
            <a:off x="3419872" y="1844824"/>
            <a:ext cx="1368152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6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07D6C60-5E03-4CE3-889F-83F6FAEB7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5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486AA0B-40C4-4CC6-A4BC-AF147747F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8661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30%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( Ꙍ</a:t>
            </a:r>
            <a:r>
              <a:rPr lang="ru-RU" sz="36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10%) – 150 г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Ꙍ</a:t>
            </a:r>
            <a:r>
              <a:rPr lang="ru-RU" sz="36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10%</a:t>
            </a:r>
            <a:r>
              <a:rPr lang="ru-RU" sz="36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(30% -  Ꙍ</a:t>
            </a:r>
            <a:r>
              <a:rPr lang="ru-RU" sz="36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 250 г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Составляем пропорцию: 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Ꙍ</a:t>
            </a:r>
            <a:r>
              <a:rPr lang="ru-RU" sz="28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 10%) : (30% -  Ꙍ</a:t>
            </a:r>
            <a:r>
              <a:rPr lang="ru-RU" sz="28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150 : 250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="" xmlns:a16="http://schemas.microsoft.com/office/drawing/2014/main" id="{6E97870E-D716-441C-BB28-FF76FC0B3CE9}"/>
              </a:ext>
            </a:extLst>
          </p:cNvPr>
          <p:cNvCxnSpPr/>
          <p:nvPr/>
        </p:nvCxnSpPr>
        <p:spPr>
          <a:xfrm>
            <a:off x="1403648" y="1844824"/>
            <a:ext cx="648072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="" xmlns:a16="http://schemas.microsoft.com/office/drawing/2014/main" id="{AC1B36BD-DE75-47AB-A850-D84513DBFA08}"/>
              </a:ext>
            </a:extLst>
          </p:cNvPr>
          <p:cNvCxnSpPr/>
          <p:nvPr/>
        </p:nvCxnSpPr>
        <p:spPr>
          <a:xfrm flipV="1">
            <a:off x="1727684" y="2708920"/>
            <a:ext cx="468052" cy="360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F41581F1-719D-4E75-AE98-1817A4487BC9}"/>
              </a:ext>
            </a:extLst>
          </p:cNvPr>
          <p:cNvCxnSpPr>
            <a:cxnSpLocks/>
          </p:cNvCxnSpPr>
          <p:nvPr/>
        </p:nvCxnSpPr>
        <p:spPr>
          <a:xfrm flipV="1">
            <a:off x="2699792" y="1700808"/>
            <a:ext cx="792088" cy="5760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6D226E63-DDA7-4AD3-B65A-97D4A2386FF8}"/>
              </a:ext>
            </a:extLst>
          </p:cNvPr>
          <p:cNvCxnSpPr/>
          <p:nvPr/>
        </p:nvCxnSpPr>
        <p:spPr>
          <a:xfrm>
            <a:off x="2699792" y="2708920"/>
            <a:ext cx="792088" cy="5760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12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07D6C60-5E03-4CE3-889F-83F6FAEB7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6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486AA0B-40C4-4CC6-A4BC-AF147747F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8661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ru-RU" dirty="0"/>
              <a:t>10% 			(30-20) = 10 частей   </a:t>
            </a:r>
          </a:p>
          <a:p>
            <a:pPr marL="0" indent="0">
              <a:buNone/>
            </a:pPr>
            <a:r>
              <a:rPr lang="ru-RU" dirty="0"/>
              <a:t>	   20%	</a:t>
            </a:r>
          </a:p>
          <a:p>
            <a:pPr marL="0" indent="0">
              <a:buNone/>
            </a:pPr>
            <a:r>
              <a:rPr lang="ru-RU" dirty="0"/>
              <a:t>30%			(20-10) = 10 частей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На 1 часть приходится: 500: 20 = 25 г, следовательно, надо взять 250 г 10% и 250 г 30% раствора, чтобы получить 500 г 20% раствора.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="" xmlns:a16="http://schemas.microsoft.com/office/drawing/2014/main" id="{DAADE74F-88A5-4EB6-A374-57445014D79B}"/>
              </a:ext>
            </a:extLst>
          </p:cNvPr>
          <p:cNvCxnSpPr/>
          <p:nvPr/>
        </p:nvCxnSpPr>
        <p:spPr>
          <a:xfrm>
            <a:off x="1331640" y="2132856"/>
            <a:ext cx="432048" cy="2880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="" xmlns:a16="http://schemas.microsoft.com/office/drawing/2014/main" id="{E9128664-DDC9-4402-8E7C-B8B2A567DD97}"/>
              </a:ext>
            </a:extLst>
          </p:cNvPr>
          <p:cNvCxnSpPr/>
          <p:nvPr/>
        </p:nvCxnSpPr>
        <p:spPr>
          <a:xfrm flipV="1">
            <a:off x="1331640" y="2780928"/>
            <a:ext cx="576064" cy="360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6EF12C15-FF10-4CF3-8758-DC172925A621}"/>
              </a:ext>
            </a:extLst>
          </p:cNvPr>
          <p:cNvCxnSpPr/>
          <p:nvPr/>
        </p:nvCxnSpPr>
        <p:spPr>
          <a:xfrm flipV="1">
            <a:off x="2483768" y="1916832"/>
            <a:ext cx="792088" cy="5040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="" xmlns:a16="http://schemas.microsoft.com/office/drawing/2014/main" id="{8F2FC2D7-0786-42B2-BC36-D210B767ED22}"/>
              </a:ext>
            </a:extLst>
          </p:cNvPr>
          <p:cNvCxnSpPr>
            <a:cxnSpLocks/>
          </p:cNvCxnSpPr>
          <p:nvPr/>
        </p:nvCxnSpPr>
        <p:spPr>
          <a:xfrm>
            <a:off x="2483768" y="2780928"/>
            <a:ext cx="792088" cy="5620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34B9F05C-3E37-4D19-9438-4CA12875C688}"/>
              </a:ext>
            </a:extLst>
          </p:cNvPr>
          <p:cNvSpPr/>
          <p:nvPr/>
        </p:nvSpPr>
        <p:spPr>
          <a:xfrm>
            <a:off x="7236296" y="1628800"/>
            <a:ext cx="1224136" cy="22322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частей</a:t>
            </a:r>
          </a:p>
        </p:txBody>
      </p:sp>
      <p:sp>
        <p:nvSpPr>
          <p:cNvPr id="20" name="Правая фигурная скобка 19">
            <a:extLst>
              <a:ext uri="{FF2B5EF4-FFF2-40B4-BE49-F238E27FC236}">
                <a16:creationId xmlns="" xmlns:a16="http://schemas.microsoft.com/office/drawing/2014/main" id="{A9D47E41-3CD1-4985-B2CE-C2327EF97C34}"/>
              </a:ext>
            </a:extLst>
          </p:cNvPr>
          <p:cNvSpPr/>
          <p:nvPr/>
        </p:nvSpPr>
        <p:spPr>
          <a:xfrm>
            <a:off x="6732240" y="1628800"/>
            <a:ext cx="360040" cy="2232248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аружный объект, фейерверк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22674A0D-06DC-4D00-AF4E-6514A5556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1296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4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9BDBF8-DE89-4193-A2EA-6B03BFABF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Задача № 7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3ABE63-CCCA-4A71-BD12-40B3F4B59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				(20 – 10) = 10 ч.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20%					       20 ч.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 			(30 – 10) = 10 ч.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 часть приходится: 4 т : 20 = 0,2 т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каждой марки стали будет равна: 0,2 × 10 = 2 т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="" xmlns:a16="http://schemas.microsoft.com/office/drawing/2014/main" id="{97B015A5-4CE9-4785-9583-D4B2F0DAB919}"/>
              </a:ext>
            </a:extLst>
          </p:cNvPr>
          <p:cNvCxnSpPr/>
          <p:nvPr/>
        </p:nvCxnSpPr>
        <p:spPr>
          <a:xfrm>
            <a:off x="1259632" y="2060848"/>
            <a:ext cx="108012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="" xmlns:a16="http://schemas.microsoft.com/office/drawing/2014/main" id="{87857057-3825-4B54-8642-BAE79B078BBA}"/>
              </a:ext>
            </a:extLst>
          </p:cNvPr>
          <p:cNvCxnSpPr/>
          <p:nvPr/>
        </p:nvCxnSpPr>
        <p:spPr>
          <a:xfrm>
            <a:off x="2915816" y="2708920"/>
            <a:ext cx="122413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="" xmlns:a16="http://schemas.microsoft.com/office/drawing/2014/main" id="{3D539222-6697-417C-9EFA-AE40CCBEEC67}"/>
              </a:ext>
            </a:extLst>
          </p:cNvPr>
          <p:cNvCxnSpPr/>
          <p:nvPr/>
        </p:nvCxnSpPr>
        <p:spPr>
          <a:xfrm flipV="1">
            <a:off x="1475656" y="2708920"/>
            <a:ext cx="86409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049FEDE5-B676-45B2-B33B-4FE2BB673581}"/>
              </a:ext>
            </a:extLst>
          </p:cNvPr>
          <p:cNvCxnSpPr/>
          <p:nvPr/>
        </p:nvCxnSpPr>
        <p:spPr>
          <a:xfrm flipV="1">
            <a:off x="3275856" y="1844824"/>
            <a:ext cx="864096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авая фигурная скобка 11">
            <a:extLst>
              <a:ext uri="{FF2B5EF4-FFF2-40B4-BE49-F238E27FC236}">
                <a16:creationId xmlns="" xmlns:a16="http://schemas.microsoft.com/office/drawing/2014/main" id="{5FD018A5-F9D8-485D-92C3-81583E413394}"/>
              </a:ext>
            </a:extLst>
          </p:cNvPr>
          <p:cNvSpPr/>
          <p:nvPr/>
        </p:nvSpPr>
        <p:spPr>
          <a:xfrm>
            <a:off x="7164288" y="1772816"/>
            <a:ext cx="288032" cy="165618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28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Сегодня на уроке я…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3886" y="1128079"/>
            <a:ext cx="69847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b="1" dirty="0"/>
              <a:t>удивился…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/>
              <a:t>узнал(а), что 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/>
              <a:t>мне было скучно 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/>
              <a:t>мне было легко…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/>
              <a:t>мне было сложно…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/>
              <a:t>я понял(а), что…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/>
              <a:t>теперь я могу…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/>
              <a:t>я почувствовал(а), что…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/>
              <a:t>я приобрел(а)…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/>
              <a:t>я научился…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/>
              <a:t>у меня получилось 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/>
              <a:t>я смог…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/>
              <a:t>я попробую…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/>
              <a:t>урок дал мне для жизни…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/>
              <a:t>мне захотелось…</a:t>
            </a:r>
          </a:p>
        </p:txBody>
      </p:sp>
      <p:pic>
        <p:nvPicPr>
          <p:cNvPr id="4098" name="Picture 2" descr="C:\Users\111\AppData\Local\Microsoft\Windows\Temporary Internet Files\Content.IE5\M5J2I2T1\MC9004398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67" y="4466472"/>
            <a:ext cx="192405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11\AppData\Local\Microsoft\Windows\Temporary Internet Files\Content.IE5\ACVU55U0\MC90042982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6"/>
            <a:ext cx="2130111" cy="260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11\AppData\Local\Microsoft\Windows\Temporary Internet Files\Content.IE5\M5J2I2T1\MC90042808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97350"/>
            <a:ext cx="1968500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11\AppData\Local\Microsoft\Windows\Temporary Internet Files\Content.IE5\ACVU55U0\MC90042808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874" y="1340769"/>
            <a:ext cx="137052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63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2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Домашнее задание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Содержимое 6" descr="перо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8497" y="1700808"/>
            <a:ext cx="2435311" cy="2736304"/>
          </a:xfrm>
        </p:spPr>
      </p:pic>
      <p:sp>
        <p:nvSpPr>
          <p:cNvPr id="4" name="TextBox 3"/>
          <p:cNvSpPr txBox="1"/>
          <p:nvPr/>
        </p:nvSpPr>
        <p:spPr>
          <a:xfrm>
            <a:off x="3923928" y="191683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99424" y="2178752"/>
            <a:ext cx="54596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Comic Sans MS" pitchFamily="66" charset="0"/>
              </a:rPr>
              <a:t>Решить задачи   № 8 и № 9 любым способом</a:t>
            </a:r>
          </a:p>
          <a:p>
            <a:endParaRPr lang="ru-RU" sz="6600" b="1" dirty="0">
              <a:latin typeface="Comic Sans MS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6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2276872"/>
            <a:ext cx="7035901" cy="16137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2500"/>
                <a:gd name="adj2" fmla="val 21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</a:t>
            </a:r>
            <a:r>
              <a:rPr lang="ru-RU" sz="5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работу</a:t>
            </a:r>
            <a:r>
              <a:rPr lang="ru-RU" sz="5400" b="1" cap="none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ru-RU" sz="54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окончен.</a:t>
            </a:r>
            <a:endParaRPr lang="ru-RU" sz="54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272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D7AA0157-2A8E-429A-AFEF-5F29F88B4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 задачи: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5CAA9AD0-8E74-430D-AE76-E3876B6E2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ru-RU" u="sng" dirty="0"/>
              <a:t>Дано:</a:t>
            </a:r>
          </a:p>
          <a:p>
            <a:pPr marL="0" indent="0">
              <a:buNone/>
            </a:pPr>
            <a:r>
              <a:rPr lang="en-US" dirty="0"/>
              <a:t>m(</a:t>
            </a:r>
            <a:r>
              <a:rPr lang="ru-RU" dirty="0"/>
              <a:t>свечи) = 5 г</a:t>
            </a:r>
          </a:p>
          <a:p>
            <a:pPr marL="0" indent="0">
              <a:buNone/>
            </a:pPr>
            <a:r>
              <a:rPr lang="en-US" dirty="0"/>
              <a:t>m(Fe) = 2</a:t>
            </a:r>
            <a:r>
              <a:rPr lang="ru-RU" dirty="0"/>
              <a:t>,2 г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m(Al) =</a:t>
            </a:r>
            <a:r>
              <a:rPr lang="ru-RU" dirty="0"/>
              <a:t> 0,25 г</a:t>
            </a:r>
          </a:p>
          <a:p>
            <a:pPr marL="0" indent="0">
              <a:buNone/>
            </a:pPr>
            <a:r>
              <a:rPr lang="ru-RU" u="sng" dirty="0"/>
              <a:t>Найти:</a:t>
            </a:r>
            <a:endParaRPr lang="en-US" u="sng" dirty="0"/>
          </a:p>
          <a:p>
            <a:pPr marL="0" indent="0">
              <a:buNone/>
            </a:pPr>
            <a:r>
              <a:rPr lang="ru-RU" dirty="0"/>
              <a:t>Ꙍ(</a:t>
            </a:r>
            <a:r>
              <a:rPr lang="en-US" dirty="0"/>
              <a:t>Fe) = </a:t>
            </a:r>
            <a:r>
              <a:rPr lang="ru-RU" dirty="0"/>
              <a:t>?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Ꙍ(Al) = </a:t>
            </a:r>
            <a:r>
              <a:rPr lang="ru-RU" dirty="0"/>
              <a:t>?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20F18C5-AA42-44AF-830F-B9B688878A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/>
              <a:t>Решение:</a:t>
            </a:r>
          </a:p>
          <a:p>
            <a:pPr marL="0" indent="0">
              <a:buNone/>
            </a:pPr>
            <a:r>
              <a:rPr lang="ru-RU" dirty="0"/>
              <a:t>Ꙍ = </a:t>
            </a:r>
            <a:r>
              <a:rPr lang="en-US" dirty="0"/>
              <a:t>m</a:t>
            </a:r>
            <a:r>
              <a:rPr lang="ru-RU" sz="2000" dirty="0"/>
              <a:t>металла </a:t>
            </a:r>
            <a:r>
              <a:rPr lang="ru-RU" dirty="0"/>
              <a:t>× 100% : </a:t>
            </a:r>
            <a:r>
              <a:rPr lang="en-US" dirty="0"/>
              <a:t>m</a:t>
            </a:r>
            <a:r>
              <a:rPr lang="ru-RU" sz="2000" dirty="0"/>
              <a:t>сплава.</a:t>
            </a:r>
            <a:r>
              <a:rPr lang="en-US" sz="2000" dirty="0"/>
              <a:t> </a:t>
            </a:r>
            <a:endParaRPr lang="ru-RU" sz="2000" dirty="0"/>
          </a:p>
          <a:p>
            <a:pPr marL="0" indent="0">
              <a:buNone/>
            </a:pPr>
            <a:r>
              <a:rPr lang="ru-RU" dirty="0"/>
              <a:t>Подставим значения и найдём:</a:t>
            </a:r>
          </a:p>
          <a:p>
            <a:pPr marL="0" indent="0">
              <a:buNone/>
            </a:pPr>
            <a:r>
              <a:rPr lang="en-US" dirty="0"/>
              <a:t>Ꙍ(Fe) =</a:t>
            </a:r>
            <a:r>
              <a:rPr lang="ru-RU" dirty="0"/>
              <a:t> 2,2 г × 100% : 5 г</a:t>
            </a:r>
          </a:p>
          <a:p>
            <a:pPr marL="0" indent="0">
              <a:buNone/>
            </a:pPr>
            <a:r>
              <a:rPr lang="ru-RU" dirty="0"/>
              <a:t>Ꙍ(</a:t>
            </a:r>
            <a:r>
              <a:rPr lang="en-US" dirty="0"/>
              <a:t>Fe) = 44%</a:t>
            </a:r>
          </a:p>
          <a:p>
            <a:pPr marL="0" indent="0">
              <a:buNone/>
            </a:pPr>
            <a:r>
              <a:rPr lang="en-US" dirty="0"/>
              <a:t>Ꙍ(Al) = 0,25 × 100% : 5 </a:t>
            </a:r>
            <a:r>
              <a:rPr lang="ru-RU" dirty="0"/>
              <a:t>г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Ꙍ(Al) = 5%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5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522B0CEE-4684-474D-B373-4CB9452EF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</a:t>
            </a:r>
          </a:p>
        </p:txBody>
      </p:sp>
      <p:pic>
        <p:nvPicPr>
          <p:cNvPr id="9" name="Объект 8" descr="Изображение выглядит как бутылка, стена, стол, внутренни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2123EEB2-489F-44F2-8EE6-A0F50ED16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13" y="904800"/>
            <a:ext cx="2398711" cy="2827251"/>
          </a:xfrm>
        </p:spPr>
      </p:pic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4042D064-0D1F-41EF-B82A-006B24A26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 на смеси, растворы и сплавы</a:t>
            </a:r>
          </a:p>
        </p:txBody>
      </p:sp>
      <p:pic>
        <p:nvPicPr>
          <p:cNvPr id="11" name="Рисунок 10" descr="Изображение выглядит как внутренни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CA572ECD-E9EE-427A-A3B5-FD1881119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24" y="904800"/>
            <a:ext cx="3008313" cy="282725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лавиатура, музыка, орган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15C71CFC-BAA1-4105-BCF4-22CDA9F88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11" y="3788125"/>
            <a:ext cx="3515826" cy="233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9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886744C1-E4CA-4C81-B5F5-A48F44321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Девиз урока: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="" xmlns:a16="http://schemas.microsoft.com/office/drawing/2014/main" id="{04B1202F-01FC-415A-A6AE-8EF0D1FA5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«Только из союза двух работающих вместе и при помощи друг друга рождаются новые вещи»  </a:t>
            </a:r>
          </a:p>
          <a:p>
            <a:pPr marL="0" indent="0">
              <a:buNone/>
            </a:pPr>
            <a:r>
              <a:rPr lang="ru-RU" b="1" i="1" dirty="0"/>
              <a:t>                                     Антуан де Сет Экзюпери</a:t>
            </a:r>
          </a:p>
          <a:p>
            <a:pPr marL="0" indent="0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«Стремящийся к ближайшему изучению химии должен быть сведущ в математике»</a:t>
            </a:r>
          </a:p>
          <a:p>
            <a:pPr marL="2286000" lvl="5" indent="0">
              <a:buNone/>
            </a:pPr>
            <a:r>
              <a:rPr lang="ru-RU" sz="3200" b="1" i="1" dirty="0"/>
              <a:t>           М.В. Ломоносов</a:t>
            </a:r>
          </a:p>
        </p:txBody>
      </p:sp>
    </p:spTree>
    <p:extLst>
      <p:ext uri="{BB962C8B-B14F-4D97-AF65-F5344CB8AC3E}">
        <p14:creationId xmlns:p14="http://schemas.microsoft.com/office/powerpoint/2010/main" val="2473027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simbol0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37112"/>
            <a:ext cx="1872208" cy="213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E2963335-5417-4722-BA09-83FDAF63A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разминка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C4C8C36-5D7B-4268-9E25-4EFDA5440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А) Представьте в виде процентов: 0, 27;  1,02; 1.</a:t>
            </a:r>
          </a:p>
          <a:p>
            <a:pPr marL="0" indent="0">
              <a:buNone/>
            </a:pPr>
            <a:r>
              <a:rPr lang="ru-RU" b="1" dirty="0"/>
              <a:t>Б) Представить в виде дроби: 45%;  123% 1%.</a:t>
            </a:r>
          </a:p>
          <a:p>
            <a:pPr marL="0" indent="0">
              <a:buNone/>
            </a:pPr>
            <a:r>
              <a:rPr lang="ru-RU" b="1" dirty="0"/>
              <a:t>В) Найти: 10% от 1м;  20 руб.;  55 кг.</a:t>
            </a:r>
          </a:p>
          <a:p>
            <a:pPr marL="0" indent="0">
              <a:buNone/>
            </a:pPr>
            <a:r>
              <a:rPr lang="ru-RU" b="1" dirty="0"/>
              <a:t>Г) Сколько % составляет число 15 от числа75; число 75 от числа 15?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027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E74389-FEEA-4EE3-9805-AEBADA630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Химическая разминка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E3200AF-11F3-48C0-ABA6-32580F485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 предложение:</a:t>
            </a:r>
          </a:p>
          <a:p>
            <a:pPr marL="514350" indent="-514350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Смеси бывают … и …</a:t>
            </a:r>
          </a:p>
          <a:p>
            <a:pPr marL="514350" indent="-514350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Растворы – это …</a:t>
            </a:r>
          </a:p>
          <a:p>
            <a:pPr marL="514350" indent="-514350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Сплавы – это …</a:t>
            </a:r>
          </a:p>
          <a:p>
            <a:pPr marL="514350" indent="-514350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вещества в смеси называется …</a:t>
            </a:r>
          </a:p>
          <a:p>
            <a:pPr marL="514350" indent="-514350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Массовая доля компонента в смеси обозначается буквой …</a:t>
            </a:r>
          </a:p>
        </p:txBody>
      </p:sp>
      <p:pic>
        <p:nvPicPr>
          <p:cNvPr id="4" name="Рисунок 3" descr="atom4.gif">
            <a:extLst>
              <a:ext uri="{FF2B5EF4-FFF2-40B4-BE49-F238E27FC236}">
                <a16:creationId xmlns="" xmlns:a16="http://schemas.microsoft.com/office/drawing/2014/main" id="{A301557A-1341-4123-B04F-A8CE670318E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2428" y="116632"/>
            <a:ext cx="199406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2018-10-28 у\у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26" y="0"/>
            <a:ext cx="49435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0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>
            <a:extLst>
              <a:ext uri="{FF2B5EF4-FFF2-40B4-BE49-F238E27FC236}">
                <a16:creationId xmlns="" xmlns:a16="http://schemas.microsoft.com/office/drawing/2014/main" id="{281FB0EE-F60F-499D-9678-AF872896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Медный всадник</a:t>
            </a:r>
          </a:p>
        </p:txBody>
      </p:sp>
      <p:pic>
        <p:nvPicPr>
          <p:cNvPr id="24" name="Объект 23" descr="Изображение выглядит как небо, внешний, здание, трав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2642CBC-63DB-4360-8BDC-593212F7D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1716"/>
            <a:ext cx="8435280" cy="512164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566</Words>
  <Application>Microsoft Office PowerPoint</Application>
  <PresentationFormat>Экран (4:3)</PresentationFormat>
  <Paragraphs>151</Paragraphs>
  <Slides>23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Оформление по умолчанию</vt:lpstr>
      <vt:lpstr>Способный к математике изощрён во всех науках в природе                    Платон</vt:lpstr>
      <vt:lpstr>Презентация PowerPoint</vt:lpstr>
      <vt:lpstr>Решение задачи:</vt:lpstr>
      <vt:lpstr>Тема урока</vt:lpstr>
      <vt:lpstr>Девиз урока:</vt:lpstr>
      <vt:lpstr>Математическая разминка</vt:lpstr>
      <vt:lpstr>Химическая разминка</vt:lpstr>
      <vt:lpstr>Презентация PowerPoint</vt:lpstr>
      <vt:lpstr>Медный всадник</vt:lpstr>
      <vt:lpstr>Презентация PowerPoint</vt:lpstr>
      <vt:lpstr>Презентация PowerPoint</vt:lpstr>
      <vt:lpstr>Презентация PowerPoint</vt:lpstr>
      <vt:lpstr>Уксусная кислота СН3СООН</vt:lpstr>
      <vt:lpstr>Презентация PowerPoint</vt:lpstr>
      <vt:lpstr>Презентация PowerPoint</vt:lpstr>
      <vt:lpstr>Конверт Пирсона</vt:lpstr>
      <vt:lpstr>Презентация PowerPoint</vt:lpstr>
      <vt:lpstr>Задача № 5</vt:lpstr>
      <vt:lpstr>Задача № 6</vt:lpstr>
      <vt:lpstr>Задача № 7</vt:lpstr>
      <vt:lpstr>Сегодня на уроке я…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Admin</cp:lastModifiedBy>
  <cp:revision>158</cp:revision>
  <dcterms:created xsi:type="dcterms:W3CDTF">2013-12-06T16:24:21Z</dcterms:created>
  <dcterms:modified xsi:type="dcterms:W3CDTF">2018-10-28T14:58:59Z</dcterms:modified>
</cp:coreProperties>
</file>