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9584-35E9-4C67-B197-0C3243E32611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D27C-0B00-47EE-B327-126937438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8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5774152" cy="5674397"/>
          </a:xfrm>
        </p:spPr>
      </p:pic>
    </p:spTree>
    <p:extLst>
      <p:ext uri="{BB962C8B-B14F-4D97-AF65-F5344CB8AC3E}">
        <p14:creationId xmlns="" xmlns:p14="http://schemas.microsoft.com/office/powerpoint/2010/main" val="3625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В качестве личных имён стали использоваться разнообразные нарицательные слова: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00B050"/>
                </a:solidFill>
              </a:rPr>
              <a:t>названия растений: </a:t>
            </a:r>
            <a:r>
              <a:rPr lang="ru-RU" sz="2400" dirty="0" smtClean="0"/>
              <a:t>Берёза</a:t>
            </a:r>
            <a:r>
              <a:rPr lang="ru-RU" sz="2400" dirty="0"/>
              <a:t>, Гвоздика, </a:t>
            </a:r>
            <a:r>
              <a:rPr lang="ru-RU" sz="2400" dirty="0" smtClean="0"/>
              <a:t>Дуб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минералы: </a:t>
            </a:r>
            <a:r>
              <a:rPr lang="ru-RU" sz="2400" dirty="0" smtClean="0"/>
              <a:t>Рубин</a:t>
            </a:r>
            <a:r>
              <a:rPr lang="ru-RU" sz="2400" dirty="0"/>
              <a:t>, </a:t>
            </a:r>
            <a:r>
              <a:rPr lang="ru-RU" sz="2400" dirty="0" smtClean="0"/>
              <a:t>Гранит.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химические элементы</a:t>
            </a:r>
            <a:r>
              <a:rPr lang="ru-RU" sz="2400" dirty="0" smtClean="0"/>
              <a:t>: Радий</a:t>
            </a:r>
            <a:r>
              <a:rPr lang="ru-RU" sz="2400" dirty="0"/>
              <a:t>, Вольфрам, </a:t>
            </a:r>
            <a:r>
              <a:rPr lang="ru-RU" sz="2400" dirty="0" smtClean="0"/>
              <a:t>Иридий.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Топонимы</a:t>
            </a:r>
            <a:r>
              <a:rPr lang="ru-RU" sz="2400" dirty="0" smtClean="0"/>
              <a:t>: Волга</a:t>
            </a:r>
            <a:r>
              <a:rPr lang="ru-RU" sz="2400" dirty="0"/>
              <a:t>, Гималай, Казбек, </a:t>
            </a:r>
            <a:r>
              <a:rPr lang="ru-RU" sz="2400" dirty="0" smtClean="0"/>
              <a:t>Онега.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технические </a:t>
            </a:r>
            <a:r>
              <a:rPr lang="ru-RU" sz="2400" dirty="0">
                <a:solidFill>
                  <a:srgbClr val="FF0000"/>
                </a:solidFill>
              </a:rPr>
              <a:t>и математические </a:t>
            </a:r>
            <a:r>
              <a:rPr lang="ru-RU" sz="2400" dirty="0" smtClean="0">
                <a:solidFill>
                  <a:srgbClr val="FF0000"/>
                </a:solidFill>
              </a:rPr>
              <a:t>термины</a:t>
            </a:r>
            <a:r>
              <a:rPr lang="ru-RU" sz="2400" dirty="0" smtClean="0"/>
              <a:t>: Медиана</a:t>
            </a:r>
            <a:r>
              <a:rPr lang="ru-RU" sz="2400" dirty="0"/>
              <a:t>, Дизель, Комбайн, </a:t>
            </a:r>
            <a:r>
              <a:rPr lang="ru-RU" sz="2400" dirty="0" smtClean="0"/>
              <a:t>Дрезина.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Профессии</a:t>
            </a:r>
            <a:r>
              <a:rPr lang="ru-RU" sz="2400" dirty="0" smtClean="0"/>
              <a:t>: Танкист.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 </a:t>
            </a:r>
            <a:r>
              <a:rPr lang="ru-RU" sz="2400" dirty="0"/>
              <a:t>другие слова, окрашенные революционной </a:t>
            </a:r>
            <a:r>
              <a:rPr lang="ru-RU" sz="2400" dirty="0" smtClean="0"/>
              <a:t>идеологией</a:t>
            </a:r>
          </a:p>
          <a:p>
            <a:pPr marL="0" indent="0">
              <a:buNone/>
            </a:pPr>
            <a:r>
              <a:rPr lang="ru-RU" sz="2400" dirty="0" smtClean="0"/>
              <a:t>Идея</a:t>
            </a:r>
            <a:r>
              <a:rPr lang="ru-RU" sz="2400" dirty="0"/>
              <a:t>, Декабрист, Товарищ, Воля, Заря, Атеист, </a:t>
            </a:r>
            <a:r>
              <a:rPr lang="ru-RU" sz="2400" dirty="0" smtClean="0"/>
              <a:t>Свобода.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259383" cy="1259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3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Новый этап развития русских имён.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ru-RU" sz="2400" dirty="0"/>
              <a:t>Появляется много новых личных имён иноязычного происхождения, заимствованных через литературу, театр, кино: </a:t>
            </a:r>
            <a:r>
              <a:rPr lang="ru-RU" sz="2400" dirty="0">
                <a:solidFill>
                  <a:srgbClr val="FF0066"/>
                </a:solidFill>
              </a:rPr>
              <a:t>Альберт, Изабелла, Марат, Тимур.</a:t>
            </a:r>
          </a:p>
          <a:p>
            <a:r>
              <a:rPr lang="ru-RU" sz="2400" dirty="0"/>
              <a:t> Активизировались имена, которые числились в святцах, но редко употреблялись: </a:t>
            </a:r>
            <a:r>
              <a:rPr lang="ru-RU" sz="2400" dirty="0">
                <a:solidFill>
                  <a:srgbClr val="FF0000"/>
                </a:solidFill>
              </a:rPr>
              <a:t>Лариса,    Маргарита</a:t>
            </a:r>
            <a:r>
              <a:rPr lang="ru-RU" sz="2400" dirty="0"/>
              <a:t>. Воскресли древнерусские имена, известные по древним летописям: </a:t>
            </a:r>
            <a:r>
              <a:rPr lang="ru-RU" sz="2400" dirty="0">
                <a:solidFill>
                  <a:srgbClr val="7030A0"/>
                </a:solidFill>
              </a:rPr>
              <a:t>Лада, Ростислав</a:t>
            </a:r>
            <a:r>
              <a:rPr lang="ru-RU" sz="2400" dirty="0"/>
              <a:t>.</a:t>
            </a:r>
          </a:p>
          <a:p>
            <a:r>
              <a:rPr lang="ru-RU" sz="2400" dirty="0"/>
              <a:t>Усиливается приток иностранных имён, заимствованные у разных народов: </a:t>
            </a:r>
            <a:r>
              <a:rPr lang="ru-RU" sz="2400" dirty="0">
                <a:solidFill>
                  <a:srgbClr val="C00000"/>
                </a:solidFill>
              </a:rPr>
              <a:t>Роберт, Рудольф, Жозефина, Эдуард, Эрик, Жанна и т.д.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139447" cy="15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86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Интересные факты об именах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ru-RU" sz="2300" dirty="0"/>
              <a:t>В одной из школ Гонолулу училась дочь владельца местного ресторана, имя которой не помещалось в классном журнале. Оно состояло из </a:t>
            </a:r>
            <a:r>
              <a:rPr lang="ru-RU" sz="2300" b="1" dirty="0"/>
              <a:t>102</a:t>
            </a:r>
            <a:r>
              <a:rPr lang="ru-RU" sz="2300" dirty="0"/>
              <a:t> букв и звучало по- </a:t>
            </a:r>
            <a:r>
              <a:rPr lang="ru-RU" sz="2300" dirty="0" err="1"/>
              <a:t>гавайски</a:t>
            </a:r>
            <a:r>
              <a:rPr lang="ru-RU" sz="2300" dirty="0"/>
              <a:t> примерно </a:t>
            </a:r>
            <a:r>
              <a:rPr lang="ru-RU" sz="2300" dirty="0" err="1" smtClean="0">
                <a:solidFill>
                  <a:srgbClr val="0070C0"/>
                </a:solidFill>
              </a:rPr>
              <a:t>так:</a:t>
            </a:r>
            <a:r>
              <a:rPr lang="ru-RU" sz="2300" b="1" i="1" dirty="0" err="1" smtClean="0">
                <a:solidFill>
                  <a:srgbClr val="0070C0"/>
                </a:solidFill>
              </a:rPr>
              <a:t>Напуамахалаонаонаанекавехивехионакуахивеаненававакехоонка</a:t>
            </a:r>
            <a:r>
              <a:rPr lang="ru-RU" sz="2300" b="1" i="1" dirty="0" smtClean="0">
                <a:solidFill>
                  <a:srgbClr val="0070C0"/>
                </a:solidFill>
              </a:rPr>
              <a:t> </a:t>
            </a:r>
            <a:r>
              <a:rPr lang="ru-RU" sz="2300" b="1" i="1" dirty="0">
                <a:solidFill>
                  <a:srgbClr val="0070C0"/>
                </a:solidFill>
              </a:rPr>
              <a:t>к </a:t>
            </a:r>
            <a:r>
              <a:rPr lang="ru-RU" sz="2300" b="1" i="1" dirty="0" err="1">
                <a:solidFill>
                  <a:srgbClr val="0070C0"/>
                </a:solidFill>
              </a:rPr>
              <a:t>ехаалекесаонанайнананиакекеоао</a:t>
            </a:r>
            <a:r>
              <a:rPr lang="ru-RU" sz="2300" b="1" i="1" dirty="0">
                <a:solidFill>
                  <a:srgbClr val="0070C0"/>
                </a:solidFill>
              </a:rPr>
              <a:t> </a:t>
            </a:r>
            <a:r>
              <a:rPr lang="ru-RU" sz="2300" b="1" i="1" dirty="0" err="1">
                <a:solidFill>
                  <a:srgbClr val="0070C0"/>
                </a:solidFill>
              </a:rPr>
              <a:t>гавайиикаванао</a:t>
            </a:r>
            <a:r>
              <a:rPr lang="ru-RU" sz="2300" dirty="0"/>
              <a:t>, что значит: Многочисленные прекрасные цветы гор и долин начинают наполнять Гавайи в длину и в ширину своим </a:t>
            </a:r>
            <a:r>
              <a:rPr lang="ru-RU" sz="2300" dirty="0" smtClean="0"/>
              <a:t>благоуханием.</a:t>
            </a:r>
          </a:p>
          <a:p>
            <a:pPr marL="0" indent="0">
              <a:buNone/>
            </a:pPr>
            <a:endParaRPr lang="ru-RU" sz="2300" dirty="0" smtClean="0"/>
          </a:p>
          <a:p>
            <a:r>
              <a:rPr lang="ru-RU" sz="2300" dirty="0"/>
              <a:t>В некоторых районах Индии существует обычай особый, разрешения спора между родителями об имени новорождённого. Если отец предлагает одно имя, а мать- другое, то они зажигают две лампы. Чья лампа будет гореть дольше, тот и даст ребёнку имя.</a:t>
            </a:r>
          </a:p>
        </p:txBody>
      </p:sp>
    </p:spTree>
    <p:extLst>
      <p:ext uri="{BB962C8B-B14F-4D97-AF65-F5344CB8AC3E}">
        <p14:creationId xmlns="" xmlns:p14="http://schemas.microsoft.com/office/powerpoint/2010/main" val="10754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ru-RU" sz="2400" dirty="0"/>
              <a:t>Некто по фамилии </a:t>
            </a:r>
            <a:r>
              <a:rPr lang="ru-RU" sz="2400" b="1" i="1" dirty="0" err="1"/>
              <a:t>Брахматра</a:t>
            </a:r>
            <a:r>
              <a:rPr lang="ru-RU" sz="2400" b="1" i="1" dirty="0"/>
              <a:t> </a:t>
            </a:r>
            <a:r>
              <a:rPr lang="ru-RU" sz="2400" dirty="0"/>
              <a:t>проживает в Индии и славится тем, что его имя состоит из </a:t>
            </a:r>
            <a:r>
              <a:rPr lang="ru-RU" sz="2400" b="1" dirty="0"/>
              <a:t>1478 букв</a:t>
            </a:r>
            <a:r>
              <a:rPr lang="ru-RU" sz="2400" dirty="0"/>
              <a:t>. Чтобы его прочитать, среднестатистическому жителю планеты понадобится приблизительно 15 минут. Запомнить его практически невозможно, как и произнести.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Самое длинное женское имя было дано девочке, родившейся в 1984 году в штате </a:t>
            </a:r>
            <a:r>
              <a:rPr lang="ru-RU" sz="2400" dirty="0" err="1" smtClean="0"/>
              <a:t>Техас.Её</a:t>
            </a:r>
            <a:r>
              <a:rPr lang="ru-RU" sz="2400" dirty="0" smtClean="0"/>
              <a:t> имя состояло из </a:t>
            </a:r>
            <a:r>
              <a:rPr lang="ru-RU" sz="2400" b="1" dirty="0" smtClean="0"/>
              <a:t>1019 букв</a:t>
            </a:r>
            <a:r>
              <a:rPr lang="ru-RU" sz="2400" dirty="0" smtClean="0"/>
              <a:t>. </a:t>
            </a:r>
            <a:r>
              <a:rPr lang="ru-RU" sz="2400" dirty="0"/>
              <a:t>Для родителей оказалось неприятным сюрпризом то, что графа в метрике не смогла вместить плоды их фантазии. </a:t>
            </a:r>
            <a:r>
              <a:rPr lang="ru-RU" sz="2400" dirty="0">
                <a:solidFill>
                  <a:srgbClr val="7030A0"/>
                </a:solidFill>
              </a:rPr>
              <a:t>«</a:t>
            </a:r>
            <a:r>
              <a:rPr lang="ru-RU" sz="2400" dirty="0" err="1">
                <a:solidFill>
                  <a:srgbClr val="7030A0"/>
                </a:solidFill>
              </a:rPr>
              <a:t>Рошандиателлинешьяунневешенк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Койаанфскватсиути</a:t>
            </a:r>
            <a:r>
              <a:rPr lang="ru-RU" sz="2400" dirty="0">
                <a:solidFill>
                  <a:srgbClr val="7030A0"/>
                </a:solidFill>
              </a:rPr>
              <a:t> Уильямс»</a:t>
            </a:r>
            <a:r>
              <a:rPr lang="ru-RU" sz="2400" dirty="0"/>
              <a:t> - это все, что смогли туда написать при регистрации имени ребенка.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5107"/>
            <a:ext cx="2292620" cy="20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50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Анализ анкетирования на тему: «Тайна имени»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Социометрическое </a:t>
            </a:r>
            <a:r>
              <a:rPr lang="ru-RU" sz="2800" dirty="0"/>
              <a:t>исследование.</a:t>
            </a:r>
          </a:p>
          <a:p>
            <a:r>
              <a:rPr lang="ru-RU" sz="2800" dirty="0"/>
              <a:t>Я провела социометрический опрос учащихся 7б класса на добровольной основе. Всего опросила 13 учащихся.</a:t>
            </a:r>
          </a:p>
          <a:p>
            <a:r>
              <a:rPr lang="ru-RU" sz="2800" dirty="0"/>
              <a:t>Респондентам были заданы такие вопросы:</a:t>
            </a:r>
          </a:p>
          <a:p>
            <a:r>
              <a:rPr lang="ru-RU" sz="2800" dirty="0"/>
              <a:t>1)Как тебя зовут?</a:t>
            </a:r>
          </a:p>
          <a:p>
            <a:r>
              <a:rPr lang="ru-RU" sz="2800" dirty="0"/>
              <a:t>2)Знаешь ли ты значение своего имени? </a:t>
            </a:r>
          </a:p>
          <a:p>
            <a:r>
              <a:rPr lang="ru-RU" sz="2800" dirty="0"/>
              <a:t>3) Знаешь ли ты от какого языка произошло твоё имя?</a:t>
            </a:r>
          </a:p>
          <a:p>
            <a:r>
              <a:rPr lang="ru-RU" sz="2800" dirty="0"/>
              <a:t>4)Нравится ли тебе твоё имя?</a:t>
            </a:r>
          </a:p>
          <a:p>
            <a:r>
              <a:rPr lang="ru-RU" sz="2800" dirty="0"/>
              <a:t>5)Ты когда-нибудь интересовался значением своего имени?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32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808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55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8080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3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Классификация имён одноклассников по </a:t>
            </a:r>
            <a:r>
              <a:rPr lang="ru-RU" b="1" dirty="0" smtClean="0"/>
              <a:t>происхождению.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60848"/>
            <a:ext cx="8640960" cy="48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66"/>
                </a:solidFill>
              </a:rPr>
              <a:t>От греческого языка:</a:t>
            </a:r>
          </a:p>
          <a:p>
            <a:r>
              <a:rPr lang="ru-RU" sz="2200" b="1" dirty="0"/>
              <a:t>Артём </a:t>
            </a:r>
            <a:r>
              <a:rPr lang="ru-RU" sz="2200" dirty="0"/>
              <a:t>(от греч. — «невредимый, здоровый») — распространённое мужское имя. Возникло как разговорная форма от Артемий.</a:t>
            </a:r>
          </a:p>
          <a:p>
            <a:r>
              <a:rPr lang="ru-RU" sz="2200" b="1" dirty="0"/>
              <a:t>Юрий</a:t>
            </a:r>
            <a:r>
              <a:rPr lang="ru-RU" sz="2200" dirty="0"/>
              <a:t>: земледелец (имя Юрий греческого происхождения). Бытовало и древнерусское имя </a:t>
            </a:r>
            <a:r>
              <a:rPr lang="ru-RU" sz="2200" dirty="0" err="1"/>
              <a:t>Юрик</a:t>
            </a:r>
            <a:r>
              <a:rPr lang="ru-RU" sz="2200" dirty="0"/>
              <a:t> - резвый, подвижный</a:t>
            </a:r>
          </a:p>
          <a:p>
            <a:r>
              <a:rPr lang="ru-RU" sz="2200" b="1" dirty="0"/>
              <a:t>Даниил</a:t>
            </a:r>
            <a:r>
              <a:rPr lang="ru-RU" sz="2200" dirty="0"/>
              <a:t> : мой судья - Бог (имя Даниил греческого происхождения).</a:t>
            </a:r>
          </a:p>
          <a:p>
            <a:r>
              <a:rPr lang="ru-RU" sz="2200" b="1" dirty="0"/>
              <a:t>Никита</a:t>
            </a:r>
            <a:r>
              <a:rPr lang="ru-RU" sz="2200" dirty="0"/>
              <a:t>: победитель (имя Никита греческого происхождения).</a:t>
            </a:r>
          </a:p>
          <a:p>
            <a:r>
              <a:rPr lang="ru-RU" sz="2200" b="1" dirty="0"/>
              <a:t>Александра</a:t>
            </a:r>
            <a:r>
              <a:rPr lang="ru-RU" sz="2200" dirty="0"/>
              <a:t>: Александра имя греческого происхождения. защитница людей </a:t>
            </a:r>
            <a:r>
              <a:rPr lang="ru-RU" sz="2200" dirty="0" smtClean="0"/>
              <a:t>)</a:t>
            </a:r>
          </a:p>
          <a:p>
            <a:r>
              <a:rPr lang="ru-RU" sz="2200" b="1" dirty="0"/>
              <a:t>Анастасия</a:t>
            </a:r>
            <a:r>
              <a:rPr lang="ru-RU" sz="2200" dirty="0"/>
              <a:t>: воскресшая, возвращенная к жизни. (имя Анастасия греческого происхождения).</a:t>
            </a:r>
          </a:p>
          <a:p>
            <a:r>
              <a:rPr lang="ru-RU" sz="2200" b="1" dirty="0"/>
              <a:t> Алексей</a:t>
            </a:r>
            <a:r>
              <a:rPr lang="ru-RU" sz="2200" dirty="0"/>
              <a:t>: защитник (имя Алексей греческого происхождения). </a:t>
            </a:r>
          </a:p>
          <a:p>
            <a:endParaRPr lang="ru-RU" sz="27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94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FF0066"/>
                </a:solidFill>
              </a:rPr>
              <a:t>От латинского языка:</a:t>
            </a:r>
          </a:p>
          <a:p>
            <a:r>
              <a:rPr lang="ru-RU" b="1" dirty="0"/>
              <a:t>Татьяна</a:t>
            </a:r>
            <a:r>
              <a:rPr lang="ru-RU" dirty="0"/>
              <a:t>: устроительница (имя Татьяна латинского происхождения).</a:t>
            </a:r>
          </a:p>
          <a:p>
            <a:r>
              <a:rPr lang="ru-RU" b="1" dirty="0"/>
              <a:t>Ульяна: </a:t>
            </a:r>
            <a:r>
              <a:rPr lang="ru-RU" dirty="0"/>
              <a:t>польская (имя Ульяна латинского происхождения).</a:t>
            </a:r>
          </a:p>
          <a:p>
            <a:r>
              <a:rPr lang="ru-RU" b="1" dirty="0"/>
              <a:t>Павел: </a:t>
            </a:r>
            <a:r>
              <a:rPr lang="ru-RU" dirty="0"/>
              <a:t>малыш (имя Павел латинского происхождения).</a:t>
            </a:r>
          </a:p>
          <a:p>
            <a:r>
              <a:rPr lang="ru-RU" b="1" dirty="0"/>
              <a:t>Роман</a:t>
            </a:r>
            <a:r>
              <a:rPr lang="ru-RU" dirty="0"/>
              <a:t>:  римлянин (имя Роман латинского происхождения).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3800" b="1" dirty="0">
                <a:solidFill>
                  <a:srgbClr val="FF0066"/>
                </a:solidFill>
              </a:rPr>
              <a:t>От славянского языка:</a:t>
            </a:r>
          </a:p>
          <a:p>
            <a:r>
              <a:rPr lang="ru-RU" b="1" dirty="0"/>
              <a:t>Владимир: </a:t>
            </a:r>
            <a:r>
              <a:rPr lang="ru-RU" dirty="0"/>
              <a:t>властелин мира (имя Владимир славянского происхождения).</a:t>
            </a:r>
          </a:p>
          <a:p>
            <a:r>
              <a:rPr lang="ru-RU" b="1" dirty="0"/>
              <a:t>Станислав</a:t>
            </a:r>
            <a:r>
              <a:rPr lang="ru-RU" dirty="0"/>
              <a:t>: славнейший (имя Станислав славянского происхождения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3400" b="1" dirty="0">
                <a:solidFill>
                  <a:srgbClr val="FF0066"/>
                </a:solidFill>
              </a:rPr>
              <a:t>От восточноевропейского языка:</a:t>
            </a:r>
          </a:p>
          <a:p>
            <a:r>
              <a:rPr lang="ru-RU" b="1" dirty="0"/>
              <a:t>Юлия </a:t>
            </a:r>
            <a:r>
              <a:rPr lang="ru-RU" dirty="0"/>
              <a:t>(старое — </a:t>
            </a:r>
            <a:r>
              <a:rPr lang="ru-RU" dirty="0" err="1"/>
              <a:t>Иулия</a:t>
            </a:r>
            <a:r>
              <a:rPr lang="ru-RU" dirty="0"/>
              <a:t>) — восточноевропейское женское имя, взято из греческого языка-«волнистая», «пушистая» или из латинского языка — «июльская»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62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2552" cy="49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24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Проектно-исследовательская работа</a:t>
            </a:r>
            <a:br>
              <a:rPr lang="ru-RU" sz="3600" dirty="0"/>
            </a:br>
            <a:r>
              <a:rPr lang="ru-RU" sz="3600" dirty="0"/>
              <a:t>по русскому языку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/>
              <a:t>«Тайны имён моих одноклассников»</a:t>
            </a:r>
            <a:br>
              <a:rPr lang="ru-RU" sz="4900" b="1" dirty="0"/>
            </a:br>
            <a:r>
              <a:rPr lang="ru-RU" b="1" dirty="0"/>
              <a:t> 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68111"/>
            <a:ext cx="4168552" cy="328498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b="1" dirty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МАЛЬЦЕВА АНАСТАСИЯ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УЧЕНИЦА 7Б КЛАССА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РУКОВОДИТЕЛЬ: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ИСАКОВА ИРИНА АЛЕКСАНДРОВНА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7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Вывод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Имена </a:t>
            </a:r>
            <a:r>
              <a:rPr lang="ru-RU" sz="2600" dirty="0"/>
              <a:t>– особые слова, они должны быть у всех людей, каждый человек имеет свое имя. В выборе своего имени ребенок не принимает участия. Имя дают ребёнку при рождении его родители, исходя из собственных убеждений и желаний.</a:t>
            </a:r>
          </a:p>
          <a:p>
            <a:r>
              <a:rPr lang="ru-RU" sz="2600" dirty="0" smtClean="0"/>
              <a:t>Из </a:t>
            </a:r>
            <a:r>
              <a:rPr lang="ru-RU" sz="2600" dirty="0"/>
              <a:t>собственных наблюдений, я выяснила, что имя накладывает некоторый отпечаток на характер человека, но не может определять и влиять на его судьбу. Не во всех случаях наши черты характера совпадают со значением наших имён. </a:t>
            </a:r>
          </a:p>
          <a:p>
            <a:r>
              <a:rPr lang="ru-RU" sz="2600" dirty="0" smtClean="0"/>
              <a:t>Мной </a:t>
            </a:r>
            <a:r>
              <a:rPr lang="ru-RU" sz="2600" dirty="0"/>
              <a:t>оформлен словарь справочник «Имена нашего класса» (ПРИЛОЖЕНИЕ 1) и собрана копилка интересных сведений об именах (ПРИЛОЖЕНИЕ 2), а также подобраны советы как выбрать имя ребёнку (ПРИЛОЖЕНИЕ 4).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6" y="-28295"/>
            <a:ext cx="2406717" cy="139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92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2" y="2234158"/>
            <a:ext cx="2787250" cy="2922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7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Гипотеза: Я предположила, что изучение происхождения и значения имен пробуждает интерес к изучению истории, культуры и традиций своего народа.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365104"/>
            <a:ext cx="1477119" cy="1593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71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Цель исследования</a:t>
            </a:r>
            <a:r>
              <a:rPr lang="ru-RU" dirty="0"/>
              <a:t>: выяснить, что повлияло на выбор имён моих одноклассников.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</a:t>
            </a:r>
            <a:r>
              <a:rPr lang="ru-RU" b="1" dirty="0"/>
              <a:t>Задачи</a:t>
            </a:r>
            <a:r>
              <a:rPr lang="ru-RU" dirty="0"/>
              <a:t>: </a:t>
            </a:r>
          </a:p>
          <a:p>
            <a:r>
              <a:rPr lang="ru-RU" dirty="0" smtClean="0"/>
              <a:t>1.  Рассмотреть </a:t>
            </a:r>
            <a:r>
              <a:rPr lang="ru-RU" dirty="0"/>
              <a:t>в литературе периоды возникновения и изменения имён </a:t>
            </a:r>
          </a:p>
          <a:p>
            <a:r>
              <a:rPr lang="ru-RU" dirty="0" smtClean="0"/>
              <a:t>2.  Ознакомиться </a:t>
            </a:r>
            <a:r>
              <a:rPr lang="ru-RU" dirty="0"/>
              <a:t>с происхождением имён </a:t>
            </a:r>
          </a:p>
          <a:p>
            <a:r>
              <a:rPr lang="ru-RU" dirty="0" smtClean="0"/>
              <a:t>3.  Выявить </a:t>
            </a:r>
            <a:r>
              <a:rPr lang="ru-RU" dirty="0"/>
              <a:t>особенности имён своих одноклассников </a:t>
            </a:r>
          </a:p>
          <a:p>
            <a:r>
              <a:rPr lang="ru-RU" dirty="0" smtClean="0"/>
              <a:t>4.  Предложить </a:t>
            </a:r>
            <a:r>
              <a:rPr lang="ru-RU" dirty="0"/>
              <a:t>советы по выбору имени своему ребёнку </a:t>
            </a:r>
          </a:p>
          <a:p>
            <a:r>
              <a:rPr lang="ru-RU" dirty="0" smtClean="0"/>
              <a:t>5.  Выпустить </a:t>
            </a:r>
            <a:r>
              <a:rPr lang="ru-RU" dirty="0"/>
              <a:t>альбом «Имена нашего класса» и собрать копилку интересных сведений об         именах.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99129"/>
            <a:ext cx="2014530" cy="18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55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ИМЯ </a:t>
            </a:r>
            <a:r>
              <a:rPr lang="ru-RU" sz="2400" dirty="0"/>
              <a:t>— постоянное название, присвоенное человеку, животному, иногда вещи, — служащее для их отличия от других, подобных им существ или вещей. Большинство житейских имен, по происхождению своему, представляется прозвищем, связано с тем или иным свойством первоначального носителя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Сегодня изучением собственных имен людей, закономерностей их возникновения и развития, их структуры, функционирования в обществе, распространения занимается </a:t>
            </a:r>
            <a:r>
              <a:rPr lang="ru-RU" sz="2400" dirty="0">
                <a:solidFill>
                  <a:srgbClr val="FF0000"/>
                </a:solidFill>
              </a:rPr>
              <a:t>антропонимика </a:t>
            </a:r>
            <a:r>
              <a:rPr lang="ru-RU" sz="2400" b="1" dirty="0"/>
              <a:t>(«</a:t>
            </a:r>
            <a:r>
              <a:rPr lang="ru-RU" sz="2400" b="1" dirty="0" err="1"/>
              <a:t>антропос</a:t>
            </a:r>
            <a:r>
              <a:rPr lang="ru-RU" sz="2400" b="1" dirty="0"/>
              <a:t>» </a:t>
            </a:r>
            <a:r>
              <a:rPr lang="ru-RU" sz="2400" dirty="0"/>
              <a:t>–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человек</a:t>
            </a:r>
            <a:r>
              <a:rPr lang="ru-RU" sz="2400" i="1" dirty="0" smtClean="0"/>
              <a:t>,</a:t>
            </a:r>
            <a:r>
              <a:rPr lang="ru-RU" sz="2400" b="1" i="1" dirty="0" smtClean="0"/>
              <a:t> </a:t>
            </a:r>
            <a:r>
              <a:rPr lang="ru-RU" sz="2400" b="1" i="1" dirty="0"/>
              <a:t>«</a:t>
            </a:r>
            <a:r>
              <a:rPr lang="ru-RU" sz="2400" b="1" i="1" dirty="0" err="1"/>
              <a:t>онима</a:t>
            </a:r>
            <a:r>
              <a:rPr lang="ru-RU" sz="2400" b="1" i="1" dirty="0"/>
              <a:t>»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0070C0"/>
                </a:solidFill>
              </a:rPr>
              <a:t>имя</a:t>
            </a:r>
            <a:r>
              <a:rPr lang="ru-RU" sz="2400" dirty="0"/>
              <a:t>). Собственные имена людей называются антропонимами.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279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14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История происхождения имён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ru-RU" sz="2800" dirty="0"/>
              <a:t>В старину могли дать имя по внешности (</a:t>
            </a:r>
            <a:r>
              <a:rPr lang="ru-RU" sz="2800" dirty="0">
                <a:solidFill>
                  <a:srgbClr val="FF0000"/>
                </a:solidFill>
              </a:rPr>
              <a:t>Губа</a:t>
            </a:r>
            <a:r>
              <a:rPr lang="ru-RU" sz="2800" dirty="0"/>
              <a:t>), характеру (</a:t>
            </a:r>
            <a:r>
              <a:rPr lang="ru-RU" sz="2800" dirty="0" err="1">
                <a:solidFill>
                  <a:srgbClr val="FFC000"/>
                </a:solidFill>
              </a:rPr>
              <a:t>Шумило</a:t>
            </a:r>
            <a:r>
              <a:rPr lang="ru-RU" sz="2800" dirty="0"/>
              <a:t>), порядку рождения (</a:t>
            </a:r>
            <a:r>
              <a:rPr lang="ru-RU" sz="2800" dirty="0" err="1">
                <a:solidFill>
                  <a:srgbClr val="92D050"/>
                </a:solidFill>
              </a:rPr>
              <a:t>Первуша</a:t>
            </a:r>
            <a:r>
              <a:rPr lang="ru-RU" sz="2800" dirty="0"/>
              <a:t>). Были имена – обереги (</a:t>
            </a:r>
            <a:r>
              <a:rPr lang="ru-RU" sz="2800" dirty="0" err="1">
                <a:solidFill>
                  <a:srgbClr val="7030A0"/>
                </a:solidFill>
              </a:rPr>
              <a:t>Гнилозуб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7030A0"/>
                </a:solidFill>
              </a:rPr>
              <a:t>Ончутка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7030A0"/>
                </a:solidFill>
              </a:rPr>
              <a:t>Ждан</a:t>
            </a:r>
            <a:r>
              <a:rPr lang="ru-RU" sz="2800" dirty="0">
                <a:solidFill>
                  <a:srgbClr val="7030A0"/>
                </a:solidFill>
              </a:rPr>
              <a:t>, Неждан, Любава</a:t>
            </a:r>
            <a:r>
              <a:rPr lang="ru-RU" sz="2800" dirty="0"/>
              <a:t>). На выбор имени могли повлиять время и место рождения (</a:t>
            </a:r>
            <a:r>
              <a:rPr lang="ru-RU" sz="2800" dirty="0">
                <a:solidFill>
                  <a:srgbClr val="00B0F0"/>
                </a:solidFill>
              </a:rPr>
              <a:t>Суббота, Зима, Дорога</a:t>
            </a:r>
            <a:r>
              <a:rPr lang="ru-RU" sz="2800" dirty="0"/>
              <a:t>), профессия родителей (</a:t>
            </a:r>
            <a:r>
              <a:rPr lang="ru-RU" sz="2800" dirty="0">
                <a:solidFill>
                  <a:srgbClr val="00B050"/>
                </a:solidFill>
              </a:rPr>
              <a:t>Сом, Муковоз</a:t>
            </a:r>
            <a:r>
              <a:rPr lang="ru-RU" sz="2800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1379"/>
            <a:ext cx="2937519" cy="24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94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Дохристианский этап развития русских имен.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 </a:t>
            </a:r>
            <a:r>
              <a:rPr lang="ru-RU" sz="2400" dirty="0"/>
              <a:t>введения на Руси христианства личные имена были похожи на прозвания, данные по тому или иному поводу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Древнерусские имена были разнообразны. Например, числовые имена: </a:t>
            </a:r>
            <a:r>
              <a:rPr lang="ru-RU" sz="2400" dirty="0" err="1">
                <a:solidFill>
                  <a:srgbClr val="00B050"/>
                </a:solidFill>
              </a:rPr>
              <a:t>Первуша</a:t>
            </a:r>
            <a:r>
              <a:rPr lang="ru-RU" sz="2400" dirty="0">
                <a:solidFill>
                  <a:srgbClr val="00B050"/>
                </a:solidFill>
              </a:rPr>
              <a:t>, Вторак, Третьяк, Четвертак, Последыш. </a:t>
            </a:r>
          </a:p>
          <a:p>
            <a:r>
              <a:rPr lang="ru-RU" sz="2400" dirty="0"/>
              <a:t>Весьма популярны были также имена, данные по цвету волос и кожи: </a:t>
            </a:r>
            <a:r>
              <a:rPr lang="ru-RU" sz="2400" dirty="0">
                <a:solidFill>
                  <a:srgbClr val="FF0000"/>
                </a:solidFill>
              </a:rPr>
              <a:t>Черныш, Беляк, Светлана, Кудряш</a:t>
            </a:r>
            <a:r>
              <a:rPr lang="ru-RU" sz="2400" dirty="0"/>
              <a:t>. Имена присваивались и по другим внешним признакам – росту, особенностям телосложения: </a:t>
            </a:r>
            <a:r>
              <a:rPr lang="ru-RU" sz="2400" dirty="0" err="1">
                <a:solidFill>
                  <a:srgbClr val="0070C0"/>
                </a:solidFill>
              </a:rPr>
              <a:t>Малуша</a:t>
            </a:r>
            <a:r>
              <a:rPr lang="ru-RU" sz="2400" dirty="0">
                <a:solidFill>
                  <a:srgbClr val="0070C0"/>
                </a:solidFill>
              </a:rPr>
              <a:t>, Заяц, Губа, Беспалой.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1364729" cy="13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84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Христианский этап развития русских имён.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r>
              <a:rPr lang="ru-RU" sz="2400" dirty="0"/>
              <a:t>Второй период развития русских имен наступил после введения христианства, вместе с которым вошли в практику календарные имена, которые соответствовали именам святых. Это был период, когда во время обряда крещения церковь стала давать имя по церковному календарю, из тех, которые распределялись по всем дням года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Самыми распространенными в эпоху Христианства стали имена </a:t>
            </a:r>
            <a:r>
              <a:rPr lang="ru-RU" sz="2400" dirty="0">
                <a:solidFill>
                  <a:srgbClr val="FF0000"/>
                </a:solidFill>
              </a:rPr>
              <a:t>Иван и Фёдор</a:t>
            </a:r>
            <a:r>
              <a:rPr lang="ru-RU" sz="2400" dirty="0"/>
              <a:t>. Также широкое распространение получили имена </a:t>
            </a:r>
            <a:r>
              <a:rPr lang="ru-RU" sz="2400" dirty="0">
                <a:solidFill>
                  <a:srgbClr val="00B0F0"/>
                </a:solidFill>
              </a:rPr>
              <a:t>Пётр, Павел, Иоанн (Иван), Алексей, Филипп, Марк</a:t>
            </a:r>
            <a:r>
              <a:rPr lang="ru-RU" sz="2400" dirty="0"/>
              <a:t>. Многие из крестильных имён имели древнееврейское происхождение, например имена: </a:t>
            </a:r>
            <a:r>
              <a:rPr lang="ru-RU" sz="2400" dirty="0">
                <a:solidFill>
                  <a:srgbClr val="FFC000"/>
                </a:solidFill>
              </a:rPr>
              <a:t>Анна, Яков, Даниил.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6672"/>
            <a:ext cx="1117079" cy="1205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78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Советский этап происхождения имён.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sz="2400" dirty="0"/>
              <a:t>В современный период право регистрировать факт присвоения имени перешло к органам гражданской власти — </a:t>
            </a:r>
            <a:r>
              <a:rPr lang="ru-RU" sz="2400" dirty="0">
                <a:solidFill>
                  <a:srgbClr val="FF0000"/>
                </a:solidFill>
              </a:rPr>
              <a:t>ЗАГСам</a:t>
            </a:r>
            <a:r>
              <a:rPr lang="ru-RU" sz="2400" dirty="0"/>
              <a:t>. Право выбирать имена своим детям полностью стало принадлежать родителям.</a:t>
            </a:r>
          </a:p>
          <a:p>
            <a:r>
              <a:rPr lang="ru-RU" sz="2400" dirty="0"/>
              <a:t>Народ стал сам имятворцем, создателем новых, ранее не существовавших в русском языке имен.</a:t>
            </a:r>
          </a:p>
          <a:p>
            <a:r>
              <a:rPr lang="ru-RU" sz="2400" dirty="0"/>
              <a:t>Имена́ </a:t>
            </a:r>
            <a:r>
              <a:rPr lang="ru-RU" sz="2400" dirty="0" smtClean="0"/>
              <a:t>советского происхождения, </a:t>
            </a:r>
            <a:r>
              <a:rPr lang="ru-RU" sz="2400" dirty="0"/>
              <a:t>т.е. двадцатого века появились после Октябрьской революции 1917 года в период расцвета в Советском Союзе моды на неологизмы и аббревиатуры.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1146"/>
            <a:ext cx="2448272" cy="16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62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1279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Проектно-исследовательская работа по русскому языку   «Тайны имён моих одноклассников»   </vt:lpstr>
      <vt:lpstr>Слайд 3</vt:lpstr>
      <vt:lpstr>Слайд 4</vt:lpstr>
      <vt:lpstr>Слайд 5</vt:lpstr>
      <vt:lpstr>История происхождения имён</vt:lpstr>
      <vt:lpstr>Дохристианский этап развития русских имен. </vt:lpstr>
      <vt:lpstr>Христианский этап развития русских имён.</vt:lpstr>
      <vt:lpstr>Советский этап происхождения имён.</vt:lpstr>
      <vt:lpstr>Слайд 10</vt:lpstr>
      <vt:lpstr>Новый этап развития русских имён.</vt:lpstr>
      <vt:lpstr>Интересные факты об именах</vt:lpstr>
      <vt:lpstr>Слайд 13</vt:lpstr>
      <vt:lpstr>Анализ анкетирования на тему: «Тайна имени» </vt:lpstr>
      <vt:lpstr>Слайд 15</vt:lpstr>
      <vt:lpstr>Слайд 16</vt:lpstr>
      <vt:lpstr>Классификация имён одноклассников по происхождению.</vt:lpstr>
      <vt:lpstr>Слайд 18</vt:lpstr>
      <vt:lpstr>Слайд 19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Учитель</cp:lastModifiedBy>
  <cp:revision>16</cp:revision>
  <dcterms:created xsi:type="dcterms:W3CDTF">2018-01-25T15:26:11Z</dcterms:created>
  <dcterms:modified xsi:type="dcterms:W3CDTF">2018-11-06T08:29:12Z</dcterms:modified>
</cp:coreProperties>
</file>