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19"/>
  </p:notesMasterIdLst>
  <p:sldIdLst>
    <p:sldId id="284" r:id="rId2"/>
    <p:sldId id="285" r:id="rId3"/>
    <p:sldId id="322" r:id="rId4"/>
    <p:sldId id="300" r:id="rId5"/>
    <p:sldId id="316" r:id="rId6"/>
    <p:sldId id="305" r:id="rId7"/>
    <p:sldId id="307" r:id="rId8"/>
    <p:sldId id="323" r:id="rId9"/>
    <p:sldId id="324" r:id="rId10"/>
    <p:sldId id="301" r:id="rId11"/>
    <p:sldId id="320" r:id="rId12"/>
    <p:sldId id="312" r:id="rId13"/>
    <p:sldId id="308" r:id="rId14"/>
    <p:sldId id="303" r:id="rId15"/>
    <p:sldId id="309" r:id="rId16"/>
    <p:sldId id="314" r:id="rId17"/>
    <p:sldId id="32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30" autoAdjust="0"/>
    <p:restoredTop sz="94660"/>
  </p:normalViewPr>
  <p:slideViewPr>
    <p:cSldViewPr>
      <p:cViewPr varScale="1">
        <p:scale>
          <a:sx n="88" d="100"/>
          <a:sy n="88" d="100"/>
        </p:scale>
        <p:origin x="9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11F83-792B-46A7-9E75-B1177C932C25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724BD-5599-4A66-BCE6-F76D277C5F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465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8F0B24-11DC-4C66-8FDF-75DE603E0F65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По щелчку</a:t>
            </a:r>
          </a:p>
        </p:txBody>
      </p:sp>
    </p:spTree>
    <p:extLst>
      <p:ext uri="{BB962C8B-B14F-4D97-AF65-F5344CB8AC3E}">
        <p14:creationId xmlns:p14="http://schemas.microsoft.com/office/powerpoint/2010/main" val="2979978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11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168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2585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688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055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634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944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056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63525" y="1598613"/>
            <a:ext cx="3616325" cy="217170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263525" y="3922713"/>
            <a:ext cx="3616325" cy="2173287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231A1-9059-4056-869E-7F956213EA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5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08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520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8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4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53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934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22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76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94D2A-0174-41D4-BB3F-DFD8E02D85F9}" type="datetimeFigureOut">
              <a:rPr lang="ru-RU" smtClean="0"/>
              <a:pPr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EEFE8F-EA34-4A44-8E2F-505A1F3FF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93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71600" y="188640"/>
            <a:ext cx="6969968" cy="568863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ru-RU" sz="4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ru-RU" sz="7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САМООБРАЗОВАНИЮ  ПЕДАГОГОВ ДОУ</a:t>
            </a:r>
            <a:endParaRPr lang="ru-RU" sz="4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33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</a:t>
            </a:r>
          </a:p>
          <a:p>
            <a:pPr marL="0" indent="0" algn="r">
              <a:buNone/>
            </a:pPr>
            <a:r>
              <a:rPr lang="ru-RU" sz="33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Изотова И.А.</a:t>
            </a:r>
            <a:endParaRPr lang="ru-RU" sz="33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://cs543104.vk.me/v543104888/223bb/vUfkW4rsdF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46" y="3857628"/>
            <a:ext cx="3232820" cy="190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6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200" y="404664"/>
            <a:ext cx="892899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Этапы работы по самообразованию</a:t>
            </a:r>
          </a:p>
          <a:p>
            <a:pPr algn="ctr"/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smtClean="0">
                <a:solidFill>
                  <a:srgbClr val="0070C0"/>
                </a:solidFill>
              </a:rPr>
              <a:t>1 этап – организационный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Определение темы самообразования.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Постановка целей, задач.</a:t>
            </a:r>
            <a:r>
              <a:rPr lang="ru-RU" sz="2800" b="1" i="1" dirty="0"/>
              <a:t> </a:t>
            </a:r>
            <a:endParaRPr lang="ru-RU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Подбор научно-методической литературы по теме.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Подбор образовательных технологий (выбор одной или нескольких технологий для получения прогнозируемых результатов)</a:t>
            </a:r>
          </a:p>
          <a:p>
            <a:r>
              <a:rPr lang="ru-RU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91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2493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0070C0"/>
                </a:solidFill>
              </a:rPr>
              <a:t>2 этап – </a:t>
            </a:r>
            <a:r>
              <a:rPr lang="ru-RU" sz="2800" b="1" i="1" dirty="0" smtClean="0">
                <a:solidFill>
                  <a:srgbClr val="0070C0"/>
                </a:solidFill>
              </a:rPr>
              <a:t>теоретический</a:t>
            </a:r>
            <a:endParaRPr lang="ru-RU" sz="2800" b="1" i="1" dirty="0">
              <a:solidFill>
                <a:srgbClr val="0070C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Изучение научно-методической литературы по теме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Изучение образовательных технологий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Составление перспективного плана работы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Разработка методического материала:  консультации, рекомендации, памятки, </a:t>
            </a:r>
            <a:r>
              <a:rPr lang="ru-RU" sz="2000" dirty="0" smtClean="0"/>
              <a:t>информационные </a:t>
            </a:r>
            <a:r>
              <a:rPr lang="ru-RU" sz="2000" dirty="0"/>
              <a:t>материалы для родителей</a:t>
            </a:r>
            <a:r>
              <a:rPr lang="ru-RU" sz="2000" dirty="0" smtClean="0"/>
              <a:t>.</a:t>
            </a:r>
            <a:endParaRPr lang="ru-RU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Подготовка практического наглядно-иллюстративного материала (создание предметно-развивающей среды)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Разработка и проведение </a:t>
            </a:r>
            <a:r>
              <a:rPr lang="ru-RU" sz="2000" dirty="0"/>
              <a:t>диагностики с детьми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Анализ и оформление результатов диагностики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Разработка конспектов, картотек, дидактического материала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462093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5774" y="260648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i="1" dirty="0">
                <a:solidFill>
                  <a:srgbClr val="0070C0"/>
                </a:solidFill>
              </a:rPr>
              <a:t>3 этап – </a:t>
            </a:r>
            <a:r>
              <a:rPr lang="ru-RU" sz="2800" b="1" i="1" dirty="0" smtClean="0">
                <a:solidFill>
                  <a:srgbClr val="0070C0"/>
                </a:solidFill>
              </a:rPr>
              <a:t>практический </a:t>
            </a:r>
            <a:endParaRPr lang="ru-RU" sz="2800" b="1" i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dirty="0"/>
              <a:t>Внедрение в работу подготовленного материала. </a:t>
            </a:r>
            <a:endParaRPr lang="ru-RU" dirty="0"/>
          </a:p>
          <a:p>
            <a:pPr algn="ctr">
              <a:lnSpc>
                <a:spcPct val="150000"/>
              </a:lnSpc>
            </a:pPr>
            <a:r>
              <a:rPr lang="ru-RU" sz="2800" b="1" i="1" dirty="0">
                <a:solidFill>
                  <a:srgbClr val="0070C0"/>
                </a:solidFill>
              </a:rPr>
              <a:t>4 этап </a:t>
            </a:r>
            <a:r>
              <a:rPr lang="ru-RU" sz="2800" b="1" i="1" dirty="0" smtClean="0">
                <a:solidFill>
                  <a:srgbClr val="0070C0"/>
                </a:solidFill>
              </a:rPr>
              <a:t>– итоговый </a:t>
            </a:r>
            <a:endParaRPr lang="ru-RU" sz="2800" b="1" i="1" dirty="0">
              <a:solidFill>
                <a:srgbClr val="0070C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 </a:t>
            </a:r>
            <a:r>
              <a:rPr lang="ru-RU" sz="2400" dirty="0"/>
              <a:t>Проведение диагностики с целью отслеживания результата работы.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Самоанализ педагогической деятельности.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/>
              <a:t>Обобщение и оформление </a:t>
            </a:r>
            <a:r>
              <a:rPr lang="ru-RU" sz="2400" dirty="0"/>
              <a:t>результатов работы.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/>
              <a:t>Распространение </a:t>
            </a:r>
            <a:r>
              <a:rPr lang="ru-RU" sz="2400" dirty="0"/>
              <a:t>опыта своей работы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6450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332656"/>
            <a:ext cx="864096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Формы работы с детьми</a:t>
            </a:r>
            <a:endParaRPr lang="ru-RU" sz="2400" i="1" dirty="0">
              <a:solidFill>
                <a:srgbClr val="0070C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диагностика детей по данному направлению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организованная образовательная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выставка детских работ 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праздники и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развлечения, представления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 т.д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0170">
              <a:spcAft>
                <a:spcPts val="0"/>
              </a:spcAft>
            </a:pPr>
            <a:endParaRPr lang="ru-RU" dirty="0">
              <a:solidFill>
                <a:srgbClr val="00B05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ctr">
              <a:spcAft>
                <a:spcPts val="0"/>
              </a:spcAft>
            </a:pPr>
            <a:r>
              <a:rPr lang="ru-RU" sz="24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2400" b="1" i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работы с родителями</a:t>
            </a:r>
            <a:endParaRPr lang="ru-RU" sz="2400" i="1" dirty="0">
              <a:solidFill>
                <a:srgbClr val="0070C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ознакомление родителей с работой </a:t>
            </a:r>
            <a:r>
              <a:rPr lang="ru-RU" sz="2000" dirty="0" err="1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ДОУи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задачами по  данному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направлению 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консультации для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беседы в соответствии с планом работы </a:t>
            </a:r>
            <a:endParaRPr lang="ru-RU" sz="20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оформление папок-передвижек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выставки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совместное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развлечение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выступление на родительском собрании с отчётом о проделанной работе за учебный год и т.д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7592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индивидуальная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помощь родителям  </a:t>
            </a:r>
            <a:endParaRPr lang="ru-R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93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88641"/>
            <a:ext cx="7920880" cy="5104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algn="ctr">
              <a:spcAft>
                <a:spcPts val="0"/>
              </a:spcAft>
            </a:pPr>
            <a:endParaRPr lang="ru-RU" sz="2000" b="1" dirty="0" smtClean="0">
              <a:solidFill>
                <a:schemeClr val="accent2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algn="ctr">
              <a:spcAft>
                <a:spcPts val="0"/>
              </a:spcAft>
            </a:pPr>
            <a:r>
              <a:rPr lang="ru-RU" sz="2800" b="1" i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Формы самореализации</a:t>
            </a:r>
          </a:p>
          <a:p>
            <a:pPr marL="90170" algn="ctr">
              <a:spcAft>
                <a:spcPts val="0"/>
              </a:spcAft>
            </a:pPr>
            <a:endParaRPr lang="ru-RU" sz="3200" b="1" i="1" dirty="0">
              <a:solidFill>
                <a:srgbClr val="00B05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737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Изучение методик, технологий</a:t>
            </a:r>
            <a:endParaRPr lang="ru-RU" sz="3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737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Работа с методической литературой</a:t>
            </a:r>
            <a:endParaRPr lang="ru-RU" sz="3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737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Составление перспективного </a:t>
            </a:r>
            <a:r>
              <a:rPr lang="ru-RU" sz="32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плана</a:t>
            </a:r>
          </a:p>
          <a:p>
            <a:pPr marL="54737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методических материалов</a:t>
            </a:r>
            <a:endParaRPr lang="ru-RU" sz="3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737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Обработка результатов диагностики </a:t>
            </a:r>
            <a:endParaRPr lang="ru-RU" sz="32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>
              <a:spcAft>
                <a:spcPts val="0"/>
              </a:spcAft>
            </a:pPr>
            <a:endParaRPr lang="ru-RU" sz="2400" dirty="0">
              <a:solidFill>
                <a:srgbClr val="00B05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B05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00B05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35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5283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4300" algn="ctr">
              <a:spcBef>
                <a:spcPts val="375"/>
              </a:spcBef>
              <a:spcAft>
                <a:spcPts val="0"/>
              </a:spcAft>
            </a:pP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</a:rPr>
              <a:t>Источники самообразования</a:t>
            </a:r>
          </a:p>
          <a:p>
            <a:pPr indent="271463">
              <a:spcBef>
                <a:spcPts val="375"/>
              </a:spcBef>
            </a:pPr>
            <a:r>
              <a:rPr lang="ru-RU" dirty="0"/>
              <a:t>Учитывая, что педагог самостоятельно добывает знания, источниками информации могут быть</a:t>
            </a:r>
            <a:r>
              <a:rPr lang="ru-RU" dirty="0" smtClean="0"/>
              <a:t>:</a:t>
            </a:r>
          </a:p>
          <a:p>
            <a:pPr indent="271463"/>
            <a:r>
              <a:rPr lang="ru-RU" dirty="0"/>
              <a:t>• Курсы повышения квалификации</a:t>
            </a:r>
          </a:p>
          <a:p>
            <a:pPr indent="271463"/>
            <a:r>
              <a:rPr lang="ru-RU" dirty="0"/>
              <a:t>• Литература (методическая, научно-популярная, публицистическая, художественная и др.)</a:t>
            </a:r>
          </a:p>
          <a:p>
            <a:pPr indent="271463"/>
            <a:r>
              <a:rPr lang="ru-RU" dirty="0"/>
              <a:t>• Интернет</a:t>
            </a:r>
          </a:p>
          <a:p>
            <a:pPr indent="271463"/>
            <a:r>
              <a:rPr lang="ru-RU" dirty="0"/>
              <a:t>• </a:t>
            </a:r>
            <a:r>
              <a:rPr lang="ru-RU" dirty="0" err="1"/>
              <a:t>Вебинары</a:t>
            </a:r>
            <a:r>
              <a:rPr lang="ru-RU" dirty="0"/>
              <a:t>, тестирование</a:t>
            </a:r>
          </a:p>
          <a:p>
            <a:pPr indent="271463"/>
            <a:r>
              <a:rPr lang="ru-RU" dirty="0"/>
              <a:t>• Мероприятия по обмену опытом (мастер-классы, семинары, конференции и т.д.)</a:t>
            </a:r>
          </a:p>
          <a:p>
            <a:pPr indent="271463"/>
            <a:r>
              <a:rPr lang="ru-RU" dirty="0"/>
              <a:t>• Телевидение</a:t>
            </a:r>
          </a:p>
          <a:p>
            <a:pPr indent="271463"/>
            <a:r>
              <a:rPr lang="ru-RU" dirty="0"/>
              <a:t>• Газеты, журналы</a:t>
            </a:r>
          </a:p>
          <a:p>
            <a:pPr indent="271463"/>
            <a:r>
              <a:rPr lang="ru-RU" dirty="0"/>
              <a:t>• Видео, аудио информация на различных носителях</a:t>
            </a:r>
          </a:p>
          <a:p>
            <a:pPr indent="271463"/>
            <a:r>
              <a:rPr lang="ru-RU" dirty="0"/>
              <a:t>• Экскурсии, театры, выставки, музеи, концерты</a:t>
            </a:r>
          </a:p>
          <a:p>
            <a:endParaRPr lang="en-US" dirty="0" smtClean="0">
              <a:latin typeface="+mj-lt"/>
              <a:ea typeface="Times New Roman" panose="02020603050405020304" pitchFamily="18" charset="0"/>
            </a:endParaRPr>
          </a:p>
          <a:p>
            <a:pPr indent="174625" algn="just"/>
            <a:r>
              <a:rPr lang="ru-RU" dirty="0">
                <a:latin typeface="+mj-lt"/>
                <a:ea typeface="Times New Roman" panose="02020603050405020304" pitchFamily="18" charset="0"/>
              </a:rPr>
              <a:t>В</a:t>
            </a:r>
            <a:r>
              <a:rPr lang="ru-RU" dirty="0" smtClean="0">
                <a:latin typeface="+mj-lt"/>
                <a:ea typeface="Times New Roman" panose="02020603050405020304" pitchFamily="18" charset="0"/>
              </a:rPr>
              <a:t>се </a:t>
            </a:r>
            <a:r>
              <a:rPr lang="ru-RU" dirty="0">
                <a:latin typeface="+mj-lt"/>
                <a:ea typeface="Times New Roman" panose="02020603050405020304" pitchFamily="18" charset="0"/>
              </a:rPr>
              <a:t>источники делятся на источники знаний, способствующие личностному росту, и источники, способствующие профессиональному росту. Однако они могут способствовать и тому и другому одновременно.</a:t>
            </a:r>
            <a:endParaRPr lang="ru-RU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36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218" y="404664"/>
            <a:ext cx="7654190" cy="3403600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 за внимание!</a:t>
            </a:r>
            <a:endParaRPr lang="ru-RU" sz="48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5616" y="1844824"/>
            <a:ext cx="6347714" cy="3044410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Желаю успехов!</a:t>
            </a:r>
          </a:p>
          <a:p>
            <a:pPr algn="ctr"/>
            <a:endParaRPr lang="ru-RU" sz="48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0534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77552"/>
            <a:ext cx="6347714" cy="137924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Городское методическое объединение</a:t>
            </a:r>
            <a:br>
              <a:rPr lang="ru-RU" sz="18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18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«МЕТОДИЧЕСКОЕ </a:t>
            </a:r>
            <a:r>
              <a:rPr lang="ru-RU" sz="1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СОПРОВОЖДЕНИЕ </a:t>
            </a:r>
            <a:r>
              <a:rPr lang="en-US" sz="1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en-US" sz="1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1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педагогов раннего </a:t>
            </a:r>
            <a:r>
              <a:rPr lang="ru-RU" sz="18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возраста»</a:t>
            </a:r>
            <a:r>
              <a:rPr lang="ru-RU" sz="1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1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412776"/>
            <a:ext cx="7778824" cy="4628586"/>
          </a:xfrm>
        </p:spPr>
        <p:txBody>
          <a:bodyPr>
            <a:normAutofit fontScale="92500" lnSpcReduction="20000"/>
          </a:bodyPr>
          <a:lstStyle/>
          <a:p>
            <a:pPr indent="358775"/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профессиональной компетенции и творческого потенциала педагогов групп раннего возраста через повышение качества методической поддержки и эффективности образовательного процесса с учётом требований </a:t>
            </a:r>
            <a:r>
              <a:rPr lang="ru-RU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профстандарта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педагога в условиях реализации ФГОС ДО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58775"/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Совершенствовать педагогическое мастерство педагогов групп раннего возраста в условиях реализации ФГОС ДО в вопросах инновационного подхода к организации </a:t>
            </a:r>
            <a:r>
              <a:rPr lang="ru-RU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-образовательного процесса.</a:t>
            </a:r>
            <a:b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Способствовать развитию профессиональных компетенций педагогов раннего возраста в соответствии с требованиями </a:t>
            </a:r>
            <a:r>
              <a:rPr lang="ru-RU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профстандарта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педагога.</a:t>
            </a:r>
            <a:b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Распространить результативный опыт работы с детьми раннего возраста по организации образовательной деятельности  и методического сопровождения педагогов групп раннего возраста.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5" descr="G:\для презентации\к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55420" y="5233563"/>
            <a:ext cx="1433004" cy="16155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7299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260648"/>
            <a:ext cx="8229600" cy="5865813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Наука</a:t>
            </a:r>
            <a:r>
              <a:rPr lang="ru-RU" sz="2400" dirty="0">
                <a:solidFill>
                  <a:schemeClr val="tx1"/>
                </a:solidFill>
              </a:rPr>
              <a:t>, техника, </a:t>
            </a:r>
            <a:r>
              <a:rPr lang="ru-RU" sz="2400" dirty="0" smtClean="0">
                <a:solidFill>
                  <a:schemeClr val="tx1"/>
                </a:solidFill>
              </a:rPr>
              <a:t>производство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постоянно </a:t>
            </a:r>
            <a:r>
              <a:rPr lang="ru-RU" sz="2400" dirty="0">
                <a:solidFill>
                  <a:schemeClr val="tx1"/>
                </a:solidFill>
              </a:rPr>
              <a:t>развиваются и </a:t>
            </a:r>
            <a:r>
              <a:rPr lang="ru-RU" sz="2400" dirty="0" smtClean="0">
                <a:solidFill>
                  <a:schemeClr val="tx1"/>
                </a:solidFill>
              </a:rPr>
              <a:t>совершенствуются. </a:t>
            </a:r>
            <a:r>
              <a:rPr lang="ru-RU" sz="2400" dirty="0">
                <a:solidFill>
                  <a:schemeClr val="tx1"/>
                </a:solidFill>
              </a:rPr>
              <a:t>Следовательно, знания, полученные ранее, могут устаревать.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Чтобы не отстать от времени,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педагог должен постоянно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 совершенствовать свои знания, овладевать современными педагогическими технологиями воспитания и обучения и тем самым обеспечить </a:t>
            </a:r>
            <a:r>
              <a:rPr lang="ru-RU" sz="2400" dirty="0" smtClean="0">
                <a:solidFill>
                  <a:schemeClr val="tx1"/>
                </a:solidFill>
              </a:rPr>
              <a:t>возможность </a:t>
            </a:r>
            <a:r>
              <a:rPr lang="ru-RU" sz="2400" dirty="0">
                <a:solidFill>
                  <a:schemeClr val="tx1"/>
                </a:solidFill>
              </a:rPr>
              <a:t>для своего развития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0" indent="0" algn="ctr">
              <a:buNone/>
              <a:defRPr/>
            </a:pPr>
            <a:r>
              <a:rPr lang="ru-RU" sz="2800" b="1" dirty="0" smtClean="0">
                <a:solidFill>
                  <a:srgbClr val="0070C0"/>
                </a:solidFill>
              </a:rPr>
              <a:t>Самообразование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– это целенаправленная работа педагога по расширению и углублению своих теоретических знаний, совершенствованию имеющихся и приобретению новых профессиональных навыков и умений в свете современных требований педагогической и психологической наук.</a:t>
            </a:r>
          </a:p>
          <a:p>
            <a:endParaRPr lang="ru-RU" sz="2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47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" y="404664"/>
            <a:ext cx="8676456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Значение самообразования для профессиональной компетентности педагога</a:t>
            </a:r>
          </a:p>
          <a:p>
            <a:pPr algn="ctr"/>
            <a:endParaRPr lang="ru-RU" b="1" dirty="0"/>
          </a:p>
          <a:p>
            <a:pPr marL="5413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Повышение качества деятельности педагога</a:t>
            </a:r>
          </a:p>
          <a:p>
            <a:pPr marL="5413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Готовность к педагогическому творчеству</a:t>
            </a:r>
          </a:p>
          <a:p>
            <a:pPr marL="541338" lvl="0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Профессиональный </a:t>
            </a:r>
            <a:r>
              <a:rPr lang="ru-RU" sz="2400" dirty="0" smtClean="0"/>
              <a:t>рост</a:t>
            </a:r>
            <a:endParaRPr lang="ru-RU" sz="2400" dirty="0"/>
          </a:p>
          <a:p>
            <a:pPr marL="541338" lvl="0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Создание имиджа современного педагога-новатора, педагога-мастера, педагога-наставника</a:t>
            </a:r>
          </a:p>
          <a:p>
            <a:pPr marL="541338" lvl="0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Соответствие педагога требованиям  общества и государства</a:t>
            </a:r>
          </a:p>
        </p:txBody>
      </p:sp>
    </p:spTree>
    <p:extLst>
      <p:ext uri="{BB962C8B-B14F-4D97-AF65-F5344CB8AC3E}">
        <p14:creationId xmlns:p14="http://schemas.microsoft.com/office/powerpoint/2010/main" val="309649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568952" cy="5152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0070C0"/>
                </a:solidFill>
              </a:rPr>
              <a:t>Основные направления </a:t>
            </a:r>
            <a:r>
              <a:rPr lang="ru-RU" sz="2800" b="1" dirty="0" smtClean="0">
                <a:solidFill>
                  <a:srgbClr val="0070C0"/>
                </a:solidFill>
              </a:rPr>
              <a:t>самообразования</a:t>
            </a:r>
          </a:p>
          <a:p>
            <a:pPr algn="ctr">
              <a:defRPr/>
            </a:pP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>
                <a:solidFill>
                  <a:srgbClr val="0070C0"/>
                </a:solidFill>
              </a:rPr>
              <a:t>педагогов </a:t>
            </a:r>
            <a:r>
              <a:rPr lang="ru-RU" sz="2800" b="1" dirty="0" smtClean="0">
                <a:solidFill>
                  <a:srgbClr val="0070C0"/>
                </a:solidFill>
              </a:rPr>
              <a:t>ДОУ</a:t>
            </a:r>
          </a:p>
          <a:p>
            <a:pPr algn="ctr">
              <a:defRPr/>
            </a:pPr>
            <a:endParaRPr lang="ru-RU" sz="2800" b="1" dirty="0">
              <a:solidFill>
                <a:srgbClr val="0070C0"/>
              </a:solidFill>
            </a:endParaRPr>
          </a:p>
          <a:p>
            <a:pPr>
              <a:spcBef>
                <a:spcPct val="20000"/>
              </a:spcBef>
              <a:buClr>
                <a:srgbClr val="0F6FC6"/>
              </a:buClr>
              <a:buSzPct val="70000"/>
              <a:defRPr/>
            </a:pPr>
            <a:r>
              <a:rPr lang="ru-RU" sz="2400" b="1" dirty="0" smtClean="0"/>
              <a:t>-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dirty="0" smtClean="0"/>
              <a:t>Ознакомление </a:t>
            </a:r>
            <a:r>
              <a:rPr lang="ru-RU" sz="2400" dirty="0"/>
              <a:t>с новыми нормативными документами по вопросам дошкольного </a:t>
            </a:r>
            <a:r>
              <a:rPr lang="ru-RU" sz="2400" dirty="0" smtClean="0"/>
              <a:t>воспитания</a:t>
            </a:r>
            <a:endParaRPr lang="ru-RU" sz="2400" dirty="0"/>
          </a:p>
          <a:p>
            <a:pPr>
              <a:spcBef>
                <a:spcPct val="20000"/>
              </a:spcBef>
              <a:buClr>
                <a:srgbClr val="0F6FC6"/>
              </a:buClr>
              <a:buSzPct val="70000"/>
              <a:defRPr/>
            </a:pPr>
            <a:r>
              <a:rPr lang="ru-RU" sz="2400" dirty="0" smtClean="0"/>
              <a:t>- Изучение </a:t>
            </a:r>
            <a:r>
              <a:rPr lang="ru-RU" sz="2400" dirty="0"/>
              <a:t>учебной и научно-методической </a:t>
            </a:r>
            <a:r>
              <a:rPr lang="ru-RU" sz="2400" dirty="0" smtClean="0"/>
              <a:t>литературы</a:t>
            </a:r>
            <a:endParaRPr lang="ru-RU" sz="2400" dirty="0"/>
          </a:p>
          <a:p>
            <a:pPr>
              <a:spcBef>
                <a:spcPct val="20000"/>
              </a:spcBef>
              <a:buClr>
                <a:srgbClr val="0F6FC6"/>
              </a:buClr>
              <a:buSzPct val="70000"/>
              <a:defRPr/>
            </a:pPr>
            <a:r>
              <a:rPr lang="ru-RU" sz="2400" dirty="0" smtClean="0"/>
              <a:t>- Ознакомление </a:t>
            </a:r>
            <a:r>
              <a:rPr lang="ru-RU" sz="2400" dirty="0"/>
              <a:t>с новыми достижениями педагогики, детской психологии, анатомии, </a:t>
            </a:r>
            <a:r>
              <a:rPr lang="ru-RU" sz="2400" dirty="0" smtClean="0"/>
              <a:t>физиологии</a:t>
            </a:r>
            <a:endParaRPr lang="ru-RU" sz="2400" dirty="0"/>
          </a:p>
          <a:p>
            <a:pPr>
              <a:spcBef>
                <a:spcPct val="20000"/>
              </a:spcBef>
              <a:buClr>
                <a:srgbClr val="0F6FC6"/>
              </a:buClr>
              <a:buSzPct val="70000"/>
              <a:defRPr/>
            </a:pPr>
            <a:r>
              <a:rPr lang="ru-RU" sz="2400" dirty="0" smtClean="0"/>
              <a:t>- Изучение </a:t>
            </a:r>
            <a:r>
              <a:rPr lang="ru-RU" sz="2400" dirty="0"/>
              <a:t>новых программ и педагогических </a:t>
            </a:r>
            <a:r>
              <a:rPr lang="ru-RU" sz="2400" dirty="0" smtClean="0"/>
              <a:t>технологий</a:t>
            </a:r>
            <a:endParaRPr lang="ru-RU" sz="2400" dirty="0"/>
          </a:p>
          <a:p>
            <a:pPr>
              <a:spcBef>
                <a:spcPct val="20000"/>
              </a:spcBef>
              <a:buClr>
                <a:srgbClr val="0F6FC6"/>
              </a:buClr>
              <a:buSzPct val="70000"/>
              <a:defRPr/>
            </a:pPr>
            <a:r>
              <a:rPr lang="ru-RU" sz="2400" dirty="0" smtClean="0"/>
              <a:t>- Ознакомление </a:t>
            </a:r>
            <a:r>
              <a:rPr lang="ru-RU" sz="2400" dirty="0"/>
              <a:t>с передовой практикой дошкольных </a:t>
            </a:r>
            <a:r>
              <a:rPr lang="ru-RU" sz="2400" dirty="0" smtClean="0"/>
              <a:t>учреждений</a:t>
            </a:r>
            <a:endParaRPr lang="ru-RU" sz="2400" dirty="0"/>
          </a:p>
          <a:p>
            <a:pPr>
              <a:spcBef>
                <a:spcPct val="20000"/>
              </a:spcBef>
              <a:buClr>
                <a:srgbClr val="0F6FC6"/>
              </a:buClr>
              <a:buSzPct val="70000"/>
              <a:defRPr/>
            </a:pPr>
            <a:r>
              <a:rPr lang="ru-RU" sz="2400" dirty="0" smtClean="0"/>
              <a:t>- Повышение </a:t>
            </a:r>
            <a:r>
              <a:rPr lang="ru-RU" sz="2400" dirty="0"/>
              <a:t>общекультурного </a:t>
            </a:r>
            <a:r>
              <a:rPr lang="ru-RU" sz="2400" dirty="0" smtClean="0"/>
              <a:t>уровня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3671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219075" y="227013"/>
            <a:ext cx="7477125" cy="609699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solidFill>
                  <a:srgbClr val="0070C0"/>
                </a:solidFill>
              </a:rPr>
              <a:t>Формы самообразования</a:t>
            </a:r>
            <a:r>
              <a:rPr lang="ru-RU" sz="2400" b="1" u="sng" dirty="0" smtClean="0">
                <a:solidFill>
                  <a:srgbClr val="003300"/>
                </a:solidFill>
              </a:rPr>
              <a:t/>
            </a:r>
            <a:br>
              <a:rPr lang="ru-RU" sz="2400" b="1" u="sng" dirty="0" smtClean="0">
                <a:solidFill>
                  <a:srgbClr val="003300"/>
                </a:solidFill>
              </a:rPr>
            </a:br>
            <a:endParaRPr lang="ru-RU" sz="2400" b="1" u="sng" dirty="0" smtClean="0">
              <a:solidFill>
                <a:srgbClr val="003300"/>
              </a:solidFill>
            </a:endParaRPr>
          </a:p>
        </p:txBody>
      </p:sp>
      <p:sp>
        <p:nvSpPr>
          <p:cNvPr id="283674" name="AutoShape 26"/>
          <p:cNvSpPr>
            <a:spLocks noGrp="1" noChangeArrowheads="1"/>
          </p:cNvSpPr>
          <p:nvPr>
            <p:ph sz="quarter" idx="1"/>
          </p:nvPr>
        </p:nvSpPr>
        <p:spPr>
          <a:xfrm>
            <a:off x="899592" y="1325082"/>
            <a:ext cx="5904433" cy="93615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solidFill>
              <a:schemeClr val="tx1"/>
            </a:solidFill>
            <a:round/>
          </a:ln>
        </p:spPr>
        <p:txBody>
          <a:bodyPr>
            <a:normAutofit fontScale="850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обучение на курсах </a:t>
            </a:r>
          </a:p>
          <a:p>
            <a:pPr algn="ctr" eaLnBrk="1" hangingPunct="1">
              <a:buFontTx/>
              <a:buNone/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(один раз в пять лет)</a:t>
            </a:r>
          </a:p>
        </p:txBody>
      </p:sp>
      <p:sp>
        <p:nvSpPr>
          <p:cNvPr id="283675" name="AutoShape 27"/>
          <p:cNvSpPr>
            <a:spLocks noGrp="1" noChangeArrowheads="1"/>
          </p:cNvSpPr>
          <p:nvPr>
            <p:ph sz="quarter" idx="2"/>
          </p:nvPr>
        </p:nvSpPr>
        <p:spPr>
          <a:xfrm>
            <a:off x="899592" y="4709533"/>
            <a:ext cx="5977458" cy="143956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участие в методической работе</a:t>
            </a:r>
          </a:p>
          <a:p>
            <a:pPr algn="ctr" eaLnBrk="1" hangingPunct="1">
              <a:buFontTx/>
              <a:buNone/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детского сада, </a:t>
            </a: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города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3676" name="AutoShape 28"/>
          <p:cNvSpPr>
            <a:spLocks noGrp="1" noChangeArrowheads="1"/>
          </p:cNvSpPr>
          <p:nvPr>
            <p:ph sz="quarter" idx="3"/>
          </p:nvPr>
        </p:nvSpPr>
        <p:spPr>
          <a:xfrm>
            <a:off x="827088" y="2837275"/>
            <a:ext cx="5976937" cy="129621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solidFill>
              <a:schemeClr val="tx1"/>
            </a:solidFill>
            <a:round/>
          </a:ln>
        </p:spPr>
        <p:txBody>
          <a:bodyPr>
            <a:normAutofit fontScale="92500"/>
          </a:bodyPr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ru-RU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ндивидуальное самообразование</a:t>
            </a:r>
          </a:p>
          <a:p>
            <a:pPr eaLnBrk="1" hangingPunct="1">
              <a:defRPr/>
            </a:pPr>
            <a:endParaRPr lang="ru-RU" sz="2800" b="1" dirty="0"/>
          </a:p>
        </p:txBody>
      </p:sp>
      <p:sp>
        <p:nvSpPr>
          <p:cNvPr id="6" name="Двойная стрелка вверх/вниз 5"/>
          <p:cNvSpPr/>
          <p:nvPr/>
        </p:nvSpPr>
        <p:spPr>
          <a:xfrm>
            <a:off x="3571868" y="2214554"/>
            <a:ext cx="484632" cy="64294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войная стрелка вверх/вниз 6"/>
          <p:cNvSpPr/>
          <p:nvPr/>
        </p:nvSpPr>
        <p:spPr>
          <a:xfrm>
            <a:off x="3571868" y="4143380"/>
            <a:ext cx="484632" cy="64294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гнутая вправо стрелка 7"/>
          <p:cNvSpPr/>
          <p:nvPr/>
        </p:nvSpPr>
        <p:spPr>
          <a:xfrm rot="10800000">
            <a:off x="214282" y="1785926"/>
            <a:ext cx="731520" cy="37862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право стрелка 8"/>
          <p:cNvSpPr/>
          <p:nvPr/>
        </p:nvSpPr>
        <p:spPr>
          <a:xfrm>
            <a:off x="6786578" y="1857364"/>
            <a:ext cx="731520" cy="37862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17603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219075" y="227013"/>
            <a:ext cx="7477125" cy="82572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 smtClean="0">
                <a:solidFill>
                  <a:srgbClr val="00B050"/>
                </a:solidFill>
              </a:rPr>
              <a:t>   </a:t>
            </a:r>
            <a:r>
              <a:rPr lang="ru-RU" b="1" dirty="0" smtClean="0">
                <a:solidFill>
                  <a:srgbClr val="0070C0"/>
                </a:solidFill>
              </a:rPr>
              <a:t>Формы самообразования</a:t>
            </a:r>
          </a:p>
        </p:txBody>
      </p:sp>
      <p:sp>
        <p:nvSpPr>
          <p:cNvPr id="20482" name="AutoShape 9"/>
          <p:cNvSpPr>
            <a:spLocks noGrp="1" noChangeArrowheads="1"/>
          </p:cNvSpPr>
          <p:nvPr>
            <p:ph sz="quarter" idx="1"/>
          </p:nvPr>
        </p:nvSpPr>
        <p:spPr>
          <a:xfrm>
            <a:off x="307975" y="1451372"/>
            <a:ext cx="3616325" cy="969516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dirty="0" smtClean="0"/>
              <a:t>   </a:t>
            </a:r>
            <a:r>
              <a:rPr lang="ru-RU" sz="2800" b="1" dirty="0" smtClean="0">
                <a:solidFill>
                  <a:schemeClr val="tx1"/>
                </a:solidFill>
              </a:rPr>
              <a:t>Индивидуальная</a:t>
            </a:r>
          </a:p>
          <a:p>
            <a:pPr eaLnBrk="1" hangingPunct="1"/>
            <a:endParaRPr lang="ru-RU" sz="2400" b="1" dirty="0" smtClean="0">
              <a:solidFill>
                <a:schemeClr val="bg2"/>
              </a:solidFill>
            </a:endParaRPr>
          </a:p>
          <a:p>
            <a:pPr eaLnBrk="1" hangingPunct="1"/>
            <a:endParaRPr lang="ru-RU" sz="2400" b="1" dirty="0" smtClean="0"/>
          </a:p>
          <a:p>
            <a:pPr eaLnBrk="1" hangingPunct="1">
              <a:buFontTx/>
              <a:buNone/>
            </a:pPr>
            <a:endParaRPr lang="ru-RU" sz="24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2400" b="1" dirty="0" smtClean="0"/>
          </a:p>
        </p:txBody>
      </p:sp>
      <p:sp>
        <p:nvSpPr>
          <p:cNvPr id="20483" name="AutoShape 10"/>
          <p:cNvSpPr>
            <a:spLocks noGrp="1" noChangeArrowheads="1"/>
          </p:cNvSpPr>
          <p:nvPr>
            <p:ph sz="quarter" idx="2"/>
          </p:nvPr>
        </p:nvSpPr>
        <p:spPr>
          <a:xfrm>
            <a:off x="4078287" y="1451372"/>
            <a:ext cx="3617913" cy="969516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      Групповая</a:t>
            </a:r>
          </a:p>
          <a:p>
            <a:pPr eaLnBrk="1" hangingPunct="1"/>
            <a:endParaRPr lang="ru-RU" sz="2400" b="1" dirty="0" smtClean="0">
              <a:solidFill>
                <a:schemeClr val="bg2"/>
              </a:solidFill>
            </a:endParaRPr>
          </a:p>
          <a:p>
            <a:pPr eaLnBrk="1" hangingPunct="1"/>
            <a:endParaRPr lang="ru-RU" sz="2400" b="1" dirty="0" smtClean="0"/>
          </a:p>
          <a:p>
            <a:pPr eaLnBrk="1" hangingPunct="1"/>
            <a:endParaRPr lang="ru-RU" sz="24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2400" b="1" dirty="0" smtClean="0"/>
          </a:p>
        </p:txBody>
      </p:sp>
      <p:sp>
        <p:nvSpPr>
          <p:cNvPr id="288779" name="AutoShape 11"/>
          <p:cNvSpPr>
            <a:spLocks noGrp="1" noChangeArrowheads="1"/>
          </p:cNvSpPr>
          <p:nvPr>
            <p:ph sz="quarter" idx="3"/>
          </p:nvPr>
        </p:nvSpPr>
        <p:spPr>
          <a:xfrm>
            <a:off x="179388" y="2819524"/>
            <a:ext cx="3744912" cy="280831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>
            <a:solidFill>
              <a:schemeClr val="tx1"/>
            </a:solidFill>
            <a:round/>
          </a:ln>
        </p:spPr>
        <p:txBody>
          <a:bodyPr>
            <a:noAutofit/>
          </a:bodyPr>
          <a:lstStyle/>
          <a:p>
            <a:pPr algn="ctr" eaLnBrk="1" hangingPunct="1"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В индивидуальной форме 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инициатором является 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сам педагог, однако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руководители методических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структур могут инициировать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и стимулировать этот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процесс.</a:t>
            </a:r>
          </a:p>
        </p:txBody>
      </p:sp>
      <p:sp>
        <p:nvSpPr>
          <p:cNvPr id="288782" name="AutoShape 14"/>
          <p:cNvSpPr>
            <a:spLocks noGrp="1" noChangeArrowheads="1"/>
          </p:cNvSpPr>
          <p:nvPr>
            <p:ph sz="quarter" idx="4"/>
          </p:nvPr>
        </p:nvSpPr>
        <p:spPr>
          <a:xfrm>
            <a:off x="4050505" y="2819524"/>
            <a:ext cx="3673475" cy="280831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>
            <a:solidFill>
              <a:schemeClr val="tx1"/>
            </a:solidFill>
            <a:round/>
          </a:ln>
        </p:spPr>
        <p:txBody>
          <a:bodyPr>
            <a:noAutofit/>
          </a:bodyPr>
          <a:lstStyle/>
          <a:p>
            <a:pPr algn="ctr" eaLnBrk="1" hangingPunct="1">
              <a:lnSpc>
                <a:spcPct val="120000"/>
              </a:lnSpc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Групповая форма </a:t>
            </a:r>
          </a:p>
          <a:p>
            <a:pPr algn="ctr" eaLnBrk="1" hangingPunct="1">
              <a:lnSpc>
                <a:spcPct val="120000"/>
              </a:lnSpc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в виде деятельности</a:t>
            </a:r>
          </a:p>
          <a:p>
            <a:pPr algn="ctr" eaLnBrk="1" hangingPunct="1">
              <a:lnSpc>
                <a:spcPct val="120000"/>
              </a:lnSpc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методического объединения,</a:t>
            </a:r>
          </a:p>
          <a:p>
            <a:pPr algn="ctr" eaLnBrk="1" hangingPunct="1">
              <a:lnSpc>
                <a:spcPct val="120000"/>
              </a:lnSpc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семинаров, практикумов, </a:t>
            </a:r>
          </a:p>
          <a:p>
            <a:pPr algn="ctr" eaLnBrk="1" hangingPunct="1">
              <a:lnSpc>
                <a:spcPct val="120000"/>
              </a:lnSpc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курсов повышения</a:t>
            </a:r>
          </a:p>
          <a:p>
            <a:pPr algn="ctr" eaLnBrk="1" hangingPunct="1">
              <a:lnSpc>
                <a:spcPct val="120000"/>
              </a:lnSpc>
              <a:buFontTx/>
              <a:buNone/>
              <a:defRPr/>
            </a:pPr>
            <a:r>
              <a:rPr lang="ru-RU" b="1" dirty="0">
                <a:solidFill>
                  <a:schemeClr val="tx1"/>
                </a:solidFill>
              </a:rPr>
              <a:t>квалификации и др. </a:t>
            </a:r>
            <a:r>
              <a:rPr lang="ru-RU" sz="16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16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1600" dirty="0">
              <a:solidFill>
                <a:srgbClr val="00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522767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992119" cy="6048375"/>
          </a:xfrm>
        </p:spPr>
        <p:txBody>
          <a:bodyPr>
            <a:normAutofit/>
          </a:bodyPr>
          <a:lstStyle/>
          <a:p>
            <a:pPr marL="109728" algn="ctr"/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endParaRPr lang="ru-RU" sz="2800" dirty="0" smtClean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8313" y="404664"/>
            <a:ext cx="777609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/>
            <a:r>
              <a:rPr lang="ru-RU" sz="3200" b="1" dirty="0">
                <a:solidFill>
                  <a:srgbClr val="0070C0"/>
                </a:solidFill>
              </a:rPr>
              <a:t>Алгоритм составления плана по </a:t>
            </a:r>
            <a:r>
              <a:rPr lang="ru-RU" sz="3200" b="1" dirty="0" smtClean="0">
                <a:solidFill>
                  <a:srgbClr val="0070C0"/>
                </a:solidFill>
              </a:rPr>
              <a:t>самообразованию</a:t>
            </a:r>
            <a:endParaRPr lang="ru-RU" sz="3200" b="1" dirty="0">
              <a:solidFill>
                <a:srgbClr val="0070C0"/>
              </a:solidFill>
            </a:endParaRPr>
          </a:p>
          <a:p>
            <a:pPr indent="449580"/>
            <a:endParaRPr lang="ru-RU" sz="2000" dirty="0" smtClean="0"/>
          </a:p>
          <a:p>
            <a:pPr indent="449580"/>
            <a:r>
              <a:rPr lang="ru-RU" sz="2000" dirty="0" smtClean="0"/>
              <a:t> </a:t>
            </a:r>
            <a:r>
              <a:rPr lang="ru-RU" sz="2000" dirty="0"/>
              <a:t>В начале каждого учебного года все педагоги выбирают </a:t>
            </a:r>
            <a:r>
              <a:rPr lang="ru-RU" sz="2000" b="1" dirty="0">
                <a:solidFill>
                  <a:srgbClr val="0070C0"/>
                </a:solidFill>
              </a:rPr>
              <a:t>тему</a:t>
            </a:r>
            <a:r>
              <a:rPr lang="ru-RU" sz="2000" dirty="0">
                <a:solidFill>
                  <a:srgbClr val="0070C0"/>
                </a:solidFill>
              </a:rPr>
              <a:t> самообразования.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      Возможных </a:t>
            </a:r>
            <a:r>
              <a:rPr lang="ru-RU" sz="2000" dirty="0"/>
              <a:t>вариантов тем </a:t>
            </a:r>
            <a:r>
              <a:rPr lang="ru-RU" sz="2000" dirty="0" smtClean="0"/>
              <a:t>большое </a:t>
            </a:r>
            <a:r>
              <a:rPr lang="ru-RU" sz="2000" dirty="0"/>
              <a:t>количество, но любая тема должна быть направлена на повышение эффективности воспитательной работы, </a:t>
            </a:r>
            <a:r>
              <a:rPr lang="ru-RU" sz="2000" dirty="0" smtClean="0"/>
              <a:t>способствовать поиску новых педагогических </a:t>
            </a:r>
            <a:r>
              <a:rPr lang="ru-RU" sz="2000" dirty="0"/>
              <a:t>приёмов и методик.</a:t>
            </a:r>
            <a:br>
              <a:rPr lang="ru-RU" sz="2000" dirty="0"/>
            </a:br>
            <a:r>
              <a:rPr lang="ru-RU" sz="2000" dirty="0">
                <a:solidFill>
                  <a:srgbClr val="00B050"/>
                </a:solidFill>
              </a:rPr>
              <a:t/>
            </a:r>
            <a:br>
              <a:rPr lang="ru-RU" sz="2000" dirty="0">
                <a:solidFill>
                  <a:srgbClr val="00B050"/>
                </a:solidFill>
              </a:rPr>
            </a:br>
            <a:r>
              <a:rPr lang="ru-RU" sz="2000" dirty="0" smtClean="0">
                <a:solidFill>
                  <a:srgbClr val="00B050"/>
                </a:solidFill>
              </a:rPr>
              <a:t>             </a:t>
            </a:r>
            <a:r>
              <a:rPr lang="ru-RU" sz="2000" b="1" dirty="0" smtClean="0">
                <a:solidFill>
                  <a:srgbClr val="0070C0"/>
                </a:solidFill>
              </a:rPr>
              <a:t>Тематикой </a:t>
            </a:r>
            <a:r>
              <a:rPr lang="ru-RU" sz="2000" b="1" dirty="0">
                <a:solidFill>
                  <a:srgbClr val="0070C0"/>
                </a:solidFill>
              </a:rPr>
              <a:t>самообразования могут быть: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/>
              <a:t>- Одна из годовых задач ДОУ</a:t>
            </a:r>
            <a:br>
              <a:rPr lang="ru-RU" sz="2000" dirty="0"/>
            </a:br>
            <a:r>
              <a:rPr lang="ru-RU" sz="2000" dirty="0"/>
              <a:t>- Проблема, которая вызывает затруднение</a:t>
            </a:r>
            <a:br>
              <a:rPr lang="ru-RU" sz="2000" dirty="0"/>
            </a:br>
            <a:r>
              <a:rPr lang="ru-RU" sz="2000" dirty="0"/>
              <a:t>- Пополнение знаний по уже имеющемуся опыту</a:t>
            </a:r>
          </a:p>
        </p:txBody>
      </p:sp>
    </p:spTree>
    <p:extLst>
      <p:ext uri="{BB962C8B-B14F-4D97-AF65-F5344CB8AC3E}">
        <p14:creationId xmlns:p14="http://schemas.microsoft.com/office/powerpoint/2010/main" val="302067596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969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/>
            <a:r>
              <a:rPr lang="ru-RU" sz="2800" b="1" dirty="0"/>
              <a:t/>
            </a:r>
            <a:br>
              <a:rPr lang="ru-RU" sz="2800" b="1" dirty="0"/>
            </a:br>
            <a:r>
              <a:rPr lang="en-US" sz="2800" b="1" dirty="0" smtClean="0"/>
              <a:t>    </a:t>
            </a:r>
            <a:r>
              <a:rPr lang="ru-RU" sz="2400" dirty="0" smtClean="0">
                <a:solidFill>
                  <a:srgbClr val="000000"/>
                </a:solidFill>
                <a:latin typeface="+mj-lt"/>
              </a:rPr>
              <a:t>На </a:t>
            </a:r>
            <a:r>
              <a:rPr lang="ru-RU" sz="2400" dirty="0">
                <a:solidFill>
                  <a:srgbClr val="000000"/>
                </a:solidFill>
                <a:latin typeface="+mj-lt"/>
              </a:rPr>
              <a:t>основании выбранной темы педагог  разрабатывает личный </a:t>
            </a:r>
            <a:r>
              <a:rPr lang="ru-RU" sz="2400" b="1" dirty="0">
                <a:solidFill>
                  <a:srgbClr val="0070C0"/>
                </a:solidFill>
                <a:latin typeface="+mj-lt"/>
              </a:rPr>
              <a:t>план</a:t>
            </a:r>
            <a:r>
              <a:rPr lang="ru-RU" sz="2400" b="1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+mj-lt"/>
              </a:rPr>
              <a:t>работы над поставленной перед собой  проблемой. В плане указываются:</a:t>
            </a: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название </a:t>
            </a:r>
            <a:r>
              <a:rPr lang="ru-RU" sz="2400" dirty="0" smtClean="0">
                <a:solidFill>
                  <a:srgbClr val="000000"/>
                </a:solidFill>
                <a:latin typeface="+mj-lt"/>
              </a:rPr>
              <a:t>темы</a:t>
            </a: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а</a:t>
            </a:r>
            <a:r>
              <a:rPr lang="ru-RU" sz="2400" dirty="0" smtClean="0">
                <a:solidFill>
                  <a:srgbClr val="000000"/>
                </a:solidFill>
                <a:latin typeface="+mj-lt"/>
              </a:rPr>
              <a:t>ктуальность</a:t>
            </a:r>
            <a:endParaRPr lang="ru-RU" sz="2400" dirty="0">
              <a:solidFill>
                <a:srgbClr val="000000"/>
              </a:solidFill>
              <a:latin typeface="+mj-lt"/>
            </a:endParaRP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цели</a:t>
            </a: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задачи</a:t>
            </a: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предполагаемый </a:t>
            </a:r>
            <a:r>
              <a:rPr lang="ru-RU" sz="2400" dirty="0" smtClean="0">
                <a:solidFill>
                  <a:srgbClr val="000000"/>
                </a:solidFill>
                <a:latin typeface="+mj-lt"/>
              </a:rPr>
              <a:t>результат</a:t>
            </a: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+mj-lt"/>
              </a:rPr>
              <a:t>форма самообразования</a:t>
            </a:r>
            <a:endParaRPr lang="ru-RU" sz="2400" dirty="0">
              <a:solidFill>
                <a:srgbClr val="000000"/>
              </a:solidFill>
              <a:latin typeface="+mj-lt"/>
            </a:endParaRP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этапы работы</a:t>
            </a: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сроки выполнения каждого этапа</a:t>
            </a: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ф</a:t>
            </a:r>
            <a:r>
              <a:rPr lang="ru-RU" sz="2400" dirty="0" smtClean="0">
                <a:solidFill>
                  <a:srgbClr val="000000"/>
                </a:solidFill>
                <a:latin typeface="+mj-lt"/>
              </a:rPr>
              <a:t>ормы и содержание работы по самореализации, с детьми и родителями</a:t>
            </a:r>
            <a:endParaRPr lang="ru-RU" sz="2400" dirty="0">
              <a:solidFill>
                <a:srgbClr val="000000"/>
              </a:solidFill>
              <a:latin typeface="+mj-lt"/>
            </a:endParaRP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+mj-lt"/>
              </a:rPr>
              <a:t>форма </a:t>
            </a:r>
            <a:r>
              <a:rPr lang="ru-RU" sz="2400" dirty="0">
                <a:solidFill>
                  <a:srgbClr val="000000"/>
                </a:solidFill>
                <a:latin typeface="+mj-lt"/>
              </a:rPr>
              <a:t>отчета по проделанной </a:t>
            </a:r>
            <a:r>
              <a:rPr lang="ru-RU" sz="2400" dirty="0" smtClean="0">
                <a:solidFill>
                  <a:srgbClr val="000000"/>
                </a:solidFill>
                <a:latin typeface="+mj-lt"/>
              </a:rPr>
              <a:t>работе</a:t>
            </a:r>
          </a:p>
          <a:p>
            <a:pPr indent="44958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+mj-lt"/>
              </a:rPr>
              <a:t>л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+mj-lt"/>
              </a:rPr>
              <a:t>итература</a:t>
            </a:r>
            <a:endParaRPr lang="ru-RU" sz="24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82970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95536" y="764704"/>
          <a:ext cx="8208910" cy="5496393"/>
        </p:xfrm>
        <a:graphic>
          <a:graphicData uri="http://schemas.openxmlformats.org/drawingml/2006/table">
            <a:tbl>
              <a:tblPr firstRow="1" firstCol="1" bandRow="1"/>
              <a:tblGrid>
                <a:gridCol w="1823965"/>
                <a:gridCol w="1925493"/>
                <a:gridCol w="1795158"/>
                <a:gridCol w="1706909"/>
                <a:gridCol w="957385"/>
              </a:tblGrid>
              <a:tr h="281605"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</a:t>
                      </a:r>
                      <a:endParaRPr lang="ru-RU" sz="1800" i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и содержание работы</a:t>
                      </a:r>
                      <a:endParaRPr lang="ru-RU" sz="1800" i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</a:t>
                      </a:r>
                      <a:endParaRPr lang="ru-RU" sz="1800" i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6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самореализация</a:t>
                      </a:r>
                      <a:endParaRPr lang="ru-RU" sz="1800" i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800" i="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</a:t>
                      </a:r>
                      <a:endParaRPr lang="ru-RU" sz="1800" i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800" i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800" i="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родителями</a:t>
                      </a:r>
                      <a:endParaRPr lang="ru-RU" sz="1800" i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4649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Организационно-ознакомительный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4303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Теоретический 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4303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Практический </a:t>
                      </a:r>
                      <a:endParaRPr lang="ru-RU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4303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Аналитический 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9598" y="260648"/>
            <a:ext cx="7994849" cy="5040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Карта </a:t>
            </a:r>
            <a:r>
              <a:rPr lang="ru-RU" sz="2400" b="1" dirty="0" smtClean="0">
                <a:solidFill>
                  <a:srgbClr val="0070C0"/>
                </a:solidFill>
              </a:rPr>
              <a:t>самообразования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34002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1124</TotalTime>
  <Words>489</Words>
  <Application>Microsoft Office PowerPoint</Application>
  <PresentationFormat>Экран (4:3)</PresentationFormat>
  <Paragraphs>176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Формы самообразования </vt:lpstr>
      <vt:lpstr>   Формы самообразования</vt:lpstr>
      <vt:lpstr> </vt:lpstr>
      <vt:lpstr>Презентация PowerPoint</vt:lpstr>
      <vt:lpstr>Карта самообразования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за внимание!</vt:lpstr>
      <vt:lpstr>Городское методическое объединение «МЕТОДИЧЕСКОЕ СОПРОВОЖДЕНИЕ  педагогов раннего возраста»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ОПЫТ: ИЗУЧЕНИЕ, ОБОБЩЕНИЕ, ПРОДВИЖЕНИЕ</dc:title>
  <dc:creator>ПК</dc:creator>
  <cp:lastModifiedBy>YURII</cp:lastModifiedBy>
  <cp:revision>84</cp:revision>
  <dcterms:created xsi:type="dcterms:W3CDTF">2015-11-16T05:12:22Z</dcterms:created>
  <dcterms:modified xsi:type="dcterms:W3CDTF">2018-10-10T18:06:04Z</dcterms:modified>
</cp:coreProperties>
</file>