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6" r:id="rId16"/>
    <p:sldId id="267" r:id="rId17"/>
    <p:sldId id="268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7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2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6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7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2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3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2181-D7F7-4D13-BF25-C87E1272DDA8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0168-0439-4994-90B2-97A4D504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"/><Relationship Id="rId5" Type="http://schemas.openxmlformats.org/officeDocument/2006/relationships/image" Target="../media/image23.tif"/><Relationship Id="rId4" Type="http://schemas.openxmlformats.org/officeDocument/2006/relationships/image" Target="../media/image22.t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Century Schoolbook"/>
              </a:rPr>
              <a:t>муниципальное бюджетное общеобразовательное учреждение </a:t>
            </a:r>
            <a:br>
              <a:rPr lang="ru-RU" sz="1800" dirty="0">
                <a:solidFill>
                  <a:prstClr val="black"/>
                </a:solidFill>
                <a:latin typeface="Century Schoolbook"/>
              </a:rPr>
            </a:br>
            <a:r>
              <a:rPr lang="ru-RU" sz="1800" dirty="0">
                <a:solidFill>
                  <a:prstClr val="black"/>
                </a:solidFill>
                <a:latin typeface="Century Schoolbook"/>
              </a:rPr>
              <a:t>«Средняя школа № 40» города Смоленска</a:t>
            </a:r>
            <a:br>
              <a:rPr lang="ru-RU" sz="1800" dirty="0">
                <a:solidFill>
                  <a:prstClr val="black"/>
                </a:solidFill>
                <a:latin typeface="Century Schoolbook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43000"/>
            <a:ext cx="10337800" cy="542766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3000" b="1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3000" b="1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3000" b="1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3000" b="1" dirty="0" smtClean="0">
                <a:solidFill>
                  <a:prstClr val="black"/>
                </a:solidFill>
                <a:latin typeface="Century Schoolbook"/>
              </a:rPr>
              <a:t>Логопедическое </a:t>
            </a:r>
            <a:r>
              <a:rPr lang="ru-RU" sz="3000" b="1" dirty="0">
                <a:solidFill>
                  <a:prstClr val="black"/>
                </a:solidFill>
                <a:latin typeface="Century Schoolbook"/>
              </a:rPr>
              <a:t>занятие 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3000" b="1" dirty="0">
                <a:solidFill>
                  <a:prstClr val="black"/>
                </a:solidFill>
                <a:latin typeface="Century Schoolbook"/>
              </a:rPr>
              <a:t>"Дифференциация букв </a:t>
            </a:r>
            <a:r>
              <a:rPr lang="ru-RU" sz="3000" b="1" dirty="0" smtClean="0">
                <a:solidFill>
                  <a:prstClr val="black"/>
                </a:solidFill>
                <a:latin typeface="Century Schoolbook"/>
              </a:rPr>
              <a:t>З-Ж"</a:t>
            </a:r>
            <a:endParaRPr lang="ru-RU" sz="3000" b="1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3000" b="1" dirty="0">
              <a:solidFill>
                <a:prstClr val="black"/>
              </a:solidFill>
              <a:latin typeface="Century Schoolbook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2200" dirty="0">
              <a:solidFill>
                <a:prstClr val="black"/>
              </a:solidFill>
              <a:latin typeface="Century Schoolbook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22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1500" dirty="0">
                <a:solidFill>
                  <a:prstClr val="black"/>
                </a:solidFill>
                <a:latin typeface="Century Schoolbook"/>
              </a:rPr>
              <a:t>Выполнила:</a:t>
            </a:r>
          </a:p>
          <a:p>
            <a:pPr marL="0" lvl="0" indent="0" algn="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1500" dirty="0">
                <a:solidFill>
                  <a:prstClr val="black"/>
                </a:solidFill>
                <a:latin typeface="Century Schoolbook"/>
              </a:rPr>
              <a:t>Учитель-логопед </a:t>
            </a:r>
          </a:p>
          <a:p>
            <a:pPr marL="0" lvl="0" indent="0" algn="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1500" dirty="0">
                <a:solidFill>
                  <a:prstClr val="black"/>
                </a:solidFill>
                <a:latin typeface="Century Schoolbook"/>
              </a:rPr>
              <a:t>МБОУ «СШ №40»</a:t>
            </a:r>
          </a:p>
          <a:p>
            <a:pPr marL="0" lvl="0" indent="0" algn="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1500" dirty="0" err="1">
                <a:solidFill>
                  <a:prstClr val="black"/>
                </a:solidFill>
                <a:latin typeface="Century Schoolbook"/>
              </a:rPr>
              <a:t>Шилина</a:t>
            </a:r>
            <a:r>
              <a:rPr lang="ru-RU" sz="1500" dirty="0">
                <a:solidFill>
                  <a:prstClr val="black"/>
                </a:solidFill>
                <a:latin typeface="Century Schoolbook"/>
              </a:rPr>
              <a:t> Ольга Николаевна</a:t>
            </a:r>
          </a:p>
          <a:p>
            <a:pPr marL="0" lvl="0" indent="0" algn="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15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15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2019 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г.</a:t>
            </a:r>
          </a:p>
          <a:p>
            <a:endParaRPr lang="ru-RU" dirty="0"/>
          </a:p>
        </p:txBody>
      </p:sp>
      <p:pic>
        <p:nvPicPr>
          <p:cNvPr id="4100" name="Picture 4" descr="https://doc4web.ru/uploads/files/7/6016/hello_html_m317240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176967"/>
            <a:ext cx="3686175" cy="252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550" y="1143000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Игра «Поймай звук»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Сейчас я буду называть вам звуки, слоги, слова. Вы слушаете внимательно!!!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 Как только услышите З сразу хлопаете в ладоши.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 Как только услышите Ж сразу топаете.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 Сколько раз услышите звук З, столько раз хлопаете в ладоши.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 Сколько раз услышите звук ж, столько раз топаете.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Распредели картинки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66" y="1406525"/>
            <a:ext cx="993434" cy="939106"/>
          </a:xfrm>
        </p:spPr>
      </p:pic>
      <p:sp>
        <p:nvSpPr>
          <p:cNvPr id="5" name="Прямоугольник 4"/>
          <p:cNvSpPr/>
          <p:nvPr/>
        </p:nvSpPr>
        <p:spPr>
          <a:xfrm>
            <a:off x="10375900" y="1027906"/>
            <a:ext cx="1186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[ж]</a:t>
            </a:r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" y="1535737"/>
            <a:ext cx="845312" cy="11965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11240" y="1182856"/>
            <a:ext cx="9813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[з]</a:t>
            </a:r>
            <a:endParaRPr lang="ru-RU" sz="6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53" y="1598330"/>
            <a:ext cx="2325624" cy="3291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66" y="2964180"/>
            <a:ext cx="2325624" cy="3291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" y="2861300"/>
            <a:ext cx="2325624" cy="3291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03" y="3801100"/>
            <a:ext cx="2086394" cy="29532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94" y="1535737"/>
            <a:ext cx="232562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7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Выполни задания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9" y="1132332"/>
            <a:ext cx="6779033" cy="2664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93" y="1104704"/>
            <a:ext cx="7105232" cy="237509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94" y="3479800"/>
            <a:ext cx="8146265" cy="2755900"/>
          </a:xfrm>
        </p:spPr>
      </p:pic>
    </p:spTree>
    <p:extLst>
      <p:ext uri="{BB962C8B-B14F-4D97-AF65-F5344CB8AC3E}">
        <p14:creationId xmlns:p14="http://schemas.microsoft.com/office/powerpoint/2010/main" val="26066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98" y="87301"/>
            <a:ext cx="6492803" cy="1603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77" y="4152619"/>
            <a:ext cx="5872654" cy="1638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16" y="1398762"/>
            <a:ext cx="5283384" cy="1715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" y="4112260"/>
            <a:ext cx="5304167" cy="1678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6" y="1398762"/>
            <a:ext cx="4556464" cy="16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Выполни задания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690688"/>
            <a:ext cx="7185374" cy="4889018"/>
          </a:xfrm>
        </p:spPr>
      </p:pic>
    </p:spTree>
    <p:extLst>
      <p:ext uri="{BB962C8B-B14F-4D97-AF65-F5344CB8AC3E}">
        <p14:creationId xmlns:p14="http://schemas.microsoft.com/office/powerpoint/2010/main" val="28296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Выполни задания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98" y="1690688"/>
            <a:ext cx="3584801" cy="50227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98" y="1512888"/>
            <a:ext cx="3517900" cy="4927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3200" y="1930400"/>
            <a:ext cx="622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/>
              <a:t>Раскрась букву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/>
              <a:t>Отметь место звука Ж 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слове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/>
              <a:t>Обведи по точкам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арисуй снежинку самостоятельно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/>
              <a:t>Пропиши букву З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/>
              <a:t>Выполни звукобуквенный анализ </a:t>
            </a:r>
          </a:p>
          <a:p>
            <a:r>
              <a:rPr lang="ru-RU" sz="2000" dirty="0" smtClean="0"/>
              <a:t>        слова ЖУКИ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/>
              <a:t>Дорисуй жёлуди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/>
              <a:t>Продолжи рисунок по образцу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47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Выполни задания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0" y="1927224"/>
            <a:ext cx="3455209" cy="48098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27224"/>
            <a:ext cx="3390900" cy="4719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2199" y="1812817"/>
            <a:ext cx="4368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Раскрась букву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Отметь место звука З в слове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Выполни штриховку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Дорисуй зайчиков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Пропиши букву 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/>
              <a:t>Выполни звукобуквенный анализ слова ЗИМА</a:t>
            </a:r>
          </a:p>
        </p:txBody>
      </p:sp>
    </p:spTree>
    <p:extLst>
      <p:ext uri="{BB962C8B-B14F-4D97-AF65-F5344CB8AC3E}">
        <p14:creationId xmlns:p14="http://schemas.microsoft.com/office/powerpoint/2010/main" val="3270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Поставьте свой магнитик на ступеньку успеха, которую вы достигли  сегодня на занятии.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880" y="1825625"/>
            <a:ext cx="5720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Литература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Морозова Е. В. Занимательная фонетика-2. В мире звуков и букв.- М.: ТЦ Сфера, 2009.-32 с. (Конфетка). (25/8)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Новикова Е.В. Артикуляция звуков в графическом изображении. Учебно-демонстрационный материал.-М.: Издательство ГНОМ и Д, 2006. - 48 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Логопедия/ под ред. Л.С. Волковой. - М.: Просвещение, 1989.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Ефименкова</a:t>
            </a:r>
            <a:r>
              <a:rPr lang="ru-RU" dirty="0" smtClean="0"/>
              <a:t> Л.Н. Коррекция устной и письменной речи у младших школьников. – М., 1989.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Хрестоматия по логопедии/ под ред. Л.С. Волковой, В.И. Селиверстова. - М.: </a:t>
            </a:r>
            <a:r>
              <a:rPr lang="ru-RU" dirty="0" err="1" smtClean="0"/>
              <a:t>Владос</a:t>
            </a:r>
            <a:r>
              <a:rPr lang="ru-RU" dirty="0" smtClean="0"/>
              <a:t>, 1997.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Лалаева</a:t>
            </a:r>
            <a:r>
              <a:rPr lang="ru-RU" dirty="0" smtClean="0"/>
              <a:t> Р.И. Логопедическая работа в коррекционных классах. - М.: </a:t>
            </a:r>
            <a:r>
              <a:rPr lang="ru-RU" dirty="0" err="1" smtClean="0"/>
              <a:t>Владос</a:t>
            </a:r>
            <a:r>
              <a:rPr lang="ru-RU" dirty="0" smtClean="0"/>
              <a:t>, 2001.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https://en.ppt-online.org/50164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9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учить описывать артикуляцию звука и давать ему характеристику;</a:t>
            </a:r>
          </a:p>
          <a:p>
            <a:r>
              <a:rPr lang="ru-RU" dirty="0" smtClean="0"/>
              <a:t>научить детей дифференцировать звуки; </a:t>
            </a:r>
          </a:p>
          <a:p>
            <a:r>
              <a:rPr lang="ru-RU" dirty="0" smtClean="0"/>
              <a:t>соотносить эти буквы с символами и звуками;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фонематического слуха;</a:t>
            </a:r>
          </a:p>
          <a:p>
            <a:r>
              <a:rPr lang="ru-RU" dirty="0" smtClean="0"/>
              <a:t>обогащение словарного запаса;</a:t>
            </a:r>
          </a:p>
          <a:p>
            <a:r>
              <a:rPr lang="ru-RU" dirty="0" smtClean="0"/>
              <a:t>дифференцировать звуки изолированно, в слогах и в словах;</a:t>
            </a:r>
          </a:p>
          <a:p>
            <a:r>
              <a:rPr lang="ru-RU" dirty="0" smtClean="0"/>
              <a:t>развивать навыки чтения и письма; </a:t>
            </a:r>
          </a:p>
          <a:p>
            <a:r>
              <a:rPr lang="ru-RU" dirty="0" smtClean="0"/>
              <a:t>формировать навыки звукобуквенного анализа, слогового анализа слов.</a:t>
            </a:r>
          </a:p>
          <a:p>
            <a:r>
              <a:rPr lang="ru-RU" dirty="0" smtClean="0"/>
              <a:t>способствовать развитию грамматической правильной речи;</a:t>
            </a:r>
          </a:p>
          <a:p>
            <a:r>
              <a:rPr lang="ru-RU" dirty="0" smtClean="0"/>
              <a:t>закреплять знания о написании предложений;</a:t>
            </a:r>
          </a:p>
          <a:p>
            <a:r>
              <a:rPr lang="ru-RU" dirty="0" smtClean="0"/>
              <a:t>формировать положительную мотивацию к учебной деятельности;</a:t>
            </a:r>
          </a:p>
          <a:p>
            <a:r>
              <a:rPr lang="ru-RU" dirty="0" smtClean="0"/>
              <a:t>учиться правильно выполнять инструкцию учителя;</a:t>
            </a:r>
          </a:p>
          <a:p>
            <a:r>
              <a:rPr lang="ru-RU" dirty="0" smtClean="0"/>
              <a:t>вырабатывать навык самопроверки и самоконтроля.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Выдели первый звук в слове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47" y="1125517"/>
            <a:ext cx="4175506" cy="5910283"/>
          </a:xfrm>
        </p:spPr>
      </p:pic>
      <p:sp>
        <p:nvSpPr>
          <p:cNvPr id="5" name="Прямоугольник 4"/>
          <p:cNvSpPr/>
          <p:nvPr/>
        </p:nvSpPr>
        <p:spPr>
          <a:xfrm>
            <a:off x="8184681" y="2190234"/>
            <a:ext cx="30294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bg1">
                    <a:lumMod val="50000"/>
                  </a:schemeClr>
                </a:solidFill>
              </a:rPr>
              <a:t>З</a:t>
            </a:r>
            <a:r>
              <a:rPr lang="ru-RU" sz="9600" b="1" dirty="0" smtClean="0"/>
              <a:t>АЯЦ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029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Характеристика звука [з]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1800" y="1572548"/>
            <a:ext cx="652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Особенности артикуляции: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Зубы сближены.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Губы немного растянуты.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Кончик язы­ка упирается в нижние зубы, спинка выгнута.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Голосовые связки работают, горло дрожит (есть голос).</a:t>
            </a:r>
          </a:p>
          <a:p>
            <a:r>
              <a:rPr lang="ru-RU" sz="28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Характеристика: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Звук [3] — твердый звонкий согласный. 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studfiles.net/html/2706/537/html_IF8ql5OLyA.cmNJ/img-uck1U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4" y="1812925"/>
            <a:ext cx="45253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</a:rPr>
              <a:t>Выдели первый звук в слове</a:t>
            </a:r>
            <a:endParaRPr lang="ru-RU" sz="6600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66" y="1825625"/>
            <a:ext cx="4603068" cy="4351338"/>
          </a:xfrm>
        </p:spPr>
      </p:pic>
      <p:sp>
        <p:nvSpPr>
          <p:cNvPr id="6" name="Прямоугольник 5"/>
          <p:cNvSpPr/>
          <p:nvPr/>
        </p:nvSpPr>
        <p:spPr>
          <a:xfrm flipH="1">
            <a:off x="7724735" y="1939924"/>
            <a:ext cx="4111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bg1">
                    <a:lumMod val="50000"/>
                  </a:schemeClr>
                </a:solidFill>
              </a:rPr>
              <a:t>Ж</a:t>
            </a:r>
            <a:r>
              <a:rPr lang="ru-RU" sz="9600" b="1" dirty="0" smtClean="0"/>
              <a:t>УК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914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-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Характеристика звука [Ж]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69" y="1636465"/>
            <a:ext cx="4438431" cy="4351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7900" y="965201"/>
            <a:ext cx="7277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Особенности артикуляции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Губы выдвинуты вперед и округлены.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Кончик языка поднят к передней части нёба, но не касается его.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Боковые края языка при­жаты к верхним коренным зубам.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Спинка языка приподнята. Форма языка напоминает чашечку.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Голосовые связки работают, горло дрожит (есть голос)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Характеристика: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Звук [Ж] — всегда твердый звонкий согласный. </a:t>
            </a: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Соотнесение звука с буквой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408" y="1841499"/>
            <a:ext cx="4595284" cy="3446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2100064"/>
            <a:ext cx="3886200" cy="31878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32437" y="5287962"/>
            <a:ext cx="6796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Запиши их в свою тетрадь!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Прочитай слоги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1317276"/>
            <a:ext cx="8034684" cy="56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Прочитай слоги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slogi19-1024x7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316888"/>
            <a:ext cx="7848600" cy="55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519</Words>
  <Application>Microsoft Office PowerPoint</Application>
  <PresentationFormat>Широкоэкранный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Wingdings</vt:lpstr>
      <vt:lpstr>Тема Office</vt:lpstr>
      <vt:lpstr>муниципальное бюджетное общеобразовательное учреждение  «Средняя школа № 40» города Смоленска </vt:lpstr>
      <vt:lpstr>Цели и задачи:</vt:lpstr>
      <vt:lpstr>Выдели первый звук в слове</vt:lpstr>
      <vt:lpstr>Характеристика звука [з]</vt:lpstr>
      <vt:lpstr>Выдели первый звук в слове</vt:lpstr>
      <vt:lpstr>Характеристика звука [Ж]</vt:lpstr>
      <vt:lpstr>Соотнесение звука с буквой</vt:lpstr>
      <vt:lpstr>Прочитай слоги</vt:lpstr>
      <vt:lpstr>Прочитай слоги</vt:lpstr>
      <vt:lpstr>Игра «Поймай звук»</vt:lpstr>
      <vt:lpstr>Распредели картинки</vt:lpstr>
      <vt:lpstr>Выполни задания</vt:lpstr>
      <vt:lpstr>Презентация PowerPoint</vt:lpstr>
      <vt:lpstr>Выполни задания</vt:lpstr>
      <vt:lpstr>Выполни задания</vt:lpstr>
      <vt:lpstr>Выполни задания</vt:lpstr>
      <vt:lpstr>Поставьте свой магнитик на ступеньку успеха, которую вы достигли  сегодня на занятии.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школа № 40» города Смоленска</dc:title>
  <dc:creator>user</dc:creator>
  <cp:lastModifiedBy>user</cp:lastModifiedBy>
  <cp:revision>11</cp:revision>
  <dcterms:created xsi:type="dcterms:W3CDTF">2019-03-30T07:10:59Z</dcterms:created>
  <dcterms:modified xsi:type="dcterms:W3CDTF">2019-03-30T10:07:22Z</dcterms:modified>
</cp:coreProperties>
</file>