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1" r:id="rId9"/>
    <p:sldId id="263" r:id="rId10"/>
    <p:sldId id="265" r:id="rId11"/>
    <p:sldId id="264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33"/>
    <a:srgbClr val="D3A5C9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8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60" y="6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33F0-5DC2-4F8F-886D-F823FB528583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DE9DE-EC92-44C8-8492-4D0AC6CD5F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3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image" Target="../media/image2.png"/><Relationship Id="rId4" Type="http://schemas.openxmlformats.org/officeDocument/2006/relationships/slide" Target="slide6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22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GIF"/><Relationship Id="rId10" Type="http://schemas.openxmlformats.org/officeDocument/2006/relationships/image" Target="../media/image16.jpeg"/><Relationship Id="rId19" Type="http://schemas.openxmlformats.org/officeDocument/2006/relationships/slide" Target="slide4.xml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slide" Target="slide4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1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21341198">
            <a:off x="831850" y="-72231"/>
            <a:ext cx="10528300" cy="3005137"/>
          </a:xfrm>
          <a:noFill/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9600" dirty="0" smtClean="0">
                <a:solidFill>
                  <a:srgbClr val="FF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В мире Царевны-Лягушки…</a:t>
            </a:r>
            <a:endParaRPr lang="ru-RU" sz="9600" dirty="0">
              <a:solidFill>
                <a:srgbClr val="FF00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096000" y="3501189"/>
            <a:ext cx="9144000" cy="2260548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FF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Работу выполнили:</a:t>
            </a:r>
          </a:p>
          <a:p>
            <a:r>
              <a:rPr lang="ru-RU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Ахмадьянова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Юлия</a:t>
            </a:r>
            <a:endParaRPr lang="ru-RU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423" y="2703713"/>
            <a:ext cx="5686697" cy="39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689" y="222750"/>
            <a:ext cx="63246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377657" y="0"/>
            <a:ext cx="1814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Столовая</a:t>
            </a:r>
            <a:endParaRPr lang="ru-RU" sz="2400" b="1" dirty="0"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0800000">
            <a:off x="261256" y="6074229"/>
            <a:ext cx="914400" cy="47026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7225" y="765175"/>
            <a:ext cx="326390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оплодотворения лягушки делятся на пары. Самки лягушек откладывают в воду созревшие икринки, а самец выпускает на них жидкость, содержащую сперматозоиды.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AutoShape 4" descr="https://www.naturalmidwales.co.uk/images/user/mating%20frogs%20pc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7174" name="Picture 6" descr="https://pp.userapi.com/c846418/v846418682/33466/3L2fPR6g0x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1335" y="281167"/>
            <a:ext cx="5274643" cy="3955983"/>
          </a:xfrm>
          <a:prstGeom prst="rect">
            <a:avLst/>
          </a:prstGeom>
          <a:noFill/>
        </p:spPr>
      </p:pic>
      <p:pic>
        <p:nvPicPr>
          <p:cNvPr id="7170" name="Picture 2" descr="http://images.myshared.ru/5/501629/slide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8432" y="2482305"/>
            <a:ext cx="5834742" cy="4376057"/>
          </a:xfrm>
          <a:prstGeom prst="rect">
            <a:avLst/>
          </a:prstGeom>
          <a:noFill/>
        </p:spPr>
      </p:pic>
      <p:pic>
        <p:nvPicPr>
          <p:cNvPr id="4" name="Рисунок 3" descr="http://www.gifki.org/data/media/198/lyagushka-animatsionnaya-kartinka-0068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84822" y="5796643"/>
            <a:ext cx="16383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923417" y="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blipFill>
                  <a:blip r:embed="rId8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Детский Сад</a:t>
            </a:r>
            <a:endParaRPr lang="ru-RU" sz="2400" b="1" dirty="0">
              <a:blipFill>
                <a:blip r:embed="rId8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475" y="-2508885"/>
            <a:ext cx="18456275" cy="103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261256" y="6074229"/>
            <a:ext cx="914400" cy="47026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79100" y="-2331720"/>
            <a:ext cx="53467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Диагностический Центр</a:t>
            </a:r>
            <a:endParaRPr lang="ru-RU" sz="24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1515" y="-1779905"/>
          <a:ext cx="8065135" cy="7493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 b="1" u="sng" dirty="0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Земноводные</a:t>
                      </a:r>
                      <a:endParaRPr lang="ru-RU" sz="1600" b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Рыбы</a:t>
                      </a:r>
                      <a:endParaRPr lang="ru-RU" sz="1600" b="1" u="sng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1.Место обитания</a:t>
                      </a:r>
                      <a:endParaRPr lang="ru-RU" sz="1600" b="1" dirty="0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Наземно-водная среда </a:t>
                      </a:r>
                      <a:endParaRPr lang="ru-RU" sz="1600" b="1" dirty="0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Водная среда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2.Симметрия тела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Двусторонняя </a:t>
                      </a:r>
                      <a:endParaRPr lang="ru-RU" sz="16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Двусторонняя</a:t>
                      </a:r>
                      <a:endParaRPr lang="ru-RU" sz="16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3.Органы передвижения</a:t>
                      </a:r>
                      <a:endParaRPr lang="ru-RU" sz="1600" b="1" dirty="0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пары конечностей</a:t>
                      </a:r>
                      <a:endParaRPr lang="ru-RU" sz="1600" b="1" dirty="0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Хвост и плавники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4.Покровы тела</a:t>
                      </a:r>
                      <a:endParaRPr lang="ru-RU" sz="1600" b="1" dirty="0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 голая и слизь, выделяемая железами кожи.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Кожа, покрытая чешуёй и слизь, выделяемая железами кожи. 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5.Скелет тела</a:t>
                      </a:r>
                      <a:endParaRPr lang="ru-RU" sz="1600" b="1" dirty="0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Череп, позвоночник, скелет поясов конечностей, скелет конечностей, есть один шейный позвонок</a:t>
                      </a:r>
                      <a:endParaRPr lang="ru-RU" sz="1600" b="1" dirty="0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Череп, позвоночник, скелет плавников, ребра, шейного позвонка нет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Органы дыхания</a:t>
                      </a:r>
                      <a:endParaRPr lang="ru-RU" sz="1600" b="1" dirty="0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Легкие, кожное дыхание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Жабры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7. Кровеносная система</a:t>
                      </a:r>
                      <a:endParaRPr lang="ru-RU" sz="1600" b="1" dirty="0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предсердия и желудочек,  два круга кровообращения</a:t>
                      </a:r>
                      <a:endParaRPr lang="ru-RU" sz="1600" b="1" dirty="0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Предсердие и желудочек, один круг кровообращения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4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Нервная система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(органы чувств)</a:t>
                      </a: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Изменяя кривизну хруталика видят лучше.  Появляются веки, защищающие глаза от яркого света и механических повреждений.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Орган слуха: новый отдел - среднее ухо.</a:t>
                      </a:r>
                      <a:endParaRPr lang="ru-RU" sz="1600" b="1" dirty="0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Они видят на расстоянии одного метра. У рыб зрение цветовое.  Не имеют век.</a:t>
                      </a:r>
                      <a:endParaRPr lang="ru-RU" sz="1600" b="1" dirty="0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9. Головной мозг(строение)</a:t>
                      </a:r>
                      <a:endParaRPr lang="ru-RU" sz="1600" b="1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5 отделов головного мозга,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мозжечок менее развит</a:t>
                      </a:r>
                      <a:endParaRPr lang="ru-RU" sz="1600" b="1" dirty="0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отделов головного мозга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10.Органы размножения</a:t>
                      </a:r>
                      <a:endParaRPr lang="ru-RU" sz="16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Семенники и яичники</a:t>
                      </a:r>
                      <a:endParaRPr lang="ru-RU" sz="1600" b="1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Семенники и яичники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Развитие</a:t>
                      </a:r>
                      <a:endParaRPr lang="ru-RU" sz="1600" b="1">
                        <a:solidFill>
                          <a:srgbClr val="3B3B3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превращением (головастик)</a:t>
                      </a:r>
                      <a:endParaRPr lang="ru-RU" sz="1600" b="1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превращения</a:t>
                      </a:r>
                      <a:endParaRPr lang="ru-RU" sz="1600" b="1" dirty="0">
                        <a:solidFill>
                          <a:srgbClr val="3B3B3B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42516" marR="4251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118227" y="0"/>
            <a:ext cx="2073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Лаборанты</a:t>
            </a:r>
            <a:endParaRPr lang="ru-RU" sz="24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560" y="33383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живые существа относят к различным группам, оценивая степень их «полезности» для среды обитания. На самом деле в природе нет ни «полезных», ни «вредных» видов.</a:t>
            </a: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img12.postila.ru/resize?w=660&amp;src=%2Fdata%2Fd8%2Fec%2Ffe%2F6d%2Fd8ecfe6d52a56c5d98d4d1ddbd7a4d5c43004e5f734bc9187f9f7ab585b161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3210" y="0"/>
            <a:ext cx="3972288" cy="3972289"/>
          </a:xfrm>
          <a:prstGeom prst="rect">
            <a:avLst/>
          </a:prstGeom>
          <a:noFill/>
        </p:spPr>
      </p:pic>
      <p:pic>
        <p:nvPicPr>
          <p:cNvPr id="5126" name="Picture 6" descr="http://www.bugaga.ru/uploads/posts/2015-08/1439290351_zabavnye-lyagushki-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3098" y="2612572"/>
            <a:ext cx="4379231" cy="36999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gifki.org/data/media/198/lyagushka-animatsionnaya-kartinka-0495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196" y="169817"/>
            <a:ext cx="4118067" cy="5525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68686" y="193047"/>
            <a:ext cx="6923314" cy="6001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Земноводные произошли от рыб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2. Численность данного класса составляет 7700 видов.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3. Класс «земноводные» подразделяется на три отряда: бесхвостые, хвостатые и безногие.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4. Во внешнем и внутреннем строении земноводных появились ароморфозы.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5. Во время размножения лягушки делятся на пары. Есть даже исключения!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6. Мы составили сравнительную таблицу земноводных и рыб по некоторым критериям.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7. Земноводные не являются ни «вредными», ни «полезными» животными, хотя некоторые виды могут наносить вред человеку и другим живым организмам.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mds.yandex.net/get-pdb/477388/8de92d30-2f3c-4be9-9e9b-be8f81364d9a/ori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76103" y="0"/>
            <a:ext cx="3853543" cy="5377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 rot="255383">
            <a:off x="4308108" y="1396171"/>
            <a:ext cx="7471955" cy="32820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In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6600" b="1" u="none" strike="noStrike" normalizeH="0" baseline="0" dirty="0" smtClean="0">
                <a:ln w="11430"/>
                <a:solidFill>
                  <a:srgbClr val="FF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kumimoji="0" lang="ru-RU" sz="6600" b="1" u="none" strike="noStrike" normalizeH="0" baseline="0" dirty="0" smtClean="0">
              <a:ln w="11430"/>
              <a:solidFill>
                <a:srgbClr val="FF00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286" y="199352"/>
            <a:ext cx="919691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земноводных, их особенности.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1623" y="677741"/>
            <a:ext cx="8255000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Задачи: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Узнать происхождение этого класса</a:t>
            </a:r>
            <a:b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 Узнать численность класса земноводные; </a:t>
            </a:r>
            <a:b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 Определить, на какие виды делятся земноводные;</a:t>
            </a:r>
            <a:b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4. Изучить внутреннее и внешнее строение земноводных;</a:t>
            </a:r>
            <a:b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5. Изучить размножение земноводных;</a:t>
            </a:r>
            <a:b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6. Узнать значение земноводных в природе и в жизни человека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 в виде сравнительной характеристики </a:t>
            </a: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и внешнего строения с предыдущим классом – классом рыб.</a:t>
            </a: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gifki.org/data/media/198/lyagushka-animatsionnaya-kartinka-012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3873" y="3982235"/>
            <a:ext cx="2704882" cy="36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0700" y="215730"/>
            <a:ext cx="802640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Актуальность: </a:t>
            </a: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эта тема актуальна, потому что данный материал может пригодиться нам при изучении следующих классов животных и для расширения нашего кругозора.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3591" y="2333105"/>
            <a:ext cx="76962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Проблема: </a:t>
            </a: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мы часто встречаем лягушек, но нам противно их трогать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 descr="http://graphage.ru/images/316344_kartinka-lyagushka-ulybaetsy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6424" y="2643341"/>
            <a:ext cx="5611352" cy="421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7736" y="6609126"/>
            <a:ext cx="598574" cy="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6183" y="0"/>
            <a:ext cx="10075817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4800" b="1" i="1" u="sng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Содержание: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sldjump"/>
              </a:rPr>
              <a:t>1. Адресное Бюро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2. </a:t>
            </a:r>
            <a:r>
              <a:rPr lang="ru-RU" sz="4800" b="1" dirty="0" err="1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action="ppaction://hlinksldjump"/>
              </a:rPr>
              <a:t>Статотдел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3. Салон Красоты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sldjump"/>
              </a:rPr>
              <a:t>4. Столовая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action="ppaction://hlinksldjump"/>
              </a:rPr>
              <a:t>5. Детский Сад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6. </a:t>
            </a:r>
            <a:r>
              <a:rPr lang="ru-RU" sz="44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action="ppaction://hlinksldjump"/>
              </a:rPr>
              <a:t>Диагностический Центр</a:t>
            </a: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action="ppaction://hlinksldjump"/>
              </a:rPr>
              <a:t>7. Лаборанты</a:t>
            </a:r>
            <a:endParaRPr lang="ru-RU" sz="4800" b="1" dirty="0">
              <a:solidFill>
                <a:srgbClr val="3B3B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44880" y="537643"/>
            <a:ext cx="6096000" cy="25533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Тесная связь с водой, сходство с рыбами на ранних стадиях развития указывают на происхождение земноводных от древних рыб.</a:t>
            </a:r>
          </a:p>
        </p:txBody>
      </p:sp>
      <p:pic>
        <p:nvPicPr>
          <p:cNvPr id="9218" name="Picture 2" descr="http://x5-mdc.ru/wp-content/uploads/2017/04/Mojo-Figurka-Ryba-kloun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2760">
            <a:off x="3582216" y="3355522"/>
            <a:ext cx="3734798" cy="2648594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7328263" y="3030583"/>
            <a:ext cx="849086" cy="1097280"/>
          </a:xfrm>
          <a:prstGeom prst="straightConnector1">
            <a:avLst/>
          </a:prstGeom>
          <a:ln w="76200">
            <a:solidFill>
              <a:srgbClr val="660033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s://c.pxhere.com/photos/87/c8/naturaleza_macro_nature_animals_animales_sonya55_ggl1-530766.jpg!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4117">
            <a:off x="8261539" y="984738"/>
            <a:ext cx="3706191" cy="2574280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rot="10800000">
            <a:off x="261256" y="6074229"/>
            <a:ext cx="914400" cy="47026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535883" y="0"/>
            <a:ext cx="36184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Адресное Бюро</a:t>
            </a:r>
            <a:endParaRPr kumimoji="0" lang="ru-RU" sz="2400" b="1" i="0" u="sng" strike="noStrike" cap="none" normalizeH="0" baseline="0" dirty="0" smtClean="0">
              <a:ln>
                <a:noFill/>
              </a:ln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" y="-205740"/>
            <a:ext cx="13303885" cy="74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309" y="31038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Земново́дные</a:t>
            </a: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или </a:t>
            </a:r>
            <a:r>
              <a:rPr lang="ru-RU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амфи́бии</a:t>
            </a: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— класс позвоночных четвероногих    животных.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655018"/>
            <a:ext cx="609600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данного класса включая:  тритонов, саламандр, лягушек и червяг —  7700 современных видов, что делает этот класс сравнительно немногочисленным. </a:t>
            </a:r>
            <a:endParaRPr lang="ru-RU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c.pxhere.com/photos/bd/a2/naturaleza_macro_nature_animals_photo_g_animales_60mm-301153.jpg!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4467">
            <a:off x="6465240" y="750253"/>
            <a:ext cx="3878636" cy="2340111"/>
          </a:xfrm>
          <a:prstGeom prst="rect">
            <a:avLst/>
          </a:prstGeom>
          <a:noFill/>
        </p:spPr>
      </p:pic>
      <p:pic>
        <p:nvPicPr>
          <p:cNvPr id="13316" name="Picture 4" descr="https://c.pxhere.com/photos/42/9d/espa_a_naturaleza_macro_nature_animals_frog_galicia_animales-469981.jpg!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8168">
            <a:off x="1514095" y="1987821"/>
            <a:ext cx="4150503" cy="2829259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 rot="10800000">
            <a:off x="261256" y="6074229"/>
            <a:ext cx="914400" cy="47026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67405" y="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Статотдел</a:t>
            </a:r>
            <a:endParaRPr lang="ru-RU" sz="2400" b="1" dirty="0"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Класс земноводные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242" name="AutoShape 2" descr="https://5kogotkov.com/wp-content/uploads/2017/08/ognennaya_salamandra_6_15174622-e1502819593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44" name="AutoShape 4" descr="https://5kogotkov.com/wp-content/uploads/2017/08/ognennaya_salamandra_6_15174622-e1502819593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46" name="AutoShape 6" descr="https://5kogotkov.com/wp-content/uploads/2017/08/ognennaya_salamandra_6_15174622-e1502819593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248" name="AutoShape 8" descr="https://5kogotkov.com/wp-content/uploads/2017/08/ognennaya_salamandra_6_15174622-e1502819593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250" name="Picture 10" descr="http://gansik.ru/wp-content/uploads/2013/10/The-Development-of-Ubuntu-13-10-Saucy-Salamander-Has-Officially-Star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553" y="724200"/>
            <a:ext cx="7953972" cy="43703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52" name="Picture 12" descr="https://avatars.mds.yandex.net/get-pdb/194708/e584ebee-bf5d-4cab-8fa8-48c1ac786ac2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3384" y="587829"/>
            <a:ext cx="7152428" cy="44160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54" name="Picture 14" descr="http://cameralabs.org/media/lab15/post/06-15/01/lyagushki-i-zhaby-foto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5576" y="574765"/>
            <a:ext cx="6958261" cy="38927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56" name="Picture 16" descr="https://avatars.mds.yandex.net/get-pdb/194708/88eb3617-9501-49ae-b583-2ee0642ce9c0/s1200?webp=fal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7188" y="581201"/>
            <a:ext cx="6234218" cy="42651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58" name="Picture 18" descr="http://animalsfoto.com/photo/52/52796d629a215b3ebfa48420b07a8bf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444" y="640083"/>
            <a:ext cx="6872528" cy="39711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" name="Picture 2" descr="http://planetabiologia.com/wp-content/uploads/2016/06/cecilia-cobra-ceg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123407"/>
            <a:ext cx="7454500" cy="39319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5" name="Рисунок 54" descr="https://c.pxhere.com/photos/4a/32/tree_frog_anuran_frog_amphibians-1107122.jpg!d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3746" y="1894113"/>
            <a:ext cx="5930927" cy="38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6" name="Рисунок 55" descr="https://c.pxhere.com/photos/66/3f/african_red_toad_toad_south_africa_hartbeespoortdam_african_split_skin_toad_schismaderma_carens_amphibia_nature-866060.jpg!d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55551" y="2429691"/>
            <a:ext cx="6181272" cy="41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7" name="Рисунок 56" descr="http://animalsfoto.com/photo/bb/bb4dbdf7f78e7c35c12cefd5f154dc8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7342" y="2847704"/>
            <a:ext cx="5572806" cy="369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8" name="Рисунок 57" descr="http://bigpicture.ru/wp-content/uploads/2012/03/BIGPIC7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59818" y="2782390"/>
            <a:ext cx="5500855" cy="383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9" name="Рисунок 58" descr="https://zooclub.org.ua/assets/files/2015/05/1521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21391" y="2547257"/>
            <a:ext cx="5532059" cy="40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0" name="Рисунок 59" descr="http://z-elf.narod.ru/animal-2-img/frog-1.gif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41290" y="2704011"/>
            <a:ext cx="5208996" cy="381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" name="Рисунок 60" descr="http://i.imgur.com/GgbAcnW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72087" y="2625635"/>
            <a:ext cx="5001159" cy="38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3" name="Рисунок 62" descr="https://avatars.mds.yandex.net/get-pdb/194708/1cd6c507-d8c9-44b6-86fa-6da7dfdae899/s1200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18813" y="2364377"/>
            <a:ext cx="5151120" cy="363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2" name="Рисунок 61" descr="https://i.ytimg.com/vi/_lT6vh0Bab0/maxresdefault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12628" y="1554482"/>
            <a:ext cx="4779372" cy="35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4" name="Стрелка вправо 23">
            <a:hlinkClick r:id="rId19" action="ppaction://hlinksldjump"/>
          </p:cNvPr>
          <p:cNvSpPr/>
          <p:nvPr/>
        </p:nvSpPr>
        <p:spPr>
          <a:xfrm rot="10800000">
            <a:off x="261256" y="6074229"/>
            <a:ext cx="914400" cy="47026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483634" y="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blipFill>
                  <a:blip r:embed="rId20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Салон Красоты</a:t>
            </a:r>
            <a:endParaRPr lang="ru-RU" sz="2400" b="1" dirty="0">
              <a:blipFill>
                <a:blip r:embed="rId20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0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261256" y="6074229"/>
            <a:ext cx="914400" cy="47026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77657" y="0"/>
            <a:ext cx="1814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Столовая</a:t>
            </a:r>
            <a:endParaRPr lang="ru-RU" sz="24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Pipa pipa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0680" y="169818"/>
            <a:ext cx="5761538" cy="45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ÐÐºÑÐ° ÑÑÑÐ¸Ð½Ð°Ð¼ÑÐºÐ¾Ð¹ Ð¿Ð¸Ð¿Ñ Ð½Ð° ÑÐ¿Ð¸Ð½Ðµ ÑÐ°Ð¼ÐºÐ¸ ÑÐ¾ÑÐ¾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8735" y="718457"/>
            <a:ext cx="5845629" cy="471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North-American-bullfrog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2167" y="1175657"/>
            <a:ext cx="6391547" cy="459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Goliath Frog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94180" y="1867989"/>
            <a:ext cx="6121419" cy="417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7oom.ru/powerpoint/fon-dlya-prezentacii-vesna-03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6709" y="6583001"/>
            <a:ext cx="895291" cy="1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900igr.net/up/datai/79728/0009-010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0509" y="4088674"/>
            <a:ext cx="6610235" cy="2504621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0" y="3243451"/>
            <a:ext cx="4899751" cy="3614549"/>
            <a:chOff x="12505509" y="2564184"/>
            <a:chExt cx="4899751" cy="3614549"/>
          </a:xfrm>
        </p:grpSpPr>
        <p:pic>
          <p:nvPicPr>
            <p:cNvPr id="8198" name="Picture 6" descr="https://www.calc.ru/imgs/articles3/20/72/945125576d48dc4fd600.3239375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05509" y="2564184"/>
              <a:ext cx="4899751" cy="3614549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12505509" y="5809401"/>
              <a:ext cx="3002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Пищеварительная система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" y="0"/>
            <a:ext cx="4167050" cy="3252651"/>
            <a:chOff x="-5275218" y="0"/>
            <a:chExt cx="5368045" cy="4348641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5275218" y="0"/>
              <a:ext cx="5029200" cy="429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-3347890" y="3908581"/>
              <a:ext cx="3440717" cy="4400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Дыхание с помощью лёгких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180115" y="0"/>
            <a:ext cx="5068388" cy="3801291"/>
            <a:chOff x="-5786845" y="182878"/>
            <a:chExt cx="5068388" cy="3801291"/>
          </a:xfrm>
        </p:grpSpPr>
        <p:pic>
          <p:nvPicPr>
            <p:cNvPr id="8194" name="Picture 2" descr="https://fs00.infourok.ru/images/doc/181/207592/img1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5786845" y="182878"/>
              <a:ext cx="5068388" cy="3801291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-5638102" y="3557842"/>
              <a:ext cx="2568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Кровеносная систем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 descr="http://filed4-2.my.mail.ru/pic?url=http%3A%2F%2Fs05.radikal.ru%2Fi178%2F1207%2Fcc%2Fd88f2577375e.gif&amp;mw=&amp;mh=&amp;sig=8a57322cf5fae7d91626ce956b5088c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85636" y="1058091"/>
            <a:ext cx="2345107" cy="18810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0363200" y="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blipFill>
                  <a:blip r:embed="rId9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Столовая</a:t>
            </a:r>
            <a:endParaRPr lang="ru-RU" sz="2400" b="1" dirty="0">
              <a:blipFill>
                <a:blip r:embed="rId9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Широкоэкранный</PresentationFormat>
  <Paragraphs>67</Paragraphs>
  <Slides>15</Slides>
  <Notes>0</Notes>
  <HiddenSlides>7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Gabriola</vt:lpstr>
      <vt:lpstr>Times New Roman</vt:lpstr>
      <vt:lpstr>Тема Office</vt:lpstr>
      <vt:lpstr>В мире Царевны-Лягушки…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Царевны-Лягушки…</dc:title>
  <dc:creator>1</dc:creator>
  <cp:lastModifiedBy>User</cp:lastModifiedBy>
  <cp:revision>49</cp:revision>
  <dcterms:created xsi:type="dcterms:W3CDTF">2018-04-22T12:50:00Z</dcterms:created>
  <dcterms:modified xsi:type="dcterms:W3CDTF">2018-11-16T06:35:38Z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1049-10.2.0.6020</vt:lpwstr>
  </property>
</Properties>
</file>