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73" r:id="rId2"/>
    <p:sldId id="274" r:id="rId3"/>
    <p:sldId id="27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69" r:id="rId15"/>
    <p:sldId id="270" r:id="rId16"/>
    <p:sldId id="275" r:id="rId17"/>
    <p:sldId id="27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17.11.2018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17.11.2018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17.11.2018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user\Desktop\&#1091;&#1088;&#1086;&#1082;&#1080;\&#1086;&#1090;&#1082;&#1088;&#1099;&#1090;&#1099;&#1081;%20&#1091;&#1088;&#1086;&#1082;\&#1060;&#1048;&#1047;&#1048;&#1050;&#1040;.wmv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user\Videos\8_55.avi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071678"/>
            <a:ext cx="8358246" cy="4357718"/>
          </a:xfrm>
        </p:spPr>
        <p:txBody>
          <a:bodyPr>
            <a:normAutofit/>
          </a:bodyPr>
          <a:lstStyle/>
          <a:p>
            <a:r>
              <a:rPr lang="ru-RU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Презентация </a:t>
            </a:r>
            <a:endParaRPr lang="ru-RU" sz="2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Кипение. Удельная теплота парообразования и конденсации»</a:t>
            </a:r>
          </a:p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Работу выполнила учитель физики</a:t>
            </a:r>
          </a:p>
          <a:p>
            <a:pPr algn="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Панкова Оксана Владимировна</a:t>
            </a:r>
          </a:p>
          <a:p>
            <a:pPr algn="r"/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2018 год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571480"/>
            <a:ext cx="8229600" cy="107157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+mn-lt"/>
              </a:rPr>
              <a:t>Муниципальное общеобразовательное учреждение Хадактинская основная общеобразовательная школа – структурное подразделение основная школа с. 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+mn-lt"/>
              </a:rPr>
              <a:t>Черемхово</a:t>
            </a:r>
            <a:endParaRPr lang="ru-RU" sz="2000" dirty="0">
              <a:solidFill>
                <a:schemeClr val="bg1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ФИЗИКА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5750" y="428604"/>
            <a:ext cx="8572500" cy="5857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kumimoji="1" lang="ru-RU" sz="3200" b="1" dirty="0" smtClean="0">
                <a:solidFill>
                  <a:srgbClr val="002060"/>
                </a:solidFill>
              </a:rPr>
              <a:t>Процесс кипения:</a:t>
            </a:r>
          </a:p>
          <a:p>
            <a:pPr>
              <a:buFontTx/>
              <a:buChar char="•"/>
            </a:pPr>
            <a:r>
              <a:rPr kumimoji="1" lang="ru-RU" sz="3200" dirty="0" smtClean="0">
                <a:solidFill>
                  <a:srgbClr val="002060"/>
                </a:solidFill>
              </a:rPr>
              <a:t>При поступлении теплоты увеличивается температура жидкости.</a:t>
            </a:r>
          </a:p>
          <a:p>
            <a:pPr>
              <a:buFontTx/>
              <a:buChar char="•"/>
            </a:pPr>
            <a:r>
              <a:rPr kumimoji="1" lang="ru-RU" sz="3200" dirty="0" smtClean="0">
                <a:solidFill>
                  <a:srgbClr val="002060"/>
                </a:solidFill>
              </a:rPr>
              <a:t>Увеличивается объём пузырьков воздуха.</a:t>
            </a:r>
          </a:p>
          <a:p>
            <a:pPr>
              <a:buFontTx/>
              <a:buChar char="•"/>
            </a:pPr>
            <a:r>
              <a:rPr kumimoji="1" lang="ru-RU" sz="3200" dirty="0" smtClean="0">
                <a:solidFill>
                  <a:srgbClr val="002060"/>
                </a:solidFill>
              </a:rPr>
              <a:t>На пузырёк действует сила Архимеда.</a:t>
            </a:r>
          </a:p>
          <a:p>
            <a:pPr>
              <a:buFontTx/>
              <a:buChar char="•"/>
            </a:pPr>
            <a:r>
              <a:rPr kumimoji="1" lang="ru-RU" sz="3200" dirty="0" smtClean="0">
                <a:solidFill>
                  <a:srgbClr val="002060"/>
                </a:solidFill>
              </a:rPr>
              <a:t>Пузырёк всплывает и лопается, попадая в непрогретую часть жидкости.</a:t>
            </a:r>
          </a:p>
          <a:p>
            <a:pPr>
              <a:buFontTx/>
              <a:buChar char="•"/>
            </a:pPr>
            <a:r>
              <a:rPr kumimoji="1" lang="ru-RU" sz="3200" dirty="0" smtClean="0">
                <a:solidFill>
                  <a:srgbClr val="002060"/>
                </a:solidFill>
              </a:rPr>
              <a:t>При равномерном нагревании жидкости, пузырёк доплывает и лопается на поверхности.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2060"/>
                </a:solidFill>
                <a:latin typeface="+mn-lt"/>
              </a:rPr>
              <a:t>Кипение</a:t>
            </a:r>
            <a:endParaRPr lang="ru-RU" sz="6000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8_55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14348" y="1500188"/>
            <a:ext cx="7500990" cy="492920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2060"/>
                </a:solidFill>
                <a:latin typeface="+mn-lt"/>
              </a:rPr>
              <a:t>Кипение азота</a:t>
            </a:r>
            <a:endParaRPr lang="ru-RU" sz="6000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523302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en-US" sz="4800" dirty="0" smtClean="0">
                <a:solidFill>
                  <a:schemeClr val="tx2">
                    <a:lumMod val="10000"/>
                  </a:schemeClr>
                </a:solidFill>
              </a:rPr>
              <a:t>Q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148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Кипение  происходит с поглощением теплоты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Большая часть подводимой теплоты расходуется на разрыв связей между частицами вещества, </a:t>
            </a:r>
            <a:br>
              <a:rPr lang="ru-RU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остальная часть - на работу, совершаемую при расширении пара.</a:t>
            </a:r>
            <a:endParaRPr lang="ru-RU" sz="280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429124" y="428625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71472" y="5214950"/>
            <a:ext cx="2786082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10000"/>
                  </a:schemeClr>
                </a:solidFill>
              </a:rPr>
              <a:t>ЖИДКОСТЬ</a:t>
            </a:r>
            <a:endParaRPr lang="ru-RU" sz="24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3571868" y="5214950"/>
            <a:ext cx="2286016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10000"/>
                  </a:schemeClr>
                </a:solidFill>
              </a:rPr>
              <a:t>КИПЕНИЕ</a:t>
            </a:r>
            <a:endParaRPr lang="ru-RU" sz="24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86512" y="5286388"/>
            <a:ext cx="185738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10000"/>
                  </a:schemeClr>
                </a:solidFill>
              </a:rPr>
              <a:t>ПАР</a:t>
            </a:r>
            <a:endParaRPr lang="ru-RU" sz="2800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411543"/>
          </a:xfrm>
        </p:spPr>
        <p:txBody>
          <a:bodyPr/>
          <a:lstStyle/>
          <a:p>
            <a:pPr algn="ctr">
              <a:buNone/>
            </a:pPr>
            <a:r>
              <a:rPr lang="en-US" sz="3200" b="1" dirty="0" smtClean="0">
                <a:solidFill>
                  <a:schemeClr val="tx2">
                    <a:lumMod val="10000"/>
                  </a:schemeClr>
                </a:solidFill>
              </a:rPr>
              <a:t>Q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Конденсация происходит с выделением  теплоты</a:t>
            </a:r>
            <a:endParaRPr lang="ru-RU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4714884"/>
            <a:ext cx="1928826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10000"/>
                  </a:schemeClr>
                </a:solidFill>
              </a:rPr>
              <a:t>ПАР</a:t>
            </a:r>
            <a:endParaRPr lang="ru-RU" sz="28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2857488" y="4929198"/>
            <a:ext cx="3143272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10000"/>
                  </a:schemeClr>
                </a:solidFill>
              </a:rPr>
              <a:t>КОНДЕНСАЦИЯ</a:t>
            </a:r>
            <a:endParaRPr lang="ru-RU" sz="24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86512" y="4786322"/>
            <a:ext cx="257176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10000"/>
                  </a:schemeClr>
                </a:solidFill>
              </a:rPr>
              <a:t>ЖИДКОСТЬ</a:t>
            </a:r>
            <a:endParaRPr lang="ru-RU" sz="24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Стрелка углом вверх 7"/>
          <p:cNvSpPr/>
          <p:nvPr/>
        </p:nvSpPr>
        <p:spPr>
          <a:xfrm>
            <a:off x="4143372" y="3357562"/>
            <a:ext cx="850392" cy="123158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solidFill>
                  <a:schemeClr val="tx2">
                    <a:lumMod val="10000"/>
                  </a:schemeClr>
                </a:solidFill>
              </a:rPr>
              <a:t>t,</a:t>
            </a:r>
            <a:r>
              <a:rPr lang="en-US" sz="2800" dirty="0" err="1" smtClean="0">
                <a:solidFill>
                  <a:schemeClr val="tx2">
                    <a:lumMod val="10000"/>
                  </a:schemeClr>
                </a:solidFill>
                <a:sym typeface="Symbol"/>
              </a:rPr>
              <a:t>C</a:t>
            </a:r>
            <a:endParaRPr lang="en-US" sz="2800" dirty="0" smtClean="0">
              <a:solidFill>
                <a:schemeClr val="tx2">
                  <a:lumMod val="10000"/>
                </a:schemeClr>
              </a:solidFill>
              <a:sym typeface="Symbol"/>
            </a:endParaRPr>
          </a:p>
          <a:p>
            <a:pPr>
              <a:buNone/>
            </a:pPr>
            <a:r>
              <a:rPr lang="en-US" sz="2800" dirty="0" smtClean="0">
                <a:sym typeface="Symbol"/>
              </a:rPr>
              <a:t>                                                     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>
                    <a:lumMod val="10000"/>
                  </a:schemeClr>
                </a:solidFill>
                <a:sym typeface="Symbol"/>
              </a:rPr>
              <a:t>100                                D                                E   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>
                    <a:lumMod val="10000"/>
                  </a:schemeClr>
                </a:solidFill>
                <a:sym typeface="Symbol"/>
              </a:rPr>
              <a:t>80              B                            C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>
                    <a:lumMod val="10000"/>
                  </a:schemeClr>
                </a:solidFill>
                <a:sym typeface="Symbol"/>
              </a:rPr>
              <a:t>60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>
                    <a:lumMod val="10000"/>
                  </a:schemeClr>
                </a:solidFill>
                <a:sym typeface="Symbol"/>
              </a:rPr>
              <a:t>40</a:t>
            </a:r>
          </a:p>
          <a:p>
            <a:pPr>
              <a:buNone/>
            </a:pPr>
            <a:r>
              <a:rPr lang="en-US" sz="2800" dirty="0" smtClean="0">
                <a:solidFill>
                  <a:schemeClr val="bg1"/>
                </a:solidFill>
                <a:sym typeface="Symbol"/>
              </a:rPr>
              <a:t>20   </a:t>
            </a:r>
            <a:r>
              <a:rPr lang="ru-RU" sz="2800" dirty="0" smtClean="0">
                <a:solidFill>
                  <a:schemeClr val="bg1"/>
                </a:solidFill>
                <a:sym typeface="Symbol"/>
              </a:rPr>
              <a:t>   </a:t>
            </a:r>
            <a:r>
              <a:rPr lang="en-US" sz="2800" dirty="0" smtClean="0">
                <a:solidFill>
                  <a:schemeClr val="bg1"/>
                </a:solidFill>
                <a:sym typeface="Symbol"/>
              </a:rPr>
              <a:t>A</a:t>
            </a:r>
          </a:p>
          <a:p>
            <a:pPr>
              <a:buNone/>
            </a:pPr>
            <a:r>
              <a:rPr lang="en-US" sz="2800" dirty="0" smtClean="0">
                <a:sym typeface="Symbol"/>
              </a:rPr>
              <a:t>             </a:t>
            </a:r>
          </a:p>
          <a:p>
            <a:pPr algn="r">
              <a:buNone/>
            </a:pP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На графиках показаны процессы нагревания и кипения двух жидкостей одинаковой массы.</a:t>
            </a:r>
            <a:endParaRPr lang="ru-RU" sz="3200" dirty="0">
              <a:solidFill>
                <a:srgbClr val="002060"/>
              </a:solidFill>
              <a:effectLst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 flipH="1" flipV="1">
            <a:off x="-677899" y="3892553"/>
            <a:ext cx="364333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1142976" y="5715016"/>
            <a:ext cx="642942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000100" y="5214950"/>
            <a:ext cx="285752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000100" y="4643446"/>
            <a:ext cx="285752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000100" y="4071942"/>
            <a:ext cx="285752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000100" y="3500438"/>
            <a:ext cx="285752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00100" y="3000372"/>
            <a:ext cx="285752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000100" y="2428868"/>
            <a:ext cx="285752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 flipH="1" flipV="1">
            <a:off x="785786" y="3929066"/>
            <a:ext cx="1643074" cy="9286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071670" y="3571876"/>
            <a:ext cx="2643206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1142976" y="3000372"/>
            <a:ext cx="2542185" cy="217278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3643306" y="3000372"/>
            <a:ext cx="3029979" cy="40202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500430" y="28574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2285984" y="30003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6786578" y="5786454"/>
            <a:ext cx="1071570" cy="40011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10000"/>
                  </a:schemeClr>
                </a:solidFill>
              </a:rPr>
              <a:t>t, </a:t>
            </a:r>
            <a:r>
              <a:rPr lang="ru-RU" sz="2000" dirty="0" smtClean="0">
                <a:solidFill>
                  <a:schemeClr val="tx2">
                    <a:lumMod val="10000"/>
                  </a:schemeClr>
                </a:solidFill>
              </a:rPr>
              <a:t>мин</a:t>
            </a:r>
            <a:endParaRPr lang="ru-RU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714612" y="30003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2786082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УРОК!</a:t>
            </a:r>
            <a:endParaRPr lang="ru-RU" sz="6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6762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Вывод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0" y="1571612"/>
            <a:ext cx="8043890" cy="464347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Данная презентация использовалась при проведении урока физики в 8 классе по теме «Кипение. Удельная теплота парообразования и конденсации». Она содержит фотографии, которые использовались для постановки целей урока, видеоролики, которые наглядно показали процесс кипения, определения и задание для устной работы.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Данная презентация позволила достичь поставленных целей урока, сформировать у учащихся представлений о процессе кипения, парообразовании и конденсации.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Физический диктант «Змейка»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Зашифрованное слово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Тема урока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Фотографии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Видеоролик «Кипение»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Процесс кипения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Видеоролик «Кипение азота»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 Парообразование и конденсация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Задание для учащихся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Вывод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Содержание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24454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Парообразованием называют переход молекул из жидкости в пар. 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Испарение происходит при температуре кипения. 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Если нет притока энергии к жидкости извне, то температура при испарении понижается. 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Вода, пролитая на пол, испаряется значительно медленнее, чем то же количество воды в стакане.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Чем выше температура жидкости, тем испарение происходит медленнее.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Конденсацией называется процесс перехода молекул из пара в жидкость.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effectLst/>
                <a:latin typeface="+mn-lt"/>
              </a:rPr>
              <a:t>Физический диктант «Змейка»</a:t>
            </a:r>
            <a:br>
              <a:rPr lang="ru-RU" sz="3200" dirty="0" smtClean="0">
                <a:solidFill>
                  <a:srgbClr val="002060"/>
                </a:solidFill>
                <a:effectLst/>
                <a:latin typeface="+mn-lt"/>
              </a:rPr>
            </a:br>
            <a:endParaRPr lang="ru-RU" sz="3200" dirty="0">
              <a:solidFill>
                <a:srgbClr val="002060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4286280"/>
          </a:xfrm>
        </p:spPr>
        <p:txBody>
          <a:bodyPr>
            <a:normAutofit/>
          </a:bodyPr>
          <a:lstStyle/>
          <a:p>
            <a:pPr algn="ctr"/>
            <a:r>
              <a:rPr lang="ru-RU" sz="9600" dirty="0" smtClean="0">
                <a:solidFill>
                  <a:srgbClr val="002060"/>
                </a:solidFill>
                <a:latin typeface="+mn-lt"/>
              </a:rPr>
              <a:t>Ответ</a:t>
            </a:r>
            <a:br>
              <a:rPr lang="ru-RU" sz="9600" dirty="0" smtClean="0">
                <a:solidFill>
                  <a:srgbClr val="002060"/>
                </a:solidFill>
                <a:latin typeface="+mn-lt"/>
              </a:rPr>
            </a:br>
            <a:r>
              <a:rPr lang="ru-RU" sz="9600" dirty="0" smtClean="0">
                <a:solidFill>
                  <a:srgbClr val="002060"/>
                </a:solidFill>
                <a:latin typeface="+mn-lt"/>
                <a:sym typeface="Symbol"/>
              </a:rPr>
              <a:t></a:t>
            </a:r>
            <a:endParaRPr lang="ru-RU" sz="9600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_698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6625" y="2862262"/>
            <a:ext cx="2190750" cy="1895475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2060"/>
                </a:solidFill>
                <a:latin typeface="+mn-lt"/>
              </a:rPr>
              <a:t>МКСЖПКЖ</a:t>
            </a:r>
            <a:endParaRPr lang="ru-RU" sz="60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5" name="Содержимое 3" descr="img_698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2143116"/>
            <a:ext cx="5929354" cy="40100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229600" cy="3786214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2060"/>
                </a:solidFill>
                <a:latin typeface="+mn-lt"/>
              </a:rPr>
              <a:t>Тема урока: Кипение. Удельная теплота парообразования и конденсации</a:t>
            </a:r>
            <a:endParaRPr lang="ru-RU" sz="6000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5286388"/>
            <a:ext cx="5486400" cy="809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6" name="Рисунок 5" descr="imgpreview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9535" r="9535"/>
          <a:stretch>
            <a:fillRect/>
          </a:stretch>
        </p:blipFill>
        <p:spPr>
          <a:xfrm>
            <a:off x="457200" y="457200"/>
            <a:ext cx="7901014" cy="55626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6072206"/>
            <a:ext cx="54864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preview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571480"/>
            <a:ext cx="7143800" cy="52864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preview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571480"/>
            <a:ext cx="7572428" cy="53578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332</TotalTime>
  <Words>316</Words>
  <PresentationFormat>Экран (4:3)</PresentationFormat>
  <Paragraphs>67</Paragraphs>
  <Slides>17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Бумажная</vt:lpstr>
      <vt:lpstr>Муниципальное общеобразовательное учреждение Хадактинская основная общеобразовательная школа – структурное подразделение основная школа с. Черемхово</vt:lpstr>
      <vt:lpstr>Содержание</vt:lpstr>
      <vt:lpstr>Физический диктант «Змейка» </vt:lpstr>
      <vt:lpstr>Ответ </vt:lpstr>
      <vt:lpstr>МКСЖПКЖ</vt:lpstr>
      <vt:lpstr>Тема урока: Кипение. Удельная теплота парообразования и конденсации</vt:lpstr>
      <vt:lpstr>Слайд 7</vt:lpstr>
      <vt:lpstr>Слайд 8</vt:lpstr>
      <vt:lpstr>Слайд 9</vt:lpstr>
      <vt:lpstr>Слайд 10</vt:lpstr>
      <vt:lpstr>Кипение</vt:lpstr>
      <vt:lpstr>Кипение азота</vt:lpstr>
      <vt:lpstr>Кипение  происходит с поглощением теплоты  Большая часть подводимой теплоты расходуется на разрыв связей между частицами вещества,  остальная часть - на работу, совершаемую при расширении пара.</vt:lpstr>
      <vt:lpstr>Конденсация происходит с выделением  теплоты</vt:lpstr>
      <vt:lpstr>На графиках показаны процессы нагревания и кипения двух жидкостей одинаковой массы.</vt:lpstr>
      <vt:lpstr>СПАСИБО ЗА УРОК!</vt:lpstr>
      <vt:lpstr>Вывод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Физический диктант «Змейка» Если да, то ставим такой знак   Если нет, то ставим такой знак  </dc:title>
  <dc:creator>user</dc:creator>
  <cp:lastModifiedBy>user</cp:lastModifiedBy>
  <cp:revision>30</cp:revision>
  <dcterms:created xsi:type="dcterms:W3CDTF">2018-10-23T11:16:14Z</dcterms:created>
  <dcterms:modified xsi:type="dcterms:W3CDTF">2018-11-17T11:58:14Z</dcterms:modified>
</cp:coreProperties>
</file>