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6" r:id="rId2"/>
    <p:sldId id="265" r:id="rId3"/>
    <p:sldId id="257" r:id="rId4"/>
    <p:sldId id="258" r:id="rId5"/>
    <p:sldId id="259" r:id="rId6"/>
    <p:sldId id="260" r:id="rId7"/>
    <p:sldId id="261" r:id="rId8"/>
    <p:sldId id="264" r:id="rId9"/>
    <p:sldId id="262" r:id="rId10"/>
    <p:sldId id="263"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1"/>
  </p:normalViewPr>
  <p:slideViewPr>
    <p:cSldViewPr>
      <p:cViewPr>
        <p:scale>
          <a:sx n="98" d="100"/>
          <a:sy n="98" d="100"/>
        </p:scale>
        <p:origin x="2040" y="4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ru-RU"/>
              <a:t>Образец заголовка</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B4C71EC6-210F-42DE-9C53-41977AD35B3D}" type="datetimeFigureOut">
              <a:rPr lang="ru-RU" smtClean="0"/>
              <a:t>24.12.2018</a:t>
            </a:fld>
            <a:endParaRPr lang="ru-RU"/>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19B0651-EE4F-4900-A07F-96A6BFA9D0F0}" type="slidenum">
              <a:rPr lang="ru-RU" smtClean="0"/>
              <a:t>‹#›</a:t>
            </a:fld>
            <a:endParaRPr lang="ru-RU"/>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31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2887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6731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1519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B4C71EC6-210F-42DE-9C53-41977AD35B3D}" type="datetimeFigureOut">
              <a:rPr lang="ru-RU" smtClean="0"/>
              <a:t>24.12.2018</a:t>
            </a:fld>
            <a:endParaRPr lang="ru-RU"/>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19B0651-EE4F-4900-A07F-96A6BFA9D0F0}" type="slidenum">
              <a:rPr lang="ru-RU" smtClean="0"/>
              <a:t>‹#›</a:t>
            </a:fld>
            <a:endParaRPr lang="ru-RU"/>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603936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24.12.2018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2058408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941832" y="2909102"/>
            <a:ext cx="361188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975398" y="2909102"/>
            <a:ext cx="361188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24.12.2018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6653176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24.12.2018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9059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24.12.2018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5123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73789" y="6375679"/>
            <a:ext cx="925016" cy="348462"/>
          </a:xfrm>
        </p:spPr>
        <p:txBody>
          <a:bodyPr/>
          <a:lstStyle/>
          <a:p>
            <a:fld id="{B4C71EC6-210F-42DE-9C53-41977AD35B3D}" type="datetimeFigureOut">
              <a:rPr lang="ru-RU" smtClean="0"/>
              <a:t>24.12.2018</a:t>
            </a:fld>
            <a:endParaRPr lang="ru-RU"/>
          </a:p>
        </p:txBody>
      </p:sp>
      <p:sp>
        <p:nvSpPr>
          <p:cNvPr id="6" name="Footer Placeholder 5"/>
          <p:cNvSpPr>
            <a:spLocks noGrp="1"/>
          </p:cNvSpPr>
          <p:nvPr>
            <p:ph type="ftr" sz="quarter" idx="11"/>
          </p:nvPr>
        </p:nvSpPr>
        <p:spPr>
          <a:xfrm>
            <a:off x="1577716" y="6375679"/>
            <a:ext cx="2611634" cy="345796"/>
          </a:xfrm>
        </p:spPr>
        <p:txBody>
          <a:bodyPr/>
          <a:lstStyle/>
          <a:p>
            <a:endParaRPr lang="ru-RU"/>
          </a:p>
        </p:txBody>
      </p:sp>
      <p:sp>
        <p:nvSpPr>
          <p:cNvPr id="7" name="Slide Number Placeholder 6"/>
          <p:cNvSpPr>
            <a:spLocks noGrp="1"/>
          </p:cNvSpPr>
          <p:nvPr>
            <p:ph type="sldNum" sz="quarter" idx="12"/>
          </p:nvPr>
        </p:nvSpPr>
        <p:spPr>
          <a:xfrm>
            <a:off x="4268261" y="6375679"/>
            <a:ext cx="924342" cy="345796"/>
          </a:xfrm>
        </p:spPr>
        <p:txBody>
          <a:bodyPr/>
          <a:lstStyle/>
          <a:p>
            <a:fld id="{B19B0651-EE4F-4900-A07F-96A6BFA9D0F0}" type="slidenum">
              <a:rPr lang="ru-RU" smtClean="0"/>
              <a:t>‹#›</a:t>
            </a:fld>
            <a:endParaRPr lang="ru-RU"/>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858250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74463" y="6375679"/>
            <a:ext cx="924342" cy="348462"/>
          </a:xfrm>
        </p:spPr>
        <p:txBody>
          <a:bodyPr/>
          <a:lstStyle/>
          <a:p>
            <a:fld id="{B4C71EC6-210F-42DE-9C53-41977AD35B3D}" type="datetimeFigureOut">
              <a:rPr lang="ru-RU" smtClean="0"/>
              <a:t>24.12.2018</a:t>
            </a:fld>
            <a:endParaRPr lang="ru-RU"/>
          </a:p>
        </p:txBody>
      </p:sp>
      <p:sp>
        <p:nvSpPr>
          <p:cNvPr id="6" name="Footer Placeholder 5"/>
          <p:cNvSpPr>
            <a:spLocks noGrp="1"/>
          </p:cNvSpPr>
          <p:nvPr>
            <p:ph type="ftr" sz="quarter" idx="11"/>
          </p:nvPr>
        </p:nvSpPr>
        <p:spPr>
          <a:xfrm>
            <a:off x="1577716" y="6375679"/>
            <a:ext cx="2611634" cy="345796"/>
          </a:xfrm>
        </p:spPr>
        <p:txBody>
          <a:bodyPr/>
          <a:lstStyle/>
          <a:p>
            <a:endParaRPr lang="ru-RU"/>
          </a:p>
        </p:txBody>
      </p:sp>
      <p:sp>
        <p:nvSpPr>
          <p:cNvPr id="7" name="Slide Number Placeholder 6"/>
          <p:cNvSpPr>
            <a:spLocks noGrp="1"/>
          </p:cNvSpPr>
          <p:nvPr>
            <p:ph type="sldNum" sz="quarter" idx="12"/>
          </p:nvPr>
        </p:nvSpPr>
        <p:spPr>
          <a:xfrm>
            <a:off x="4256153" y="6375679"/>
            <a:ext cx="947460" cy="345796"/>
          </a:xfrm>
        </p:spPr>
        <p:txBody>
          <a:bodyPr/>
          <a:lstStyle/>
          <a:p>
            <a:fld id="{B19B0651-EE4F-4900-A07F-96A6BFA9D0F0}" type="slidenum">
              <a:rPr lang="ru-RU" smtClean="0"/>
              <a:t>‹#›</a:t>
            </a:fld>
            <a:endParaRPr lang="ru-RU"/>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33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B4C71EC6-210F-42DE-9C53-41977AD35B3D}" type="datetimeFigureOut">
              <a:rPr lang="ru-RU" smtClean="0"/>
              <a:t>24.12.2018</a:t>
            </a:fld>
            <a:endParaRPr lang="ru-RU"/>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19B0651-EE4F-4900-A07F-96A6BFA9D0F0}" type="slidenum">
              <a:rPr lang="ru-RU" smtClean="0"/>
              <a:t>‹#›</a:t>
            </a:fld>
            <a:endParaRPr lang="ru-RU"/>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03441111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04664"/>
            <a:ext cx="9144000" cy="1470025"/>
          </a:xfrm>
        </p:spPr>
        <p:txBody>
          <a:bodyPr>
            <a:noAutofit/>
          </a:bodyPr>
          <a:lstStyle/>
          <a:p>
            <a:r>
              <a:rPr lang="en-US" sz="5500" dirty="0"/>
              <a:t>Responsible tourism in Khanty-</a:t>
            </a:r>
            <a:r>
              <a:rPr lang="en-US" sz="5500" dirty="0" err="1"/>
              <a:t>Mansiysk</a:t>
            </a:r>
            <a:endParaRPr lang="ru-RU" sz="5500" dirty="0"/>
          </a:p>
        </p:txBody>
      </p:sp>
      <p:sp>
        <p:nvSpPr>
          <p:cNvPr id="3" name="Подзаголовок 2"/>
          <p:cNvSpPr>
            <a:spLocks noGrp="1"/>
          </p:cNvSpPr>
          <p:nvPr>
            <p:ph type="subTitle" idx="1"/>
          </p:nvPr>
        </p:nvSpPr>
        <p:spPr>
          <a:xfrm>
            <a:off x="4937140" y="6138096"/>
            <a:ext cx="4206860" cy="742279"/>
          </a:xfrm>
        </p:spPr>
        <p:txBody>
          <a:bodyPr>
            <a:normAutofit fontScale="77500" lnSpcReduction="20000"/>
          </a:bodyPr>
          <a:lstStyle/>
          <a:p>
            <a:r>
              <a:rPr lang="ru-RU" dirty="0"/>
              <a:t>Автор: </a:t>
            </a:r>
            <a:r>
              <a:rPr lang="ru-RU" dirty="0" err="1"/>
              <a:t>Шиповалова</a:t>
            </a:r>
            <a:r>
              <a:rPr lang="ru-RU" dirty="0"/>
              <a:t> </a:t>
            </a:r>
            <a:r>
              <a:rPr lang="ru-RU" dirty="0" err="1"/>
              <a:t>алина</a:t>
            </a:r>
            <a:endParaRPr lang="ru-RU" dirty="0"/>
          </a:p>
          <a:p>
            <a:r>
              <a:rPr lang="ru-RU" dirty="0" err="1"/>
              <a:t>Ооо</a:t>
            </a:r>
            <a:r>
              <a:rPr lang="ru-RU" dirty="0"/>
              <a:t> центр развития «</a:t>
            </a:r>
            <a:r>
              <a:rPr lang="ru-RU" dirty="0" err="1"/>
              <a:t>лингвомир</a:t>
            </a:r>
            <a:r>
              <a:rPr lang="ru-RU" dirty="0"/>
              <a:t>»</a:t>
            </a:r>
          </a:p>
          <a:p>
            <a:r>
              <a:rPr lang="ru-RU" dirty="0"/>
              <a:t>2018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303" y="2185684"/>
            <a:ext cx="5459394" cy="364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89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5252"/>
            <a:ext cx="8229600" cy="1143000"/>
          </a:xfrm>
        </p:spPr>
        <p:txBody>
          <a:bodyPr/>
          <a:lstStyle/>
          <a:p>
            <a:r>
              <a:rPr lang="en-US" dirty="0"/>
              <a:t>Recycling</a:t>
            </a:r>
            <a:endParaRPr lang="ru-RU" dirty="0"/>
          </a:p>
        </p:txBody>
      </p:sp>
      <p:sp>
        <p:nvSpPr>
          <p:cNvPr id="3" name="Объект 2"/>
          <p:cNvSpPr>
            <a:spLocks noGrp="1"/>
          </p:cNvSpPr>
          <p:nvPr>
            <p:ph idx="1"/>
          </p:nvPr>
        </p:nvSpPr>
        <p:spPr>
          <a:xfrm>
            <a:off x="835786" y="1196752"/>
            <a:ext cx="7819111" cy="1233264"/>
          </a:xfrm>
        </p:spPr>
        <p:txBody>
          <a:bodyPr/>
          <a:lstStyle/>
          <a:p>
            <a:endParaRPr lang="en-US" dirty="0"/>
          </a:p>
          <a:p>
            <a:pPr algn="just"/>
            <a:r>
              <a:rPr lang="en-US" dirty="0"/>
              <a:t>There are many special containers for recycling where you can pick up trash. Do not throw trash anywhere, as it harms nature.</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884653"/>
            <a:ext cx="5376595" cy="357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42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EA7E62-7996-0C48-8AE7-1FC3A573AFE1}"/>
              </a:ext>
            </a:extLst>
          </p:cNvPr>
          <p:cNvSpPr>
            <a:spLocks noGrp="1"/>
          </p:cNvSpPr>
          <p:nvPr>
            <p:ph type="title"/>
          </p:nvPr>
        </p:nvSpPr>
        <p:spPr/>
        <p:txBody>
          <a:bodyPr/>
          <a:lstStyle/>
          <a:p>
            <a:r>
              <a:rPr lang="en-US" dirty="0"/>
              <a:t>conclusion</a:t>
            </a:r>
            <a:endParaRPr lang="ru-RU" dirty="0"/>
          </a:p>
        </p:txBody>
      </p:sp>
      <p:sp>
        <p:nvSpPr>
          <p:cNvPr id="3" name="Объект 2">
            <a:extLst>
              <a:ext uri="{FF2B5EF4-FFF2-40B4-BE49-F238E27FC236}">
                <a16:creationId xmlns:a16="http://schemas.microsoft.com/office/drawing/2014/main" id="{2A828C0E-CE22-364E-83ED-46D45517A7A1}"/>
              </a:ext>
            </a:extLst>
          </p:cNvPr>
          <p:cNvSpPr>
            <a:spLocks noGrp="1"/>
          </p:cNvSpPr>
          <p:nvPr>
            <p:ph idx="1"/>
          </p:nvPr>
        </p:nvSpPr>
        <p:spPr>
          <a:xfrm>
            <a:off x="938758" y="1628800"/>
            <a:ext cx="7633742" cy="4608512"/>
          </a:xfrm>
        </p:spPr>
        <p:txBody>
          <a:bodyPr>
            <a:noAutofit/>
          </a:bodyPr>
          <a:lstStyle/>
          <a:p>
            <a:pPr algn="just"/>
            <a:r>
              <a:rPr lang="en-US" sz="2400" dirty="0"/>
              <a:t>Being environmentally-friendly while travelling is extremally important, because we are responsible for the nature that was given to us. It is our liability to save what we have and let it thrive, rather that destroy it;</a:t>
            </a:r>
          </a:p>
          <a:p>
            <a:pPr algn="just"/>
            <a:r>
              <a:rPr lang="en-US" sz="2400" dirty="0"/>
              <a:t>In our modern society there is no problem in finding information about eco-tourism. Even in such harsh conditions and distant regions like Khanty-</a:t>
            </a:r>
            <a:r>
              <a:rPr lang="en-US" sz="2400" dirty="0" err="1"/>
              <a:t>Mansiysk</a:t>
            </a:r>
            <a:r>
              <a:rPr lang="en-US" sz="2400" dirty="0"/>
              <a:t> Autonomous Okrug you can travel without harming nature;</a:t>
            </a:r>
          </a:p>
          <a:p>
            <a:pPr algn="just"/>
            <a:r>
              <a:rPr lang="en-US" sz="2400" dirty="0"/>
              <a:t>I would like everyone to be more responsible for their action, because I want us living on the clean planet.</a:t>
            </a:r>
            <a:endParaRPr lang="ru-RU" sz="2400" dirty="0"/>
          </a:p>
        </p:txBody>
      </p:sp>
    </p:spTree>
    <p:extLst>
      <p:ext uri="{BB962C8B-B14F-4D97-AF65-F5344CB8AC3E}">
        <p14:creationId xmlns:p14="http://schemas.microsoft.com/office/powerpoint/2010/main" val="380549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E1D99F-B1DD-7748-8E16-11A00DD94FF3}"/>
              </a:ext>
            </a:extLst>
          </p:cNvPr>
          <p:cNvSpPr>
            <a:spLocks noGrp="1"/>
          </p:cNvSpPr>
          <p:nvPr>
            <p:ph type="title"/>
          </p:nvPr>
        </p:nvSpPr>
        <p:spPr/>
        <p:txBody>
          <a:bodyPr/>
          <a:lstStyle/>
          <a:p>
            <a:r>
              <a:rPr lang="en-US" dirty="0"/>
              <a:t>Presentation content</a:t>
            </a:r>
            <a:endParaRPr lang="ru-RU" dirty="0"/>
          </a:p>
        </p:txBody>
      </p:sp>
      <p:sp>
        <p:nvSpPr>
          <p:cNvPr id="3" name="Объект 2">
            <a:extLst>
              <a:ext uri="{FF2B5EF4-FFF2-40B4-BE49-F238E27FC236}">
                <a16:creationId xmlns:a16="http://schemas.microsoft.com/office/drawing/2014/main" id="{1B45A894-F286-EB48-82C5-5EE1690281B4}"/>
              </a:ext>
            </a:extLst>
          </p:cNvPr>
          <p:cNvSpPr>
            <a:spLocks noGrp="1"/>
          </p:cNvSpPr>
          <p:nvPr>
            <p:ph idx="1"/>
          </p:nvPr>
        </p:nvSpPr>
        <p:spPr>
          <a:xfrm>
            <a:off x="938758" y="1484784"/>
            <a:ext cx="7633742" cy="4824536"/>
          </a:xfrm>
        </p:spPr>
        <p:txBody>
          <a:bodyPr>
            <a:normAutofit lnSpcReduction="10000"/>
          </a:bodyPr>
          <a:lstStyle/>
          <a:p>
            <a:r>
              <a:rPr lang="en-US" sz="3200" dirty="0"/>
              <a:t>Environmentally-friendly means of transport;</a:t>
            </a:r>
          </a:p>
          <a:p>
            <a:r>
              <a:rPr lang="en-US" sz="3200" dirty="0"/>
              <a:t>Traditional accommodation;</a:t>
            </a:r>
          </a:p>
          <a:p>
            <a:r>
              <a:rPr lang="en-US" sz="3200" dirty="0"/>
              <a:t>Hand-made souvenirs;</a:t>
            </a:r>
          </a:p>
          <a:p>
            <a:r>
              <a:rPr lang="en-US" sz="3200" dirty="0"/>
              <a:t>Local people;</a:t>
            </a:r>
          </a:p>
          <a:p>
            <a:r>
              <a:rPr lang="en-US" sz="3200" dirty="0"/>
              <a:t>Flora and fauna of the region;</a:t>
            </a:r>
          </a:p>
          <a:p>
            <a:r>
              <a:rPr lang="en-US" sz="3200" dirty="0"/>
              <a:t>Aboriginal cuisine;</a:t>
            </a:r>
          </a:p>
          <a:p>
            <a:r>
              <a:rPr lang="en-US" sz="3200" dirty="0"/>
              <a:t>Recycling.</a:t>
            </a:r>
          </a:p>
          <a:p>
            <a:endParaRPr lang="en-US" dirty="0"/>
          </a:p>
          <a:p>
            <a:endParaRPr lang="en-US" dirty="0"/>
          </a:p>
          <a:p>
            <a:endParaRPr lang="en-US" dirty="0"/>
          </a:p>
          <a:p>
            <a:endParaRPr lang="en-US" dirty="0"/>
          </a:p>
          <a:p>
            <a:endParaRPr lang="ru-RU" dirty="0"/>
          </a:p>
        </p:txBody>
      </p:sp>
    </p:spTree>
    <p:extLst>
      <p:ext uri="{BB962C8B-B14F-4D97-AF65-F5344CB8AC3E}">
        <p14:creationId xmlns:p14="http://schemas.microsoft.com/office/powerpoint/2010/main" val="62337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Transport</a:t>
            </a:r>
            <a:endParaRPr lang="ru-RU" dirty="0"/>
          </a:p>
        </p:txBody>
      </p:sp>
      <p:sp>
        <p:nvSpPr>
          <p:cNvPr id="3" name="Объект 2"/>
          <p:cNvSpPr>
            <a:spLocks noGrp="1"/>
          </p:cNvSpPr>
          <p:nvPr>
            <p:ph idx="1"/>
          </p:nvPr>
        </p:nvSpPr>
        <p:spPr>
          <a:xfrm>
            <a:off x="938758" y="1268760"/>
            <a:ext cx="7633742" cy="1492132"/>
          </a:xfrm>
        </p:spPr>
        <p:txBody>
          <a:bodyPr/>
          <a:lstStyle/>
          <a:p>
            <a:pPr algn="just"/>
            <a:r>
              <a:rPr lang="en-US" dirty="0"/>
              <a:t>In summer you can use environmentally-friendly transport like bicycles, scooters and others, or you can just walk. In winter you can walk too if you are not afraid of cold. As it is a small city you can get anywhere quickly and easily.  </a:t>
            </a:r>
            <a:endParaRPr lang="ru-RU" dirty="0"/>
          </a:p>
        </p:txBody>
      </p:sp>
      <p:pic>
        <p:nvPicPr>
          <p:cNvPr id="6" name="Рисунок 5">
            <a:extLst>
              <a:ext uri="{FF2B5EF4-FFF2-40B4-BE49-F238E27FC236}">
                <a16:creationId xmlns:a16="http://schemas.microsoft.com/office/drawing/2014/main" id="{0C30438C-E1AE-B84A-8971-5A18689FB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557" y="2996952"/>
            <a:ext cx="5868144" cy="3300831"/>
          </a:xfrm>
          <a:prstGeom prst="rect">
            <a:avLst/>
          </a:prstGeom>
        </p:spPr>
      </p:pic>
    </p:spTree>
    <p:extLst>
      <p:ext uri="{BB962C8B-B14F-4D97-AF65-F5344CB8AC3E}">
        <p14:creationId xmlns:p14="http://schemas.microsoft.com/office/powerpoint/2010/main" val="13942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Accommodation, energy and water</a:t>
            </a:r>
            <a:endParaRPr lang="ru-RU" dirty="0"/>
          </a:p>
        </p:txBody>
      </p:sp>
      <p:sp>
        <p:nvSpPr>
          <p:cNvPr id="3" name="Объект 2"/>
          <p:cNvSpPr>
            <a:spLocks noGrp="1"/>
          </p:cNvSpPr>
          <p:nvPr>
            <p:ph idx="1"/>
          </p:nvPr>
        </p:nvSpPr>
        <p:spPr>
          <a:xfrm>
            <a:off x="938758" y="2080259"/>
            <a:ext cx="7633742" cy="1142998"/>
          </a:xfrm>
        </p:spPr>
        <p:txBody>
          <a:bodyPr/>
          <a:lstStyle/>
          <a:p>
            <a:pPr algn="just"/>
            <a:r>
              <a:rPr lang="en-US" dirty="0"/>
              <a:t>We don’t have many options for environmentally-friendly accommodations. However, you can always try living in a traditional house of locals, where you, of course, save water, light and electricity. </a:t>
            </a:r>
            <a:endParaRPr lang="ru-RU" dirty="0"/>
          </a:p>
        </p:txBody>
      </p:sp>
      <p:pic>
        <p:nvPicPr>
          <p:cNvPr id="5" name="Рисунок 4">
            <a:extLst>
              <a:ext uri="{FF2B5EF4-FFF2-40B4-BE49-F238E27FC236}">
                <a16:creationId xmlns:a16="http://schemas.microsoft.com/office/drawing/2014/main" id="{60FA2B9B-4697-4B48-8E26-CFCDC9F4E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852" y="3429000"/>
            <a:ext cx="4950296" cy="3289697"/>
          </a:xfrm>
          <a:prstGeom prst="rect">
            <a:avLst/>
          </a:prstGeom>
        </p:spPr>
      </p:pic>
    </p:spTree>
    <p:extLst>
      <p:ext uri="{BB962C8B-B14F-4D97-AF65-F5344CB8AC3E}">
        <p14:creationId xmlns:p14="http://schemas.microsoft.com/office/powerpoint/2010/main" val="171772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256" y="236631"/>
            <a:ext cx="7653536" cy="779905"/>
          </a:xfrm>
        </p:spPr>
        <p:txBody>
          <a:bodyPr>
            <a:normAutofit fontScale="90000"/>
          </a:bodyPr>
          <a:lstStyle/>
          <a:p>
            <a:r>
              <a:rPr lang="en-US" dirty="0"/>
              <a:t>Souvenirs</a:t>
            </a:r>
            <a:endParaRPr lang="ru-RU" dirty="0"/>
          </a:p>
        </p:txBody>
      </p:sp>
      <p:sp>
        <p:nvSpPr>
          <p:cNvPr id="3" name="Объект 2"/>
          <p:cNvSpPr>
            <a:spLocks noGrp="1"/>
          </p:cNvSpPr>
          <p:nvPr>
            <p:ph idx="1"/>
          </p:nvPr>
        </p:nvSpPr>
        <p:spPr>
          <a:xfrm>
            <a:off x="683568" y="1184570"/>
            <a:ext cx="8208912" cy="1440160"/>
          </a:xfrm>
        </p:spPr>
        <p:txBody>
          <a:bodyPr/>
          <a:lstStyle/>
          <a:p>
            <a:pPr algn="just"/>
            <a:r>
              <a:rPr lang="en-US" dirty="0"/>
              <a:t>You can purchase various statuettes, hand-made dolls that are decorated with the symbols of </a:t>
            </a:r>
            <a:r>
              <a:rPr lang="en-US" dirty="0" err="1"/>
              <a:t>Ugra</a:t>
            </a:r>
            <a:r>
              <a:rPr lang="en-US" dirty="0"/>
              <a:t> (made by local indigenous people) and figures in the form of mammoths.</a:t>
            </a:r>
            <a:r>
              <a:rPr lang="ru-RU" dirty="0"/>
              <a:t> </a:t>
            </a:r>
            <a:r>
              <a:rPr lang="en-US" dirty="0"/>
              <a:t>They are made from safe materials, so they don’t harm nature.</a:t>
            </a:r>
            <a:endParaRPr lang="ru-RU"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70" t="8564" r="2450" b="11753"/>
          <a:stretch/>
        </p:blipFill>
        <p:spPr bwMode="auto">
          <a:xfrm>
            <a:off x="4967246" y="3212975"/>
            <a:ext cx="3516198" cy="298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67" y="3212975"/>
            <a:ext cx="3741537" cy="2967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33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8568952" cy="792088"/>
          </a:xfrm>
        </p:spPr>
        <p:txBody>
          <a:bodyPr>
            <a:normAutofit fontScale="90000"/>
          </a:bodyPr>
          <a:lstStyle/>
          <a:p>
            <a:r>
              <a:rPr lang="en-US" dirty="0"/>
              <a:t>People and social interaction</a:t>
            </a:r>
            <a:endParaRPr lang="ru-RU" dirty="0"/>
          </a:p>
        </p:txBody>
      </p:sp>
      <p:sp>
        <p:nvSpPr>
          <p:cNvPr id="3" name="Объект 2"/>
          <p:cNvSpPr>
            <a:spLocks noGrp="1"/>
          </p:cNvSpPr>
          <p:nvPr>
            <p:ph idx="1"/>
          </p:nvPr>
        </p:nvSpPr>
        <p:spPr>
          <a:xfrm>
            <a:off x="683568" y="908720"/>
            <a:ext cx="8085585" cy="1584176"/>
          </a:xfrm>
        </p:spPr>
        <p:txBody>
          <a:bodyPr>
            <a:normAutofit/>
          </a:bodyPr>
          <a:lstStyle/>
          <a:p>
            <a:endParaRPr lang="en-US" dirty="0"/>
          </a:p>
          <a:p>
            <a:pPr algn="just"/>
            <a:r>
              <a:rPr lang="en-US" dirty="0"/>
              <a:t>The local population is friendly</a:t>
            </a:r>
            <a:r>
              <a:rPr lang="ru-RU" dirty="0"/>
              <a:t>,</a:t>
            </a:r>
            <a:r>
              <a:rPr lang="en-US" dirty="0"/>
              <a:t> hardworking and always ready to help. The indigenous population is also friendly and welcoming, and, it’s really interesting to see how they keep their customs and traditions safe.</a:t>
            </a:r>
          </a:p>
        </p:txBody>
      </p:sp>
      <p:pic>
        <p:nvPicPr>
          <p:cNvPr id="5" name="Рисунок 4">
            <a:extLst>
              <a:ext uri="{FF2B5EF4-FFF2-40B4-BE49-F238E27FC236}">
                <a16:creationId xmlns:a16="http://schemas.microsoft.com/office/drawing/2014/main" id="{9B0AAFC4-7CD4-1E40-852D-AA48BE15D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636912"/>
            <a:ext cx="3391635" cy="4027566"/>
          </a:xfrm>
          <a:prstGeom prst="rect">
            <a:avLst/>
          </a:prstGeom>
        </p:spPr>
      </p:pic>
    </p:spTree>
    <p:extLst>
      <p:ext uri="{BB962C8B-B14F-4D97-AF65-F5344CB8AC3E}">
        <p14:creationId xmlns:p14="http://schemas.microsoft.com/office/powerpoint/2010/main" val="408266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06301"/>
            <a:ext cx="8229600" cy="792088"/>
          </a:xfrm>
        </p:spPr>
        <p:txBody>
          <a:bodyPr/>
          <a:lstStyle/>
          <a:p>
            <a:r>
              <a:rPr lang="en-US" dirty="0"/>
              <a:t>Flora and fauna</a:t>
            </a:r>
            <a:endParaRPr lang="ru-RU" dirty="0"/>
          </a:p>
        </p:txBody>
      </p:sp>
      <p:sp>
        <p:nvSpPr>
          <p:cNvPr id="3" name="Объект 2"/>
          <p:cNvSpPr>
            <a:spLocks noGrp="1"/>
          </p:cNvSpPr>
          <p:nvPr>
            <p:ph idx="1"/>
          </p:nvPr>
        </p:nvSpPr>
        <p:spPr>
          <a:xfrm>
            <a:off x="755576" y="1124744"/>
            <a:ext cx="7941568" cy="1872208"/>
          </a:xfrm>
        </p:spPr>
        <p:txBody>
          <a:bodyPr>
            <a:normAutofit/>
          </a:bodyPr>
          <a:lstStyle/>
          <a:p>
            <a:pPr algn="just"/>
            <a:r>
              <a:rPr lang="en-US" dirty="0"/>
              <a:t>Over 800 species of various representatives of flora grow in the district. In the northern subzone of the taiga - swampy part of </a:t>
            </a:r>
            <a:r>
              <a:rPr lang="en-US" dirty="0" err="1"/>
              <a:t>Ugra</a:t>
            </a:r>
            <a:r>
              <a:rPr lang="en-US" dirty="0"/>
              <a:t>, cedar, spruce and larch predominate. Often in this area you can also find pine and birch. The peculiarities of the territory are the alternation of wetlands and peatlands with forests.</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532" y="2924944"/>
            <a:ext cx="5367655" cy="359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87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3496" y="27856"/>
            <a:ext cx="1450504" cy="346050"/>
          </a:xfrm>
        </p:spPr>
        <p:txBody>
          <a:bodyPr>
            <a:normAutofit fontScale="90000"/>
          </a:bodyPr>
          <a:lstStyle/>
          <a:p>
            <a:r>
              <a:rPr lang="ru-RU" dirty="0"/>
              <a:t> </a:t>
            </a:r>
          </a:p>
        </p:txBody>
      </p:sp>
      <p:sp>
        <p:nvSpPr>
          <p:cNvPr id="3" name="Объект 2"/>
          <p:cNvSpPr>
            <a:spLocks noGrp="1"/>
          </p:cNvSpPr>
          <p:nvPr>
            <p:ph idx="1"/>
          </p:nvPr>
        </p:nvSpPr>
        <p:spPr>
          <a:xfrm>
            <a:off x="749842" y="362206"/>
            <a:ext cx="8064896" cy="2088232"/>
          </a:xfrm>
        </p:spPr>
        <p:txBody>
          <a:bodyPr>
            <a:normAutofit/>
          </a:bodyPr>
          <a:lstStyle/>
          <a:p>
            <a:pPr algn="just"/>
            <a:r>
              <a:rPr lang="en-US" dirty="0"/>
              <a:t>The Fauna of mammals of the district can be called the typical taiga complex. Here you can meet representatives of more than 60 different species, 16 of which are predators. Elks, deer, wild boars, foxes, ermines, squirrels, martens and many other animals get along safely throughout the taiga. The largest and most ferocious resident of the district is the brown bear, which many people call the "master" of the taiga.</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668" y="2970060"/>
            <a:ext cx="3833340" cy="287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974197"/>
            <a:ext cx="3833340" cy="287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7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19796"/>
            <a:ext cx="9036496" cy="908720"/>
          </a:xfrm>
        </p:spPr>
        <p:txBody>
          <a:bodyPr/>
          <a:lstStyle/>
          <a:p>
            <a:r>
              <a:rPr lang="en-US" dirty="0"/>
              <a:t>Food</a:t>
            </a:r>
            <a:endParaRPr lang="ru-RU" dirty="0"/>
          </a:p>
        </p:txBody>
      </p:sp>
      <p:sp>
        <p:nvSpPr>
          <p:cNvPr id="3" name="Объект 2"/>
          <p:cNvSpPr>
            <a:spLocks noGrp="1"/>
          </p:cNvSpPr>
          <p:nvPr>
            <p:ph idx="1"/>
          </p:nvPr>
        </p:nvSpPr>
        <p:spPr>
          <a:xfrm>
            <a:off x="691344" y="1052736"/>
            <a:ext cx="8136904" cy="1681482"/>
          </a:xfrm>
        </p:spPr>
        <p:txBody>
          <a:bodyPr>
            <a:normAutofit/>
          </a:bodyPr>
          <a:lstStyle/>
          <a:p>
            <a:endParaRPr lang="en-US" dirty="0"/>
          </a:p>
          <a:p>
            <a:pPr algn="just"/>
            <a:r>
              <a:rPr lang="en-US" dirty="0"/>
              <a:t>You can visit various restaurants where the main feature is a large number of different meat and fish products and dishes.</a:t>
            </a:r>
            <a:r>
              <a:rPr lang="ru-RU" dirty="0"/>
              <a:t> </a:t>
            </a:r>
            <a:r>
              <a:rPr lang="en-US" dirty="0"/>
              <a:t>But don’t do it often, because someday the fish may just disappear.</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3284984"/>
            <a:ext cx="7864425" cy="275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95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TM10001106[[fn=Эмблема]]</Template>
  <TotalTime>202</TotalTime>
  <Words>527</Words>
  <Application>Microsoft Macintosh PowerPoint</Application>
  <PresentationFormat>Экран (4:3)</PresentationFormat>
  <Paragraphs>38</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Corbel</vt:lpstr>
      <vt:lpstr>Gill Sans MT</vt:lpstr>
      <vt:lpstr>Impact</vt:lpstr>
      <vt:lpstr>Эмблема</vt:lpstr>
      <vt:lpstr>Responsible tourism in Khanty-Mansiysk</vt:lpstr>
      <vt:lpstr>Presentation content</vt:lpstr>
      <vt:lpstr>Transport</vt:lpstr>
      <vt:lpstr>Accommodation, energy and water</vt:lpstr>
      <vt:lpstr>Souvenirs</vt:lpstr>
      <vt:lpstr>People and social interaction</vt:lpstr>
      <vt:lpstr>Flora and fauna</vt:lpstr>
      <vt:lpstr> </vt:lpstr>
      <vt:lpstr>Food</vt:lpstr>
      <vt:lpstr>Recycling</vt:lpstr>
      <vt:lpstr>conclusion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tourism in Khanty-Mansiysk</dc:title>
  <dc:creator>User</dc:creator>
  <cp:lastModifiedBy>Microsoft Office User</cp:lastModifiedBy>
  <cp:revision>20</cp:revision>
  <dcterms:created xsi:type="dcterms:W3CDTF">2018-10-28T16:03:28Z</dcterms:created>
  <dcterms:modified xsi:type="dcterms:W3CDTF">2018-12-24T09:19:30Z</dcterms:modified>
</cp:coreProperties>
</file>