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61" r:id="rId6"/>
    <p:sldId id="259" r:id="rId7"/>
    <p:sldId id="260" r:id="rId8"/>
    <p:sldId id="265" r:id="rId9"/>
    <p:sldId id="262" r:id="rId10"/>
    <p:sldId id="263" r:id="rId11"/>
    <p:sldId id="271" r:id="rId12"/>
    <p:sldId id="264" r:id="rId13"/>
    <p:sldId id="266" r:id="rId14"/>
    <p:sldId id="267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8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6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09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70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7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2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2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0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1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4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8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6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8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3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4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978" y="1097280"/>
            <a:ext cx="5636901" cy="2779029"/>
          </a:xfrm>
        </p:spPr>
        <p:txBody>
          <a:bodyPr/>
          <a:lstStyle/>
          <a:p>
            <a:r>
              <a:rPr lang="ru-RU" sz="6600" dirty="0"/>
              <a:t>Профессия "Медицинская сестра"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0010" y="4607455"/>
            <a:ext cx="4387669" cy="1747625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Презентацию подготовил</a:t>
            </a:r>
          </a:p>
          <a:p>
            <a:r>
              <a:rPr lang="ru-RU" sz="2000" dirty="0" smtClean="0"/>
              <a:t>Любимов Петр Владимирович</a:t>
            </a:r>
          </a:p>
          <a:p>
            <a:r>
              <a:rPr lang="ru-RU" sz="2000" dirty="0" smtClean="0"/>
              <a:t>МОУ «</a:t>
            </a:r>
            <a:r>
              <a:rPr lang="ru-RU" sz="2000" dirty="0" err="1" smtClean="0"/>
              <a:t>Осельковская</a:t>
            </a:r>
            <a:r>
              <a:rPr lang="ru-RU" sz="2000" dirty="0" smtClean="0"/>
              <a:t> ООШ»</a:t>
            </a:r>
          </a:p>
          <a:p>
            <a:r>
              <a:rPr lang="ru-RU" sz="2000" dirty="0" smtClean="0"/>
              <a:t>2018 г.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06" y="1002088"/>
            <a:ext cx="2539451" cy="31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6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30" y="116114"/>
            <a:ext cx="8310880" cy="1242423"/>
          </a:xfrm>
        </p:spPr>
        <p:txBody>
          <a:bodyPr>
            <a:normAutofit/>
          </a:bodyPr>
          <a:lstStyle/>
          <a:p>
            <a:r>
              <a:rPr lang="ru-RU" dirty="0"/>
              <a:t>Специализация и рабочее место медицинских сестер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075" y="1476103"/>
            <a:ext cx="9493793" cy="5235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Медсестра – это первый помощник врача. Учитывая тот факт, что сфер деятельности достаточно много, профессия имеет строгую классификацию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Главная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медсестра</a:t>
            </a:r>
            <a:r>
              <a:rPr lang="ru-RU" dirty="0"/>
              <a:t> контролирует работу всех медицинских </a:t>
            </a:r>
            <a:r>
              <a:rPr lang="ru-RU" dirty="0" smtClean="0"/>
              <a:t>сестер. </a:t>
            </a:r>
            <a:r>
              <a:rPr lang="ru-RU" dirty="0"/>
              <a:t>Она должна иметь диплом о высшем медицинском образовании.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Старшая медицинская сестра</a:t>
            </a:r>
            <a:r>
              <a:rPr lang="ru-RU" dirty="0"/>
              <a:t> помогает заведующему отделением, отвечает за порядок в отделении, контролирует подчиненных ей медицинских сестер и санитарок.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Постовая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медсестра </a:t>
            </a:r>
            <a:r>
              <a:rPr lang="ru-RU" dirty="0"/>
              <a:t>отвечает за выполнение назначений врача, контролирует прием лекарств, посещение родственников.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Палатная медсестра </a:t>
            </a:r>
            <a:r>
              <a:rPr lang="ru-RU" dirty="0"/>
              <a:t>контролирует состояние больных в </a:t>
            </a:r>
            <a:r>
              <a:rPr lang="ru-RU" dirty="0" smtClean="0"/>
              <a:t>больничных палатах, </a:t>
            </a:r>
            <a:r>
              <a:rPr lang="ru-RU" dirty="0"/>
              <a:t>отвечает за соблюдение постельного режима, диеты, измеряет артериальное давление, пульс, частоту дыхания.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Процедурная медсестра </a:t>
            </a:r>
            <a:r>
              <a:rPr lang="ru-RU" dirty="0"/>
              <a:t>работает в </a:t>
            </a:r>
            <a:r>
              <a:rPr lang="ru-RU" dirty="0" smtClean="0"/>
              <a:t>процедурном кабинете: </a:t>
            </a:r>
            <a:r>
              <a:rPr lang="ru-RU" dirty="0"/>
              <a:t>делает уколы, капельницы, медицинские манипуляции, назначенные </a:t>
            </a:r>
            <a:r>
              <a:rPr lang="ru-RU" dirty="0" smtClean="0"/>
              <a:t>врачом, собирает анализы.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937" y="2565506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8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29" y="322217"/>
            <a:ext cx="8596668" cy="1271451"/>
          </a:xfrm>
        </p:spPr>
        <p:txBody>
          <a:bodyPr/>
          <a:lstStyle/>
          <a:p>
            <a:r>
              <a:rPr lang="ru-RU" dirty="0"/>
              <a:t>Специализация и рабочее место медицинских сестер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956" y="1619793"/>
            <a:ext cx="8936929" cy="461118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Операционная медсестра </a:t>
            </a:r>
            <a:r>
              <a:rPr lang="ru-RU" dirty="0"/>
              <a:t>помогает хирургу до, во время и после </a:t>
            </a:r>
            <a:r>
              <a:rPr lang="ru-RU" dirty="0" smtClean="0"/>
              <a:t>операции.</a:t>
            </a:r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Хирургическая медсестра </a:t>
            </a:r>
            <a:r>
              <a:rPr lang="ru-RU" dirty="0"/>
              <a:t>работает в хирургическом отделении, в перевязочной, делает перевязки, снимает </a:t>
            </a:r>
            <a:r>
              <a:rPr lang="ru-RU" dirty="0" smtClean="0"/>
              <a:t>швы.</a:t>
            </a:r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Лабораторная медсестра </a:t>
            </a:r>
            <a:r>
              <a:rPr lang="ru-RU" dirty="0"/>
              <a:t>принимает биологический материал и выполняет манипуляции по указанию врача.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Патронажная медицинская сестра </a:t>
            </a:r>
            <a:r>
              <a:rPr lang="ru-RU" dirty="0"/>
              <a:t>контролирует состояние новорожденного после его выписки из родильного </a:t>
            </a:r>
            <a:r>
              <a:rPr lang="ru-RU" dirty="0" smtClean="0"/>
              <a:t>дома.</a:t>
            </a:r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Геронтологическая медсестра </a:t>
            </a:r>
            <a:r>
              <a:rPr lang="ru-RU" dirty="0"/>
              <a:t>работает в доме престарелых, в геронтологическом отделении медицинской организации, помогает пожилым людям поддерживать </a:t>
            </a:r>
            <a:r>
              <a:rPr lang="ru-RU" dirty="0" smtClean="0"/>
              <a:t>здоровье.</a:t>
            </a:r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Школьная медсестра </a:t>
            </a:r>
            <a:r>
              <a:rPr lang="ru-RU" dirty="0"/>
              <a:t>(или дошкольного детского учреждения) контролирует состояние детей, осуществляет их допуск на занятия после перенесенного заболевания, проводит закаливающие мероприятия, профилактические осмотры, выполняет </a:t>
            </a:r>
            <a:r>
              <a:rPr lang="ru-RU" dirty="0" smtClean="0"/>
              <a:t>прививки.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48" y="2244681"/>
            <a:ext cx="169545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92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2" y="492035"/>
            <a:ext cx="10842171" cy="725714"/>
          </a:xfrm>
        </p:spPr>
        <p:txBody>
          <a:bodyPr>
            <a:normAutofit/>
          </a:bodyPr>
          <a:lstStyle/>
          <a:p>
            <a:r>
              <a:rPr lang="ru-RU" dirty="0" smtClean="0"/>
              <a:t>Область деятельности </a:t>
            </a:r>
            <a:r>
              <a:rPr lang="ru-RU" dirty="0"/>
              <a:t>медицинской сестры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66" y="1807892"/>
            <a:ext cx="8596668" cy="4283754"/>
          </a:xfrm>
        </p:spPr>
        <p:txBody>
          <a:bodyPr>
            <a:normAutofit/>
          </a:bodyPr>
          <a:lstStyle/>
          <a:p>
            <a:r>
              <a:rPr lang="ru-RU" sz="2000" dirty="0"/>
              <a:t>Поликлиники </a:t>
            </a:r>
            <a:endParaRPr lang="ru-RU" sz="2000" dirty="0" smtClean="0"/>
          </a:p>
          <a:p>
            <a:r>
              <a:rPr lang="ru-RU" sz="2000" dirty="0" smtClean="0"/>
              <a:t>Больницы </a:t>
            </a:r>
          </a:p>
          <a:p>
            <a:r>
              <a:rPr lang="ru-RU" sz="2000" dirty="0" smtClean="0"/>
              <a:t>Диспансеры </a:t>
            </a:r>
          </a:p>
          <a:p>
            <a:r>
              <a:rPr lang="ru-RU" sz="2000" dirty="0" smtClean="0"/>
              <a:t>Госпиталя </a:t>
            </a:r>
          </a:p>
          <a:p>
            <a:r>
              <a:rPr lang="ru-RU" sz="2000" dirty="0" smtClean="0"/>
              <a:t>Учреждения </a:t>
            </a:r>
            <a:r>
              <a:rPr lang="ru-RU" sz="2000" dirty="0"/>
              <a:t>охраны материнства и детства </a:t>
            </a:r>
            <a:endParaRPr lang="ru-RU" sz="2000" dirty="0" smtClean="0"/>
          </a:p>
          <a:p>
            <a:r>
              <a:rPr lang="ru-RU" sz="2000" dirty="0" smtClean="0"/>
              <a:t>Станции </a:t>
            </a:r>
            <a:r>
              <a:rPr lang="ru-RU" sz="2000" dirty="0"/>
              <a:t>скорой медицинской помощи </a:t>
            </a:r>
            <a:endParaRPr lang="ru-RU" sz="2000" dirty="0" smtClean="0"/>
          </a:p>
          <a:p>
            <a:r>
              <a:rPr lang="ru-RU" sz="2000" dirty="0" smtClean="0"/>
              <a:t>Учреждения </a:t>
            </a:r>
            <a:r>
              <a:rPr lang="ru-RU" sz="2000" dirty="0"/>
              <a:t>переливания крови </a:t>
            </a:r>
            <a:endParaRPr lang="ru-RU" sz="2000" dirty="0" smtClean="0"/>
          </a:p>
          <a:p>
            <a:r>
              <a:rPr lang="ru-RU" sz="2000" dirty="0" smtClean="0"/>
              <a:t>Диагностические </a:t>
            </a:r>
            <a:r>
              <a:rPr lang="ru-RU" sz="2000" dirty="0"/>
              <a:t>центры </a:t>
            </a:r>
            <a:endParaRPr lang="ru-RU" sz="2000" dirty="0" smtClean="0"/>
          </a:p>
          <a:p>
            <a:r>
              <a:rPr lang="ru-RU" sz="2000" dirty="0" smtClean="0"/>
              <a:t>Санатории </a:t>
            </a:r>
          </a:p>
          <a:p>
            <a:r>
              <a:rPr lang="ru-RU" sz="2000" dirty="0" smtClean="0"/>
              <a:t>Учреждения </a:t>
            </a:r>
            <a:r>
              <a:rPr lang="ru-RU" sz="2000" dirty="0"/>
              <a:t>профилактической медицины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48" y="1550534"/>
            <a:ext cx="2836420" cy="1956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87" y="1335314"/>
            <a:ext cx="2105025" cy="2171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047" y="4410846"/>
            <a:ext cx="2619375" cy="17430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54" y="30657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2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673" y="516626"/>
            <a:ext cx="8503592" cy="6197599"/>
          </a:xfrm>
        </p:spPr>
        <p:txBody>
          <a:bodyPr>
            <a:normAutofit/>
          </a:bodyPr>
          <a:lstStyle/>
          <a:p>
            <a:r>
              <a:rPr lang="ru-RU" sz="2400" dirty="0"/>
              <a:t>Одним из обязательных требований ко всем, кто желает получить образование по этому профилю, является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способность сочувствовать и желание помогать людям</a:t>
            </a:r>
            <a:r>
              <a:rPr lang="ru-RU" sz="2400" dirty="0"/>
              <a:t>, иначе ежедневное выполнение входящих в компетенцию медсестры обязанностей станет обузой и не принесёт никакой радости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Профессию «медсестра/медбрат» можно получить в специализированных училищах и </a:t>
            </a:r>
            <a:r>
              <a:rPr lang="ru-RU" sz="2400" dirty="0"/>
              <a:t>колледжах. Студенты данного профиля изучают множество различных дисциплин большая часть из которых </a:t>
            </a:r>
            <a:r>
              <a:rPr lang="ru-RU" sz="2400" dirty="0" smtClean="0"/>
              <a:t>профессионально-ориентированные</a:t>
            </a:r>
            <a:r>
              <a:rPr lang="ru-RU" sz="2400" dirty="0"/>
              <a:t>, изучаемые в рамках профессиональных модулей. </a:t>
            </a:r>
            <a:endParaRPr lang="ru-RU" sz="2400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Получая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профессию медицинского работника вы делаете осознанный выбор – служение людям!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286" y="2117964"/>
            <a:ext cx="2482431" cy="29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8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914"/>
          </a:xfrm>
        </p:spPr>
        <p:txBody>
          <a:bodyPr/>
          <a:lstStyle/>
          <a:p>
            <a:r>
              <a:rPr lang="ru-RU" dirty="0" smtClean="0"/>
              <a:t>Карьера медсестры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123" y="1469929"/>
            <a:ext cx="8307009" cy="4706584"/>
          </a:xfrm>
        </p:spPr>
        <p:txBody>
          <a:bodyPr>
            <a:noAutofit/>
          </a:bodyPr>
          <a:lstStyle/>
          <a:p>
            <a:r>
              <a:rPr lang="ru-RU" sz="2400" dirty="0"/>
              <a:t>У медсестры есть несколько вариантов карьеры. Можно, оставаясь на одной и той же должности, повышать свою квалификацию и получать соответствующую надбавку к зарплате. </a:t>
            </a:r>
            <a:endParaRPr lang="ru-RU" sz="2400" dirty="0" smtClean="0"/>
          </a:p>
          <a:p>
            <a:r>
              <a:rPr lang="ru-RU" sz="2400" dirty="0" smtClean="0"/>
              <a:t>Другой </a:t>
            </a:r>
            <a:r>
              <a:rPr lang="ru-RU" sz="2400" dirty="0"/>
              <a:t>вариант – административный: можно стать старшей медсестрой отделения или даже больницы. </a:t>
            </a:r>
            <a:endParaRPr lang="ru-RU" sz="2400" dirty="0" smtClean="0"/>
          </a:p>
          <a:p>
            <a:r>
              <a:rPr lang="ru-RU" sz="2400" dirty="0" smtClean="0"/>
              <a:t>Третий </a:t>
            </a:r>
            <a:r>
              <a:rPr lang="ru-RU" sz="2400" dirty="0"/>
              <a:t>вариант – продолжить образование и стать врачом. </a:t>
            </a:r>
            <a:endParaRPr lang="ru-RU" sz="2400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Профессия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медицинской сестры является очень востребованной в настоящее время на рынке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труда!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342" y="3217653"/>
            <a:ext cx="2221032" cy="30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53" y="39924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7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609600"/>
            <a:ext cx="9457509" cy="1320800"/>
          </a:xfrm>
        </p:spPr>
        <p:txBody>
          <a:bodyPr/>
          <a:lstStyle/>
          <a:p>
            <a:r>
              <a:rPr lang="ru-RU" dirty="0"/>
              <a:t>Ленинградский областной медицинский техникум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1920241"/>
            <a:ext cx="7785463" cy="4121122"/>
          </a:xfrm>
        </p:spPr>
        <p:txBody>
          <a:bodyPr/>
          <a:lstStyle/>
          <a:p>
            <a:r>
              <a:rPr lang="ru-RU" dirty="0" smtClean="0"/>
              <a:t>Недалеко от нашей школы на </a:t>
            </a:r>
            <a:r>
              <a:rPr lang="ru-RU" dirty="0"/>
              <a:t>территории </a:t>
            </a:r>
            <a:r>
              <a:rPr lang="ru-RU" dirty="0" err="1"/>
              <a:t>Токсовской</a:t>
            </a:r>
            <a:r>
              <a:rPr lang="ru-RU" dirty="0"/>
              <a:t> </a:t>
            </a:r>
            <a:r>
              <a:rPr lang="ru-RU" dirty="0" smtClean="0"/>
              <a:t>межрайонной больницы находится </a:t>
            </a:r>
            <a:r>
              <a:rPr lang="ru-RU" dirty="0"/>
              <a:t>филиал Ленинградского областного медицинского техникума, где </a:t>
            </a:r>
            <a:r>
              <a:rPr lang="ru-RU" dirty="0" smtClean="0"/>
              <a:t>проходят </a:t>
            </a:r>
            <a:r>
              <a:rPr lang="ru-RU" dirty="0"/>
              <a:t>обучение </a:t>
            </a:r>
            <a:r>
              <a:rPr lang="ru-RU" dirty="0" err="1" smtClean="0"/>
              <a:t>пo</a:t>
            </a:r>
            <a:r>
              <a:rPr lang="ru-RU" dirty="0" smtClean="0"/>
              <a:t> специальности </a:t>
            </a:r>
            <a:r>
              <a:rPr lang="ru-RU" dirty="0"/>
              <a:t>среднего профессионального образования </a:t>
            </a:r>
            <a:r>
              <a:rPr lang="ru-RU" dirty="0" smtClean="0"/>
              <a:t>«Сестринское дело».</a:t>
            </a:r>
          </a:p>
          <a:p>
            <a:r>
              <a:rPr lang="ru-RU" dirty="0"/>
              <a:t>Форма обучения - очная.</a:t>
            </a:r>
          </a:p>
          <a:p>
            <a:r>
              <a:rPr lang="ru-RU" dirty="0" smtClean="0"/>
              <a:t>Нормативный </a:t>
            </a:r>
            <a:r>
              <a:rPr lang="ru-RU" dirty="0"/>
              <a:t>срок обучения: 3 года и 10 месяцев на базе основного общего образования (9 классов).</a:t>
            </a:r>
          </a:p>
          <a:p>
            <a:r>
              <a:rPr lang="ru-RU" dirty="0" smtClean="0"/>
              <a:t>Квалификация</a:t>
            </a:r>
            <a:r>
              <a:rPr lang="ru-RU" dirty="0"/>
              <a:t>: медицинская сестра/медицинский брат</a:t>
            </a:r>
            <a:r>
              <a:rPr lang="ru-RU" dirty="0" smtClean="0"/>
              <a:t>.</a:t>
            </a:r>
          </a:p>
          <a:p>
            <a:r>
              <a:rPr lang="ru-RU" dirty="0"/>
              <a:t>Вся образовательная деятельность ведется в соответствии с федеральным государственным образовательным стандартом. Преподавание осуществляются командой профессионалов, имеющих многолетний опыт.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21" y="1438546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85" y="2894255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12" y="4417802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05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6" y="609600"/>
            <a:ext cx="8983716" cy="13208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Благодарю за внимание!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2376487"/>
            <a:ext cx="4699907" cy="39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План презентации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523" y="2397588"/>
            <a:ext cx="9160625" cy="4069715"/>
          </a:xfrm>
        </p:spPr>
        <p:txBody>
          <a:bodyPr>
            <a:noAutofit/>
          </a:bodyPr>
          <a:lstStyle/>
          <a:p>
            <a:r>
              <a:rPr lang="ru-RU" sz="2600" dirty="0"/>
              <a:t>Медицинская сестра </a:t>
            </a:r>
            <a:r>
              <a:rPr lang="ru-RU" sz="2600" dirty="0" smtClean="0"/>
              <a:t>– история профессии</a:t>
            </a:r>
          </a:p>
          <a:p>
            <a:r>
              <a:rPr lang="ru-RU" sz="2600" dirty="0" smtClean="0"/>
              <a:t>Профессиональные качества медицинской сестры</a:t>
            </a:r>
          </a:p>
          <a:p>
            <a:r>
              <a:rPr lang="ru-RU" sz="2600" dirty="0" smtClean="0"/>
              <a:t>Круг обязанностей медицинской сестры</a:t>
            </a:r>
          </a:p>
          <a:p>
            <a:r>
              <a:rPr lang="ru-RU" sz="2600" dirty="0"/>
              <a:t>Специализация и рабочее место медицинских </a:t>
            </a:r>
            <a:r>
              <a:rPr lang="ru-RU" sz="2600" dirty="0" smtClean="0"/>
              <a:t>сестер</a:t>
            </a:r>
          </a:p>
          <a:p>
            <a:r>
              <a:rPr lang="ru-RU" sz="2600" dirty="0" smtClean="0"/>
              <a:t>Область деятельности медицинской сестры</a:t>
            </a:r>
          </a:p>
          <a:p>
            <a:r>
              <a:rPr lang="ru-RU" sz="2600" dirty="0" smtClean="0"/>
              <a:t>Карьера медсестры</a:t>
            </a:r>
          </a:p>
        </p:txBody>
      </p:sp>
    </p:spTree>
    <p:extLst>
      <p:ext uri="{BB962C8B-B14F-4D97-AF65-F5344CB8AC3E}">
        <p14:creationId xmlns:p14="http://schemas.microsoft.com/office/powerpoint/2010/main" val="392790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66" y="452845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/>
              <a:t>Медсестра - история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042" y="1502229"/>
            <a:ext cx="8027218" cy="5199017"/>
          </a:xfrm>
        </p:spPr>
        <p:txBody>
          <a:bodyPr>
            <a:noAutofit/>
          </a:bodyPr>
          <a:lstStyle/>
          <a:p>
            <a:r>
              <a:rPr lang="ru-RU" sz="2000" dirty="0" smtClean="0"/>
              <a:t>Женщины </a:t>
            </a:r>
            <a:r>
              <a:rPr lang="ru-RU" sz="2000" dirty="0"/>
              <a:t>помогали больным испокон веков. </a:t>
            </a:r>
            <a:r>
              <a:rPr lang="ru-RU" sz="2000" dirty="0" smtClean="0"/>
              <a:t>Однако первые </a:t>
            </a:r>
            <a:r>
              <a:rPr lang="ru-RU" sz="2000" dirty="0"/>
              <a:t>медицинские сёстры появились под </a:t>
            </a:r>
            <a:r>
              <a:rPr lang="ru-RU" sz="2000" dirty="0" smtClean="0"/>
              <a:t>крылом церкви. Само </a:t>
            </a:r>
            <a:r>
              <a:rPr lang="ru-RU" sz="2000" dirty="0"/>
              <a:t>слово «сестра» </a:t>
            </a:r>
            <a:r>
              <a:rPr lang="ru-RU" sz="2000" dirty="0" smtClean="0"/>
              <a:t>обозначало в данном случае не кровное родство, </a:t>
            </a:r>
            <a:r>
              <a:rPr lang="ru-RU" sz="2000" dirty="0"/>
              <a:t>а духовное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</a:t>
            </a:r>
            <a:r>
              <a:rPr lang="en-US" sz="2000" dirty="0"/>
              <a:t>XI </a:t>
            </a:r>
            <a:r>
              <a:rPr lang="ru-RU" sz="2000" dirty="0"/>
              <a:t>веке  в Западной Европе появились </a:t>
            </a:r>
            <a:r>
              <a:rPr lang="ru-RU" sz="2000" dirty="0" smtClean="0"/>
              <a:t>специальные </a:t>
            </a:r>
            <a:r>
              <a:rPr lang="ru-RU" sz="2000" dirty="0"/>
              <a:t>общины, в которых женщины и девушки ухаживали за больными — </a:t>
            </a:r>
            <a:r>
              <a:rPr lang="ru-RU" sz="2000" dirty="0" smtClean="0"/>
              <a:t>занимались непосредственно профессиональным уходом за больными.</a:t>
            </a:r>
            <a:endParaRPr lang="ru-RU" sz="2000" dirty="0"/>
          </a:p>
          <a:p>
            <a:r>
              <a:rPr lang="ru-RU" sz="2000" dirty="0" smtClean="0"/>
              <a:t>Уже в  </a:t>
            </a:r>
            <a:r>
              <a:rPr lang="en-US" sz="2000" dirty="0"/>
              <a:t>XIII </a:t>
            </a:r>
            <a:r>
              <a:rPr lang="ru-RU" sz="2000" dirty="0" smtClean="0"/>
              <a:t>веке появился </a:t>
            </a:r>
            <a:r>
              <a:rPr lang="ru-RU" sz="2000" dirty="0"/>
              <a:t>первый госпиталь, где женщины ухаживали за подкидышами и сиротами. Основала его Елизавета </a:t>
            </a:r>
            <a:r>
              <a:rPr lang="ru-RU" sz="2000" dirty="0" err="1"/>
              <a:t>Тюрингенская</a:t>
            </a:r>
            <a:r>
              <a:rPr lang="ru-RU" sz="2000" dirty="0"/>
              <a:t>, поэтому всех, кто работал в этом госпитале, </a:t>
            </a:r>
            <a:r>
              <a:rPr lang="ru-RU" sz="2000" dirty="0" smtClean="0"/>
              <a:t>стали называть "</a:t>
            </a:r>
            <a:r>
              <a:rPr lang="ru-RU" sz="2000" dirty="0" err="1" smtClean="0"/>
              <a:t>елизаветинками</a:t>
            </a:r>
            <a:r>
              <a:rPr lang="ru-RU" sz="2000" dirty="0" smtClean="0"/>
              <a:t>". Следом в различных странах появились другие подобные общины.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0" y="2121736"/>
            <a:ext cx="3719740" cy="28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9886"/>
          </a:xfrm>
        </p:spPr>
        <p:txBody>
          <a:bodyPr/>
          <a:lstStyle/>
          <a:p>
            <a:r>
              <a:rPr lang="ru-RU" dirty="0"/>
              <a:t>Медсестра - история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1541416"/>
            <a:ext cx="6728823" cy="492469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В 1617 г. во Франции священник </a:t>
            </a:r>
            <a:r>
              <a:rPr lang="ru-RU" sz="2000" dirty="0" smtClean="0"/>
              <a:t> Викентий </a:t>
            </a:r>
            <a:r>
              <a:rPr lang="ru-RU" sz="2000" dirty="0"/>
              <a:t>Поль организовал первую общину сестёр милосердия. </a:t>
            </a:r>
            <a:r>
              <a:rPr lang="ru-RU" sz="2000" dirty="0" smtClean="0"/>
              <a:t>Именно он </a:t>
            </a:r>
            <a:r>
              <a:rPr lang="ru-RU" sz="2000" dirty="0"/>
              <a:t>впервые предложил это название — «сестра милосердия</a:t>
            </a:r>
            <a:r>
              <a:rPr lang="ru-RU" sz="2000" dirty="0" smtClean="0"/>
              <a:t>». В организованной им общине стало проводится обучение </a:t>
            </a:r>
            <a:r>
              <a:rPr lang="ru-RU" sz="2000" dirty="0"/>
              <a:t>сестринскому делу. Община состояла из вдов и девиц, которые не были монахинями и не давали каких-либо постоянных обетов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С тех пор профессия стремительно развивается. Заключается она не только в помощи больным, сиротам и прокаженным, но и во фронтовой деятельности. Медсестры сопровождают врачей на полях брани, ухаживая за ранеными. Со временем они начинают ассистировать при операциях. </a:t>
            </a:r>
            <a:endParaRPr lang="ru-RU" sz="2000" dirty="0" smtClean="0"/>
          </a:p>
          <a:p>
            <a:r>
              <a:rPr lang="ru-RU" sz="2000" dirty="0" smtClean="0"/>
              <a:t>Современная </a:t>
            </a:r>
            <a:r>
              <a:rPr lang="ru-RU" sz="2000" dirty="0"/>
              <a:t>медицинская сестра имеет довольно широкий спектр обязанностей и является незаменимым помощником любого врача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457" y="2188710"/>
            <a:ext cx="48768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6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1829"/>
          </a:xfrm>
        </p:spPr>
        <p:txBody>
          <a:bodyPr/>
          <a:lstStyle/>
          <a:p>
            <a:r>
              <a:rPr lang="ru-RU" dirty="0" smtClean="0"/>
              <a:t>Сёстры милосердия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016" y="1528354"/>
            <a:ext cx="8596668" cy="5081452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История сестринской помощи в России началась в 1722 году с указом Петра I «о назначении монахинь в госпитали». </a:t>
            </a:r>
          </a:p>
          <a:p>
            <a:r>
              <a:rPr lang="ru-RU" sz="2000" dirty="0" smtClean="0"/>
              <a:t>Во </a:t>
            </a:r>
            <a:r>
              <a:rPr lang="ru-RU" sz="2000" dirty="0"/>
              <a:t>время Крымской войны в 1854 году осаждённый Севастополь был переполнен ранеными, и хирург Николай Пирогов  понял, что одним врачам с этим не справиться. Он и создал </a:t>
            </a:r>
            <a:r>
              <a:rPr lang="ru-RU" sz="2000" dirty="0" smtClean="0"/>
              <a:t>в России профессию </a:t>
            </a:r>
            <a:r>
              <a:rPr lang="ru-RU" sz="2000" dirty="0"/>
              <a:t>медсестры, которыми в то время были девицы из высшего общества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1863 году </a:t>
            </a:r>
            <a:r>
              <a:rPr lang="ru-RU" sz="2000" dirty="0"/>
              <a:t>военное министерство издало указ о создании сестринского ухода за ранеными на постоянной основе. 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1877–1878 годах при Российском обществе Красного Креста был образован комитет «Христианская помощь». В 1882 году комитет создал первую во всей всемирной системе Красного Креста общину сестёр милосердия, а через два года — курсы для подготовки медсестёр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С 1997 года медицинские сестры в России получили официальный кодекс этических норм общения с пациентами.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90" y="2223725"/>
            <a:ext cx="1909951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46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609600"/>
            <a:ext cx="9724571" cy="1320800"/>
          </a:xfrm>
        </p:spPr>
        <p:txBody>
          <a:bodyPr/>
          <a:lstStyle/>
          <a:p>
            <a:r>
              <a:rPr lang="ru-RU" dirty="0"/>
              <a:t>Международный день медицинской сестры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8515"/>
            <a:ext cx="7944152" cy="51090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Профессиональный </a:t>
            </a:r>
            <a:r>
              <a:rPr lang="ru-RU" sz="2000" dirty="0"/>
              <a:t>праздник медицинских сестёр отмечается в день рождения </a:t>
            </a:r>
            <a:r>
              <a:rPr lang="ru-RU" sz="2000" dirty="0" err="1"/>
              <a:t>Флоренс</a:t>
            </a:r>
            <a:r>
              <a:rPr lang="ru-RU" sz="2000" dirty="0"/>
              <a:t> </a:t>
            </a:r>
            <a:r>
              <a:rPr lang="ru-RU" sz="2000" dirty="0" err="1"/>
              <a:t>Найтингейл</a:t>
            </a:r>
            <a:r>
              <a:rPr lang="ru-RU" sz="2000" dirty="0"/>
              <a:t>  (</a:t>
            </a:r>
            <a:r>
              <a:rPr lang="ru-RU" sz="2000" dirty="0" smtClean="0"/>
              <a:t>1820 — 1910) — каждый год 12 мая.</a:t>
            </a:r>
          </a:p>
          <a:p>
            <a:r>
              <a:rPr lang="ru-RU" sz="2000" dirty="0" smtClean="0"/>
              <a:t> Именно </a:t>
            </a:r>
            <a:r>
              <a:rPr lang="ru-RU" sz="2000" dirty="0" err="1"/>
              <a:t>Флоренс</a:t>
            </a:r>
            <a:r>
              <a:rPr lang="ru-RU" sz="2000" dirty="0"/>
              <a:t> </a:t>
            </a:r>
            <a:r>
              <a:rPr lang="ru-RU" sz="2000" dirty="0" err="1"/>
              <a:t>Найтингейл</a:t>
            </a:r>
            <a:r>
              <a:rPr lang="ru-RU" sz="2000" dirty="0"/>
              <a:t> </a:t>
            </a:r>
            <a:r>
              <a:rPr lang="ru-RU" sz="2000" dirty="0" smtClean="0"/>
              <a:t>считают основательницей </a:t>
            </a:r>
            <a:r>
              <a:rPr lang="ru-RU" sz="2000" dirty="0"/>
              <a:t>профессии </a:t>
            </a:r>
            <a:r>
              <a:rPr lang="ru-RU" sz="2000" dirty="0" smtClean="0"/>
              <a:t>сестры милосердия (медицинской сестры) в современном понимании.</a:t>
            </a:r>
          </a:p>
          <a:p>
            <a:r>
              <a:rPr lang="ru-RU" sz="2000" dirty="0"/>
              <a:t>Ф. </a:t>
            </a:r>
            <a:r>
              <a:rPr lang="ru-RU" sz="2000" dirty="0" err="1"/>
              <a:t>Найтингейл</a:t>
            </a:r>
            <a:r>
              <a:rPr lang="ru-RU" sz="2000" dirty="0"/>
              <a:t> дала определение сестринскому делу как одному из древнейших искусств и одной из самых молодых наук, которая концентрируется на заботе о пациентах. Впервые в истории она высказала твердое убеждение в том, что «...по сути своей сестринское дело как профессия отличается от врачебной деятельности и требует специальных, отличных от врачебных знаний</a:t>
            </a:r>
            <a:r>
              <a:rPr lang="ru-RU" sz="2000" dirty="0" smtClean="0"/>
              <a:t>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24" y="1954153"/>
            <a:ext cx="1985693" cy="319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00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52" y="544286"/>
            <a:ext cx="8596668" cy="892629"/>
          </a:xfrm>
        </p:spPr>
        <p:txBody>
          <a:bodyPr/>
          <a:lstStyle/>
          <a:p>
            <a:r>
              <a:rPr lang="ru-RU" dirty="0" smtClean="0"/>
              <a:t>Медицинская </a:t>
            </a:r>
            <a:r>
              <a:rPr lang="ru-RU" dirty="0"/>
              <a:t>сестра в наше 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52" y="1600563"/>
            <a:ext cx="8377311" cy="5001623"/>
          </a:xfrm>
        </p:spPr>
        <p:txBody>
          <a:bodyPr>
            <a:noAutofit/>
          </a:bodyPr>
          <a:lstStyle/>
          <a:p>
            <a:r>
              <a:rPr lang="ru-RU" sz="2000" dirty="0"/>
              <a:t>Сегодня медицинские </a:t>
            </a:r>
            <a:r>
              <a:rPr lang="ru-RU" sz="2000" dirty="0" smtClean="0"/>
              <a:t>сёстры (в </a:t>
            </a:r>
            <a:r>
              <a:rPr lang="ru-RU" sz="2000" dirty="0"/>
              <a:t>мужском варианте: </a:t>
            </a:r>
            <a:r>
              <a:rPr lang="ru-RU" sz="2000" dirty="0" smtClean="0"/>
              <a:t>медицинские братья) </a:t>
            </a:r>
            <a:r>
              <a:rPr lang="ru-RU" sz="2000" dirty="0"/>
              <a:t>— это </a:t>
            </a:r>
            <a:r>
              <a:rPr lang="ru-RU" sz="2000" dirty="0" smtClean="0"/>
              <a:t>специалисты со </a:t>
            </a:r>
            <a:r>
              <a:rPr lang="ru-RU" sz="2000" dirty="0"/>
              <a:t>средним специальным медицинским образованием, </a:t>
            </a:r>
            <a:r>
              <a:rPr lang="ru-RU" sz="2000" dirty="0" smtClean="0"/>
              <a:t>которые помогают врачам, оказывают </a:t>
            </a:r>
            <a:r>
              <a:rPr lang="ru-RU" sz="2000" dirty="0"/>
              <a:t>доврачебную медицинскую помощь, </a:t>
            </a:r>
            <a:r>
              <a:rPr lang="ru-RU" sz="2000" dirty="0" smtClean="0"/>
              <a:t>выполняют </a:t>
            </a:r>
            <a:r>
              <a:rPr lang="ru-RU" sz="2000" dirty="0"/>
              <a:t>множество задач для нужд лечебного </a:t>
            </a:r>
            <a:r>
              <a:rPr lang="ru-RU" sz="2000" dirty="0" smtClean="0"/>
              <a:t>учреждения.</a:t>
            </a:r>
          </a:p>
          <a:p>
            <a:r>
              <a:rPr lang="ru-RU" sz="2000" dirty="0"/>
              <a:t>Чтобы работать </a:t>
            </a:r>
            <a:r>
              <a:rPr lang="ru-RU" sz="2000" dirty="0" smtClean="0"/>
              <a:t>медсестрой/медбратом, нужно </a:t>
            </a:r>
            <a:r>
              <a:rPr lang="ru-RU" sz="2000" dirty="0"/>
              <a:t>обладать знаниями по биологии, ботанике, анатомии, химии, физике. </a:t>
            </a:r>
            <a:endParaRPr lang="ru-RU" sz="2000" dirty="0" smtClean="0"/>
          </a:p>
          <a:p>
            <a:r>
              <a:rPr lang="ru-RU" sz="2000" dirty="0"/>
              <a:t>Также медсестра/медбрат </a:t>
            </a:r>
            <a:r>
              <a:rPr lang="ru-RU" sz="2000" dirty="0" smtClean="0"/>
              <a:t>должны </a:t>
            </a:r>
            <a:r>
              <a:rPr lang="ru-RU" sz="2000" dirty="0"/>
              <a:t>знать наименование и назначение лекарств, правила и способы дезинфекции, правила выполнения инъекций, прививок, перевязок, правила ухода за больными, основные понятия профессиональной </a:t>
            </a:r>
            <a:r>
              <a:rPr lang="ru-RU" sz="2000" dirty="0" smtClean="0"/>
              <a:t>этики, </a:t>
            </a:r>
            <a:r>
              <a:rPr lang="ru-RU" sz="2000" dirty="0"/>
              <a:t>разделы медицинской и педагогической психологии, должна владеть техникой выполнения медицинских процедур.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66" y="2096219"/>
            <a:ext cx="1730647" cy="305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92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159" y="426357"/>
            <a:ext cx="8596668" cy="108893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Профессионально-важные качества медицинской сестры: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340" y="1669143"/>
            <a:ext cx="8596668" cy="4796972"/>
          </a:xfrm>
        </p:spPr>
        <p:txBody>
          <a:bodyPr>
            <a:normAutofit/>
          </a:bodyPr>
          <a:lstStyle/>
          <a:p>
            <a:r>
              <a:rPr lang="ru-RU" sz="2000" dirty="0"/>
              <a:t>развитые переключение, концентрация и распределение </a:t>
            </a:r>
            <a:r>
              <a:rPr lang="ru-RU" sz="2000" dirty="0" smtClean="0"/>
              <a:t>внимания;</a:t>
            </a:r>
            <a:endParaRPr lang="ru-RU" sz="2000" dirty="0"/>
          </a:p>
          <a:p>
            <a:r>
              <a:rPr lang="ru-RU" sz="2000" dirty="0"/>
              <a:t>высокий уровень развития аналитического мышления;</a:t>
            </a:r>
          </a:p>
          <a:p>
            <a:r>
              <a:rPr lang="ru-RU" sz="2000" dirty="0"/>
              <a:t>тонкая зрительная, слуховая и тактильная чувствительность;</a:t>
            </a:r>
          </a:p>
          <a:p>
            <a:r>
              <a:rPr lang="ru-RU" sz="2000" dirty="0"/>
              <a:t>способность быстро реагировать на ситуацию;</a:t>
            </a:r>
          </a:p>
          <a:p>
            <a:r>
              <a:rPr lang="ru-RU" sz="2000" dirty="0"/>
              <a:t>способность работать в напряженных условиях (работа в ночное время, </a:t>
            </a:r>
            <a:r>
              <a:rPr lang="ru-RU" sz="2000" dirty="0" smtClean="0"/>
              <a:t>военно-полевые </a:t>
            </a:r>
            <a:r>
              <a:rPr lang="ru-RU" sz="2000" dirty="0"/>
              <a:t>условия работы и т.д.);</a:t>
            </a:r>
          </a:p>
          <a:p>
            <a:r>
              <a:rPr lang="ru-RU" sz="2000" dirty="0"/>
              <a:t>способность к самоконтролю;</a:t>
            </a:r>
          </a:p>
          <a:p>
            <a:r>
              <a:rPr lang="ru-RU" sz="2000" dirty="0"/>
              <a:t>способность переносить большие физические нагрузки;</a:t>
            </a:r>
          </a:p>
          <a:p>
            <a:r>
              <a:rPr lang="ru-RU" sz="2000" dirty="0"/>
              <a:t>ручная ловкость при проведении различных лечебных и диагностических процедур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31" y="1200689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02" y="3862058"/>
            <a:ext cx="17684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0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45" y="335281"/>
            <a:ext cx="8596668" cy="1320800"/>
          </a:xfrm>
        </p:spPr>
        <p:txBody>
          <a:bodyPr/>
          <a:lstStyle/>
          <a:p>
            <a:r>
              <a:rPr lang="ru-RU" dirty="0" smtClean="0"/>
              <a:t>Круг обязанностей медсестры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357" y="1135261"/>
            <a:ext cx="8596668" cy="5206442"/>
          </a:xfrm>
        </p:spPr>
        <p:txBody>
          <a:bodyPr>
            <a:noAutofit/>
          </a:bodyPr>
          <a:lstStyle/>
          <a:p>
            <a:r>
              <a:rPr lang="ru-RU" sz="2000" dirty="0"/>
              <a:t>Санитарная обработка поступающих больных </a:t>
            </a:r>
            <a:endParaRPr lang="ru-RU" sz="2000" dirty="0" smtClean="0"/>
          </a:p>
          <a:p>
            <a:r>
              <a:rPr lang="ru-RU" sz="2000" dirty="0" smtClean="0"/>
              <a:t>Выполнение </a:t>
            </a:r>
            <a:r>
              <a:rPr lang="ru-RU" sz="2000" dirty="0"/>
              <a:t>медицинских манипуляций (измерение температуры тела; артериального давления; выполнение инъекций; постановка капельниц; наложение повязок и т.д.) </a:t>
            </a:r>
            <a:endParaRPr lang="ru-RU" sz="2000" dirty="0" smtClean="0"/>
          </a:p>
          <a:p>
            <a:r>
              <a:rPr lang="ru-RU" sz="2000" dirty="0" smtClean="0"/>
              <a:t>Наблюдение </a:t>
            </a:r>
            <a:r>
              <a:rPr lang="ru-RU" sz="2000" dirty="0"/>
              <a:t>за состоянием и самочувствием больных </a:t>
            </a:r>
            <a:endParaRPr lang="ru-RU" sz="2000" dirty="0" smtClean="0"/>
          </a:p>
          <a:p>
            <a:r>
              <a:rPr lang="ru-RU" sz="2000" dirty="0" smtClean="0"/>
              <a:t>Уход </a:t>
            </a:r>
            <a:r>
              <a:rPr lang="ru-RU" sz="2000" dirty="0"/>
              <a:t>за больными (гигиенические процедуры; кормление тяжелобольных; контроль за санитарным состоянием больничных палат) </a:t>
            </a:r>
            <a:endParaRPr lang="ru-RU" sz="2000" dirty="0" smtClean="0"/>
          </a:p>
          <a:p>
            <a:r>
              <a:rPr lang="ru-RU" sz="2000" dirty="0" smtClean="0"/>
              <a:t>Подготовка </a:t>
            </a:r>
            <a:r>
              <a:rPr lang="ru-RU" sz="2000" dirty="0"/>
              <a:t>больных к различным исследованиям (рентгенография, </a:t>
            </a:r>
            <a:r>
              <a:rPr lang="ru-RU" sz="2000" dirty="0" smtClean="0"/>
              <a:t>УЗИ и </a:t>
            </a:r>
            <a:r>
              <a:rPr lang="ru-RU" sz="2000" dirty="0"/>
              <a:t>т.д.) </a:t>
            </a:r>
            <a:endParaRPr lang="ru-RU" sz="2000" dirty="0" smtClean="0"/>
          </a:p>
          <a:p>
            <a:r>
              <a:rPr lang="ru-RU" sz="2000" dirty="0" smtClean="0"/>
              <a:t>Хранение</a:t>
            </a:r>
            <a:r>
              <a:rPr lang="ru-RU" sz="2000" dirty="0"/>
              <a:t>, стерилизация и дезинфекция медицинского инструментария и аппаратуры </a:t>
            </a:r>
            <a:endParaRPr lang="ru-RU" sz="2000" dirty="0" smtClean="0"/>
          </a:p>
          <a:p>
            <a:r>
              <a:rPr lang="ru-RU" sz="2000" dirty="0" smtClean="0"/>
              <a:t>Ведение </a:t>
            </a:r>
            <a:r>
              <a:rPr lang="ru-RU" sz="2000" dirty="0"/>
              <a:t>медицинской документации </a:t>
            </a:r>
            <a:endParaRPr lang="ru-RU" sz="2000" dirty="0" smtClean="0"/>
          </a:p>
          <a:p>
            <a:r>
              <a:rPr lang="ru-RU" sz="2000" dirty="0" smtClean="0"/>
              <a:t>Санитарно-просветительная </a:t>
            </a:r>
            <a:r>
              <a:rPr lang="ru-RU" sz="2000" dirty="0"/>
              <a:t>работа с населением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431" y="2682815"/>
            <a:ext cx="1971675" cy="24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422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1263</Words>
  <Application>Microsoft Office PowerPoint</Application>
  <PresentationFormat>Широкоэкранный</PresentationFormat>
  <Paragraphs>92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Профессия "Медицинская сестра"</vt:lpstr>
      <vt:lpstr>План презентации</vt:lpstr>
      <vt:lpstr>Медсестра - история профессии</vt:lpstr>
      <vt:lpstr>Медсестра - история профессии</vt:lpstr>
      <vt:lpstr>Сёстры милосердия в России</vt:lpstr>
      <vt:lpstr>Международный день медицинской сестры</vt:lpstr>
      <vt:lpstr>Медицинская сестра в наше время</vt:lpstr>
      <vt:lpstr>Профессионально-важные качества медицинской сестры:  </vt:lpstr>
      <vt:lpstr>Круг обязанностей медсестры</vt:lpstr>
      <vt:lpstr>Специализация и рабочее место медицинских сестер</vt:lpstr>
      <vt:lpstr>Специализация и рабочее место медицинских сестер</vt:lpstr>
      <vt:lpstr>Область деятельности медицинской сестры</vt:lpstr>
      <vt:lpstr>Презентация PowerPoint</vt:lpstr>
      <vt:lpstr>Карьера медсестры</vt:lpstr>
      <vt:lpstr>Ленинградский областной медицинский техникум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медсестра</dc:title>
  <dc:creator>Пётр_Любимов</dc:creator>
  <cp:lastModifiedBy>u1501</cp:lastModifiedBy>
  <cp:revision>31</cp:revision>
  <dcterms:created xsi:type="dcterms:W3CDTF">2018-12-19T20:11:18Z</dcterms:created>
  <dcterms:modified xsi:type="dcterms:W3CDTF">2018-12-24T11:55:00Z</dcterms:modified>
</cp:coreProperties>
</file>