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8" r:id="rId3"/>
    <p:sldId id="259" r:id="rId4"/>
    <p:sldId id="275" r:id="rId5"/>
    <p:sldId id="257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98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0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0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9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4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2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9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1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0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D852-B537-4E46-8A25-646DB939EF93}" type="datetimeFigureOut">
              <a:rPr lang="ru-RU" smtClean="0"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B0009-7608-4F6F-B7BF-86C831D61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09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7937" y="481263"/>
            <a:ext cx="10766675" cy="2555453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«</a:t>
            </a:r>
            <a:r>
              <a:rPr lang="ru-RU" sz="6600" b="1" dirty="0">
                <a:solidFill>
                  <a:srgbClr val="FF0000"/>
                </a:solidFill>
              </a:rPr>
              <a:t>Это всем должно быть ясно, что шутить с огнем опасно»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6500" y="3488406"/>
            <a:ext cx="8915399" cy="1126283"/>
          </a:xfrm>
        </p:spPr>
        <p:txBody>
          <a:bodyPr>
            <a:normAutofit/>
          </a:bodyPr>
          <a:lstStyle/>
          <a:p>
            <a:r>
              <a:rPr lang="ru-RU" sz="3200" b="1" dirty="0"/>
              <a:t>Конкурс слоганов по пожарной безопасности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26786" y="5066379"/>
            <a:ext cx="44989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Презентацию подготовил</a:t>
            </a:r>
          </a:p>
          <a:p>
            <a:r>
              <a:rPr lang="ru-RU" dirty="0" smtClean="0"/>
              <a:t>Любимов Петр Владимирович</a:t>
            </a:r>
          </a:p>
          <a:p>
            <a:r>
              <a:rPr lang="ru-RU" dirty="0" smtClean="0"/>
              <a:t>Социальный педагог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Осельковская</a:t>
            </a:r>
            <a:r>
              <a:rPr lang="ru-RU" dirty="0" smtClean="0"/>
              <a:t> ООШ»</a:t>
            </a:r>
          </a:p>
          <a:p>
            <a:r>
              <a:rPr lang="ru-RU" dirty="0" smtClean="0"/>
              <a:t>2019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582" y="4298216"/>
            <a:ext cx="1694835" cy="1536325"/>
          </a:xfrm>
          <a:prstGeom prst="rect">
            <a:avLst/>
          </a:prstGeom>
        </p:spPr>
      </p:pic>
      <p:pic>
        <p:nvPicPr>
          <p:cNvPr id="12290" name="Picture 2" descr="ÐÐ°ÑÑÐ¸Ð½ÐºÐ¸ Ð¿Ð¾ Ð·Ð°Ð¿ÑÐ¾ÑÑ Ð¿Ð¾Ð¶Ð°ÑÐ½Ð°Ñ ÑÐ»ÑÐ¶Ð±Ð° ÑÐ¾ÑÑ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63" y="3036716"/>
            <a:ext cx="2566737" cy="36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59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4434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С детства </a:t>
            </a:r>
            <a:br>
              <a:rPr lang="ru-RU" sz="6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</a:br>
            <a:r>
              <a:rPr lang="ru-RU" sz="6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каждый должен знать,</a:t>
            </a:r>
            <a:br>
              <a:rPr lang="ru-RU" sz="6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</a:br>
            <a:r>
              <a:rPr lang="ru-RU" sz="6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что с огнём нельзя играть!</a:t>
            </a:r>
          </a:p>
        </p:txBody>
      </p:sp>
      <p:pic>
        <p:nvPicPr>
          <p:cNvPr id="5" name="Рисунок 4" descr="ÐÐ°ÑÑÐ¸Ð½ÐºÐ¸ Ð¿Ð¾ Ð·Ð°Ð¿ÑÐ¾ÑÑ ÑÐ¼Ð°Ð¹Ð»Ð¸Ðº Ð¾Ð³Ð¾Ð½Ñ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606" y="4499395"/>
            <a:ext cx="1342390" cy="1245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Ð°ÑÑÐ¸Ð½ÐºÐ¸ Ð¿Ð¾ Ð·Ð°Ð¿ÑÐ¾ÑÑ ÑÐ¼Ð°Ð¹Ð»Ð¸Ðº Ð¾Ð³Ð¾Ð½Ñ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32" y="3527431"/>
            <a:ext cx="2123440" cy="212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427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2113715"/>
            <a:ext cx="10515600" cy="2345991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С огнём игра </a:t>
            </a: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>не доводит до добра</a:t>
            </a:r>
            <a:r>
              <a:rPr lang="ru-RU" sz="6600" b="1" dirty="0" smtClean="0">
                <a:solidFill>
                  <a:srgbClr val="FF0000"/>
                </a:solidFill>
              </a:rPr>
              <a:t>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ÐÐ°ÑÑÐ¸Ð½ÐºÐ¸ Ð¿Ð¾ Ð·Ð°Ð¿ÑÐ¾ÑÑ ÑÐ¼Ð°Ð¹Ð»Ð¸Ðº Ð¾Ð³Ð¾Ð½Ñ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49" y="708910"/>
            <a:ext cx="1191260" cy="1525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crypted-tbn0.gstatic.com/images?q=tbn:ANd9GcShuSkYselDXLaxBPHaVLmlJXC4ZSLgrcYq1O48vdqb7aJgAiK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759" y="4459706"/>
            <a:ext cx="1691640" cy="153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43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79" y="734094"/>
            <a:ext cx="10515600" cy="3725612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Со спичками </a:t>
            </a:r>
            <a:b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  <a:t>дома играть – </a:t>
            </a:r>
            <a:br>
              <a:rPr lang="ru-RU" sz="7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>
                <a:solidFill>
                  <a:srgbClr val="FF0000"/>
                </a:solidFill>
              </a:rPr>
              <a:t>пожара не избежать!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ÐÐ°ÑÑÐ¸Ð½ÐºÐ¸ Ð¿Ð¾ Ð·Ð°Ð¿ÑÐ¾ÑÑ ÑÐ¼Ð°Ð¹Ð»Ð¸Ðº Ð¾Ð³Ð½ÐµÑÑÑÐ¸ÑÐµÐ»Ñ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59" y="4429041"/>
            <a:ext cx="2174240" cy="1734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69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42736"/>
            <a:ext cx="10515600" cy="267903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Чтобы целым был ваш дом,</a:t>
            </a:r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>Не играйте в нём с огнём!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ÐÐ°ÑÑÐ¸Ð½ÐºÐ¸ Ð¿Ð¾ Ð·Ð°Ð¿ÑÐ¾ÑÑ ÑÐ¼Ð°Ð¹Ð»Ð¸Ðº Ð¾Ð³Ð¾Ð½Ñ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03" y="3721768"/>
            <a:ext cx="3322320" cy="2480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80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21" y="3457074"/>
            <a:ext cx="10515600" cy="340092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Посмотрите на меня: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Не боюсь теперь огня, –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У меня есть укротитель –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Новенький огнетушитель!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  <p:pic>
        <p:nvPicPr>
          <p:cNvPr id="5" name="Рисунок 4" descr="ÐÐ°ÑÑÐ¸Ð½ÐºÐ¸ Ð¿Ð¾ Ð·Ð°Ð¿ÑÐ¾ÑÑ ÑÐ¼Ð°Ð¹Ð»Ð¸Ðº Ð¾Ð³Ð½ÐµÑÑÑÐ¸ÑÐµÐ»Ñ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251" y="500213"/>
            <a:ext cx="1313815" cy="2483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03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4936"/>
            <a:ext cx="10515600" cy="274704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B0F0"/>
                </a:solidFill>
              </a:rPr>
              <a:t>Осторожен будь </a:t>
            </a:r>
            <a:r>
              <a:rPr lang="ru-RU" sz="6000" b="1" dirty="0">
                <a:solidFill>
                  <a:srgbClr val="FF0000"/>
                </a:solidFill>
              </a:rPr>
              <a:t>с огнём –</a:t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Много бед </a:t>
            </a:r>
            <a:r>
              <a:rPr lang="ru-RU" sz="6000" b="1" dirty="0">
                <a:solidFill>
                  <a:srgbClr val="00B0F0"/>
                </a:solidFill>
              </a:rPr>
              <a:t>таится в нём!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ÐÐ°ÑÑÐ¸Ð½ÐºÐ¸ Ð¿Ð¾ Ð·Ð°Ð¿ÑÐ¾ÑÑ ÑÐ¼Ð°Ð¹Ð»Ð¸Ðº Ð¾Ð³Ð½ÐµÑÑÑÐ¸ÑÐµÐ»Ñ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46" y="3857643"/>
            <a:ext cx="2393950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Ð°ÑÑÐ¸Ð½ÐºÐ¸ Ð¿Ð¾ Ð·Ð°Ð¿ÑÐ¾ÑÑ ÑÐ¼Ð°Ð¹Ð»Ð¸Ðº Ð¾Ð³Ð¾Ð½Ñ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991" y="4808238"/>
            <a:ext cx="939165" cy="120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ÐÐ°ÑÑÐ¸Ð½ÐºÐ¸ Ð¿Ð¾ Ð·Ð°Ð¿ÑÐ¾ÑÑ ÑÐ¼Ð°Ð¹Ð»Ð¸Ðº Ð¾Ð³Ð½ÐµÑÑÑÐ¸ÑÐµÐ»Ñ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24536"/>
            <a:ext cx="2595245" cy="2595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1236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867325"/>
            <a:ext cx="10515600" cy="2774233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rgbClr val="FF0000"/>
                </a:solidFill>
              </a:rPr>
              <a:t>Знай: огнетушитель – </a:t>
            </a:r>
            <a:br>
              <a:rPr lang="ru-RU" sz="7200" b="1" dirty="0">
                <a:solidFill>
                  <a:srgbClr val="FF0000"/>
                </a:solidFill>
              </a:rPr>
            </a:br>
            <a:r>
              <a:rPr lang="ru-RU" sz="7200" b="1" dirty="0">
                <a:solidFill>
                  <a:srgbClr val="FF0000"/>
                </a:solidFill>
              </a:rPr>
              <a:t>огня укротитель</a:t>
            </a:r>
            <a:r>
              <a:rPr lang="ru-RU" sz="7200" b="1" dirty="0" smtClean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  <p:pic>
        <p:nvPicPr>
          <p:cNvPr id="4" name="Рисунок 3" descr="ÐÐ°ÑÑÐ¸Ð½ÐºÐ¸ Ð¿Ð¾ Ð·Ð°Ð¿ÑÐ¾ÑÑ ÑÐ¼Ð°Ð¹Ð»Ð¸Ðº Ð¾Ð³Ð½ÐµÑÑÑÐ¸ÑÐµÐ»Ñ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01" y="3641558"/>
            <a:ext cx="1875155" cy="2200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5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695" y="3994484"/>
            <a:ext cx="10712116" cy="218247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Пожар </a:t>
            </a:r>
            <a:r>
              <a:rPr lang="ru-RU" sz="4000" b="1" dirty="0">
                <a:solidFill>
                  <a:srgbClr val="FF0000"/>
                </a:solidFill>
              </a:rPr>
              <a:t>- неконтролируемое горение, причиняющее материальный ущерб, вред жизни и здоровью граждан, интересам общества и государства.</a:t>
            </a:r>
          </a:p>
          <a:p>
            <a:endParaRPr lang="ru-RU" dirty="0"/>
          </a:p>
        </p:txBody>
      </p:sp>
      <p:pic>
        <p:nvPicPr>
          <p:cNvPr id="11266" name="Picture 2" descr="ÐÐ°ÑÑÐ¸Ð½ÐºÐ¸ Ð¿Ð¾ Ð·Ð°Ð¿ÑÐ¾ÑÑ Ð¿Ð¾Ð¶Ð°ÑÐ½Ð°Ñ ÑÐ»ÑÐ¶Ð±Ð° ÑÐ¾ÑÑ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96" y="593556"/>
            <a:ext cx="4737267" cy="319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5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52830"/>
            <a:ext cx="10515600" cy="109470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 действовать при пожаре, взрыве в школе 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580148"/>
            <a:ext cx="10968789" cy="50291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Вызвать пожарную охрану по телефону «112, 101», «01»</a:t>
            </a:r>
          </a:p>
          <a:p>
            <a:r>
              <a:rPr lang="ru-RU" dirty="0">
                <a:solidFill>
                  <a:srgbClr val="FF0000"/>
                </a:solidFill>
              </a:rPr>
              <a:t>Не входить в зону задымления, если видимость менее 10 м.</a:t>
            </a:r>
          </a:p>
          <a:p>
            <a:r>
              <a:rPr lang="ru-RU" dirty="0">
                <a:solidFill>
                  <a:srgbClr val="FF0000"/>
                </a:solidFill>
              </a:rPr>
              <a:t>В сильно задымленном помещении надо двигаться ползком или пригнувшись, органы дыхания закрыть увлажненной тканью.</a:t>
            </a:r>
          </a:p>
          <a:p>
            <a:r>
              <a:rPr lang="ru-RU" dirty="0">
                <a:solidFill>
                  <a:srgbClr val="FF0000"/>
                </a:solidFill>
              </a:rPr>
              <a:t>Прежде чем войти в горящее помещение, накройтесь с головой мокрым куском плотной ткани, пальто, плащом.</a:t>
            </a:r>
          </a:p>
          <a:p>
            <a:r>
              <a:rPr lang="ru-RU" dirty="0">
                <a:solidFill>
                  <a:srgbClr val="FF0000"/>
                </a:solidFill>
              </a:rPr>
              <a:t>Дверь в задымленное помещение открывать следует осторожно, чтобы избежать вспышки пламени от быстрого притока воздуха.</a:t>
            </a:r>
          </a:p>
          <a:p>
            <a:r>
              <a:rPr lang="ru-RU" dirty="0">
                <a:solidFill>
                  <a:srgbClr val="FF0000"/>
                </a:solidFill>
              </a:rPr>
              <a:t>Если на вас загорелась одежда, надо лечь на пол (землю) и, перекатываясь, сбить огонь или набросить на себя пальто, плащ и плотно прижать, чтобы прекратить приток воздуха к огню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48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Действия при пожаре и взрыве: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75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 тушении пожара используйте огнетушители, пожарные краны, воду, песок и другие подручные средства.</a:t>
            </a:r>
          </a:p>
          <a:p>
            <a:r>
              <a:rPr lang="ru-RU" dirty="0">
                <a:solidFill>
                  <a:srgbClr val="FF0000"/>
                </a:solidFill>
              </a:rPr>
              <a:t>Если горит вертикальная поверхность, воду подавать в верхнюю ее часть.</a:t>
            </a:r>
          </a:p>
          <a:p>
            <a:r>
              <a:rPr lang="ru-RU" dirty="0">
                <a:solidFill>
                  <a:srgbClr val="FF0000"/>
                </a:solidFill>
              </a:rPr>
              <a:t>Огнегасящие вещества направлять не в места наиболее интенсивного горения и не на пламя, а на горящую поверхность.</a:t>
            </a:r>
          </a:p>
          <a:p>
            <a:r>
              <a:rPr lang="ru-RU" dirty="0">
                <a:solidFill>
                  <a:srgbClr val="FF0000"/>
                </a:solidFill>
              </a:rPr>
              <a:t>При неизбежности взрыва быстро лечь на пол и прикрыть голову руками (при этом положении воздействие ударной волны уменьшается примерно в 6 раз).</a:t>
            </a:r>
          </a:p>
          <a:p>
            <a:r>
              <a:rPr lang="ru-RU" dirty="0">
                <a:solidFill>
                  <a:srgbClr val="FF0000"/>
                </a:solidFill>
              </a:rPr>
              <a:t>Не паникуй, будь бдительным и внимательным. Опасайся падения штукатурки, строительных конструкций. Держись дальше от окон, зеркал, светильников.</a:t>
            </a:r>
          </a:p>
          <a:p>
            <a:r>
              <a:rPr lang="ru-RU" dirty="0">
                <a:solidFill>
                  <a:srgbClr val="FF0000"/>
                </a:solidFill>
              </a:rPr>
              <a:t>Постарайся как можно быстрее выйти на улицу и отойти подальше от здания. При покидании здания использовать запасные выходы, наружные и приставные лестницы.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5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4663" y="8784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План презентации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663" y="2506662"/>
            <a:ext cx="10515600" cy="435133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Цель и </a:t>
            </a:r>
            <a:r>
              <a:rPr lang="ru-RU" b="1" dirty="0" smtClean="0">
                <a:solidFill>
                  <a:srgbClr val="FF0000"/>
                </a:solidFill>
              </a:rPr>
              <a:t>задачи Конкурса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Что такое слоган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Слоганы (работы, представленные на областной конкурс </a:t>
            </a:r>
            <a:r>
              <a:rPr lang="ru-RU" b="1" dirty="0">
                <a:solidFill>
                  <a:srgbClr val="FF0000"/>
                </a:solidFill>
              </a:rPr>
              <a:t>от МОУ «</a:t>
            </a:r>
            <a:r>
              <a:rPr lang="ru-RU" b="1" dirty="0" err="1">
                <a:solidFill>
                  <a:srgbClr val="FF0000"/>
                </a:solidFill>
              </a:rPr>
              <a:t>Осельковская</a:t>
            </a:r>
            <a:r>
              <a:rPr lang="ru-RU" b="1" dirty="0">
                <a:solidFill>
                  <a:srgbClr val="FF0000"/>
                </a:solidFill>
              </a:rPr>
              <a:t> ООШ</a:t>
            </a:r>
            <a:r>
              <a:rPr lang="ru-RU" b="1" dirty="0" smtClean="0">
                <a:solidFill>
                  <a:srgbClr val="FF0000"/>
                </a:solidFill>
              </a:rPr>
              <a:t>»)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Как </a:t>
            </a:r>
            <a:r>
              <a:rPr lang="ru-RU" b="1" dirty="0">
                <a:solidFill>
                  <a:srgbClr val="FF0000"/>
                </a:solidFill>
              </a:rPr>
              <a:t>действовать при пожаре, взрыве в </a:t>
            </a:r>
            <a:r>
              <a:rPr lang="ru-RU" b="1" dirty="0" smtClean="0">
                <a:solidFill>
                  <a:srgbClr val="FF0000"/>
                </a:solidFill>
              </a:rPr>
              <a:t>школе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Телефоны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УНД </a:t>
            </a:r>
            <a:r>
              <a:rPr lang="ru-RU" b="1" dirty="0">
                <a:solidFill>
                  <a:srgbClr val="FF0000"/>
                </a:solidFill>
              </a:rPr>
              <a:t>и ПР Главного управления МЧС Всеволожского района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7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¿Ð¾Ð¶Ð°ÑÐ½Ð°Ñ ÑÐ»ÑÐ¶Ð±Ð° ÑÐ¾ÑÑ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38" y="896268"/>
            <a:ext cx="190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2947" y="3203683"/>
            <a:ext cx="98498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Отдел надзорной деятельности и профилактической работы Всеволожского района УНД и ПР Главного управления МЧС России по Ленинградской области напоминает: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>
                <a:solidFill>
                  <a:srgbClr val="FF0000"/>
                </a:solidFill>
              </a:rPr>
              <a:t>случае пожара или появления дыма, немедленно позвоните по телефону 01 (моб. 101,112), 8 (813-70) 40-829</a:t>
            </a:r>
          </a:p>
        </p:txBody>
      </p:sp>
    </p:spTree>
    <p:extLst>
      <p:ext uri="{BB962C8B-B14F-4D97-AF65-F5344CB8AC3E}">
        <p14:creationId xmlns:p14="http://schemas.microsoft.com/office/powerpoint/2010/main" val="31447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4908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 и задачи </a:t>
            </a:r>
            <a:r>
              <a:rPr lang="ru-RU" b="1" dirty="0">
                <a:solidFill>
                  <a:srgbClr val="FF0000"/>
                </a:solidFill>
              </a:rPr>
              <a:t>Конкурса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Основной целью проведения областного конкурса слоганов по пожарной безопасности «Это всем должно быть ясно, что шутить с огнем опасно</a:t>
            </a:r>
            <a:r>
              <a:rPr lang="ru-RU">
                <a:solidFill>
                  <a:srgbClr val="FF0000"/>
                </a:solidFill>
              </a:rPr>
              <a:t>» </a:t>
            </a:r>
            <a:r>
              <a:rPr lang="ru-RU" smtClean="0">
                <a:solidFill>
                  <a:srgbClr val="FF0000"/>
                </a:solidFill>
              </a:rPr>
              <a:t>является </a:t>
            </a:r>
            <a:r>
              <a:rPr lang="ru-RU" dirty="0">
                <a:solidFill>
                  <a:srgbClr val="FF0000"/>
                </a:solidFill>
              </a:rPr>
              <a:t>актуализация значимости пожарной безопасности, пропаганда пожарной безопасности среди обучающихся посредством формулирования рекламных лозунгов, девизов.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Основные </a:t>
            </a:r>
            <a:r>
              <a:rPr lang="ru-RU" b="1" dirty="0">
                <a:solidFill>
                  <a:srgbClr val="FF0000"/>
                </a:solidFill>
              </a:rPr>
              <a:t>задачи Конкурса</a:t>
            </a:r>
            <a:r>
              <a:rPr lang="ru-RU" dirty="0">
                <a:solidFill>
                  <a:srgbClr val="FF0000"/>
                </a:solidFill>
              </a:rPr>
              <a:t>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формирование </a:t>
            </a:r>
            <a:r>
              <a:rPr lang="ru-RU" dirty="0">
                <a:solidFill>
                  <a:srgbClr val="FF0000"/>
                </a:solidFill>
              </a:rPr>
              <a:t>общественного сознания и гражданской позиции подрастающего поколения в области обеспечения пожарной безопасности;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изучение </a:t>
            </a:r>
            <a:r>
              <a:rPr lang="ru-RU" dirty="0">
                <a:solidFill>
                  <a:srgbClr val="FF0000"/>
                </a:solidFill>
              </a:rPr>
              <a:t>Правил пожарной безопасности и мер по защите от огня жизни и здоровья детей, привлечение их к предупреждению пожаров, обучение действиям в условиях пожара и других чрезвычайных ситуациях;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активация </a:t>
            </a:r>
            <a:r>
              <a:rPr lang="ru-RU" dirty="0">
                <a:solidFill>
                  <a:srgbClr val="FF0000"/>
                </a:solidFill>
              </a:rPr>
              <a:t>и поддержка творческой инициативы обучающихся, вовлечение их в творческую деятельность в области пожарной безопасности;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привлечение </a:t>
            </a:r>
            <a:r>
              <a:rPr lang="ru-RU" dirty="0">
                <a:solidFill>
                  <a:srgbClr val="FF0000"/>
                </a:solidFill>
              </a:rPr>
              <a:t>детей к участию в дружинах юных пожарных;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профессиональная </a:t>
            </a:r>
            <a:r>
              <a:rPr lang="ru-RU" dirty="0">
                <a:solidFill>
                  <a:srgbClr val="FF0000"/>
                </a:solidFill>
              </a:rPr>
              <a:t>ориентация подростков.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96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7352" y="3525397"/>
            <a:ext cx="10515600" cy="296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Слоган</a:t>
            </a:r>
            <a:r>
              <a:rPr lang="ru-RU" sz="3600" b="1" dirty="0">
                <a:solidFill>
                  <a:srgbClr val="FF0000"/>
                </a:solidFill>
              </a:rPr>
              <a:t>: </a:t>
            </a:r>
            <a:r>
              <a:rPr lang="ru-RU" sz="3600" dirty="0">
                <a:solidFill>
                  <a:srgbClr val="FF0000"/>
                </a:solidFill>
              </a:rPr>
              <a:t>рекламный лозунг, девиз, содержащий сжатую, легко воспринимаемую, эффективную формулировку рекламной идеи; отличается </a:t>
            </a:r>
            <a:r>
              <a:rPr lang="ru-RU" sz="3600" dirty="0" smtClean="0">
                <a:solidFill>
                  <a:srgbClr val="FF0000"/>
                </a:solidFill>
              </a:rPr>
              <a:t>малым </a:t>
            </a:r>
            <a:r>
              <a:rPr lang="ru-RU" sz="3600" dirty="0">
                <a:solidFill>
                  <a:srgbClr val="FF0000"/>
                </a:solidFill>
              </a:rPr>
              <a:t>количеством текста, «сказать о главном»; пример: «</a:t>
            </a:r>
            <a:r>
              <a:rPr lang="ru-RU" sz="3600" dirty="0" smtClean="0">
                <a:solidFill>
                  <a:srgbClr val="FF0000"/>
                </a:solidFill>
              </a:rPr>
              <a:t>Спички </a:t>
            </a:r>
            <a:r>
              <a:rPr lang="ru-RU" sz="3600" dirty="0">
                <a:solidFill>
                  <a:srgbClr val="FF0000"/>
                </a:solidFill>
              </a:rPr>
              <a:t>не тронь, в спичках огонь</a:t>
            </a:r>
            <a:r>
              <a:rPr lang="ru-RU" sz="3600" dirty="0" smtClean="0">
                <a:solidFill>
                  <a:srgbClr val="FF0000"/>
                </a:solidFill>
              </a:rPr>
              <a:t>!».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706" y="558648"/>
            <a:ext cx="4318152" cy="22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3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51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+mn-lt"/>
              </a:rPr>
            </a:br>
            <a:r>
              <a:rPr lang="ru-RU" sz="60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6000" dirty="0">
                <a:solidFill>
                  <a:srgbClr val="FF0000"/>
                </a:solidFill>
                <a:latin typeface="+mn-lt"/>
              </a:rPr>
            </a:br>
            <a:r>
              <a:rPr lang="ru-RU" sz="7300" dirty="0" smtClean="0">
                <a:solidFill>
                  <a:srgbClr val="FF0000"/>
                </a:solidFill>
                <a:latin typeface="+mn-lt"/>
              </a:rPr>
              <a:t>Огонь может убивать –</a:t>
            </a:r>
            <a:br>
              <a:rPr lang="ru-RU" sz="7300" dirty="0" smtClean="0">
                <a:solidFill>
                  <a:srgbClr val="FF0000"/>
                </a:solidFill>
                <a:latin typeface="+mn-lt"/>
              </a:rPr>
            </a:br>
            <a:r>
              <a:rPr lang="ru-RU" sz="7300" dirty="0" smtClean="0">
                <a:solidFill>
                  <a:srgbClr val="FF0000"/>
                </a:solidFill>
                <a:latin typeface="+mn-lt"/>
              </a:rPr>
              <a:t>с ним нельзя играть!</a:t>
            </a:r>
            <a:r>
              <a:rPr lang="ru-RU" sz="6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+mn-lt"/>
              </a:rPr>
            </a:b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95" y="3476683"/>
            <a:ext cx="2395936" cy="2152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189" y="4153398"/>
            <a:ext cx="1365622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695" y="2129757"/>
            <a:ext cx="10515600" cy="183264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Спички </a:t>
            </a:r>
            <a:r>
              <a:rPr lang="ru-RU" dirty="0">
                <a:solidFill>
                  <a:srgbClr val="FF0000"/>
                </a:solidFill>
                <a:latin typeface="Bahnschrift SemiBold" panose="020B0502040204020203" pitchFamily="34" charset="0"/>
              </a:rPr>
              <a:t>не тронь – </a:t>
            </a:r>
            <a:br>
              <a:rPr lang="ru-RU" dirty="0">
                <a:solidFill>
                  <a:srgbClr val="FF0000"/>
                </a:solidFill>
                <a:latin typeface="Bahnschrift SemiBold" panose="020B0502040204020203" pitchFamily="34" charset="0"/>
              </a:rPr>
            </a:br>
            <a:r>
              <a:rPr lang="ru-RU" dirty="0">
                <a:solidFill>
                  <a:srgbClr val="FF0000"/>
                </a:solidFill>
                <a:latin typeface="Bahnschrift SemiBold" panose="020B0502040204020203" pitchFamily="34" charset="0"/>
              </a:rPr>
              <a:t>в них прячется злой, хитрый огонь!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35" y="764135"/>
            <a:ext cx="1261981" cy="1365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32" y="4439754"/>
            <a:ext cx="1048603" cy="13473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231" y="3962400"/>
            <a:ext cx="2024047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2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495" y="3962402"/>
            <a:ext cx="10515600" cy="2364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>
                <a:solidFill>
                  <a:srgbClr val="7030A0"/>
                </a:solidFill>
              </a:rPr>
              <a:t>Спички в руки не бери – </a:t>
            </a:r>
            <a:r>
              <a:rPr lang="ru-RU" sz="8000" b="1" dirty="0">
                <a:solidFill>
                  <a:srgbClr val="FF0000"/>
                </a:solidFill>
              </a:rPr>
              <a:t/>
            </a:r>
            <a:br>
              <a:rPr lang="ru-RU" sz="8000" b="1" dirty="0">
                <a:solidFill>
                  <a:srgbClr val="FF0000"/>
                </a:solidFill>
              </a:rPr>
            </a:br>
            <a:r>
              <a:rPr lang="ru-RU" sz="8000" b="1" dirty="0">
                <a:solidFill>
                  <a:srgbClr val="7030A0"/>
                </a:solidFill>
              </a:rPr>
              <a:t>дом</a:t>
            </a:r>
            <a:r>
              <a:rPr lang="ru-RU" sz="8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000" b="1" dirty="0">
                <a:solidFill>
                  <a:srgbClr val="FF0000"/>
                </a:solidFill>
              </a:rPr>
              <a:t>от пожара </a:t>
            </a:r>
            <a:r>
              <a:rPr lang="ru-RU" sz="8000" b="1" dirty="0">
                <a:solidFill>
                  <a:srgbClr val="7030A0"/>
                </a:solidFill>
              </a:rPr>
              <a:t>береги!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ÐÐ°ÑÑÐ¸Ð½ÐºÐ¸ Ð¿Ð¾ Ð·Ð°Ð¿ÑÐ¾ÑÑ ÑÐ¼Ð°Ð¹Ð»Ð¸Ðº Ð¾Ð³Ð½ÐµÑÑÑÐ¸ÑÐµÐ»Ñ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16" y="910673"/>
            <a:ext cx="2188210" cy="2919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90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116" y="830347"/>
            <a:ext cx="10515600" cy="3420812"/>
          </a:xfrm>
        </p:spPr>
        <p:txBody>
          <a:bodyPr>
            <a:noAutofit/>
          </a:bodyPr>
          <a:lstStyle/>
          <a:p>
            <a:pPr algn="ctr"/>
            <a:r>
              <a:rPr lang="ru-RU" sz="6600" dirty="0">
                <a:solidFill>
                  <a:srgbClr val="FF0000"/>
                </a:solidFill>
              </a:rPr>
              <a:t>Если много огня и дыма,</a:t>
            </a:r>
            <a:br>
              <a:rPr lang="ru-RU" sz="6600" dirty="0">
                <a:solidFill>
                  <a:srgbClr val="FF0000"/>
                </a:solidFill>
              </a:rPr>
            </a:br>
            <a:r>
              <a:rPr lang="ru-RU" sz="6600" u="sng" dirty="0">
                <a:solidFill>
                  <a:srgbClr val="FF0000"/>
                </a:solidFill>
              </a:rPr>
              <a:t>то пожарная помощь </a:t>
            </a:r>
            <a:r>
              <a:rPr lang="ru-RU" sz="6600" dirty="0" smtClean="0">
                <a:solidFill>
                  <a:srgbClr val="FF0000"/>
                </a:solidFill>
              </a:rPr>
              <a:t/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необходима!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ÐÐ°ÑÑÐ¸Ð½ÐºÐ¸ Ð¿Ð¾ Ð·Ð°Ð¿ÑÐ¾ÑÑ ÑÐ¼Ð°Ð¹Ð»Ð¸Ðº Ð¾Ð³Ð½ÐµÑÑÑÐ¸ÑÐµÐ»Ñ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20" y="4443312"/>
            <a:ext cx="1864360" cy="1853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65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048" y="517793"/>
            <a:ext cx="9733547" cy="33711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Не играйте с огнём 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нигде </a:t>
            </a:r>
            <a:r>
              <a:rPr lang="ru-RU" sz="6000" b="1" dirty="0">
                <a:solidFill>
                  <a:srgbClr val="FF0000"/>
                </a:solidFill>
              </a:rPr>
              <a:t>и никогда –</a:t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>бесконтрольный огонь 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большая </a:t>
            </a:r>
            <a:r>
              <a:rPr lang="ru-RU" sz="6700" b="1" dirty="0">
                <a:solidFill>
                  <a:srgbClr val="FF0000"/>
                </a:solidFill>
              </a:rPr>
              <a:t>беда</a:t>
            </a:r>
            <a:r>
              <a:rPr lang="ru-RU" sz="6700" b="1" dirty="0" smtClean="0">
                <a:solidFill>
                  <a:srgbClr val="FF0000"/>
                </a:solidFill>
              </a:rPr>
              <a:t>!</a:t>
            </a:r>
            <a:endParaRPr lang="ru-RU" dirty="0"/>
          </a:p>
        </p:txBody>
      </p:sp>
      <p:pic>
        <p:nvPicPr>
          <p:cNvPr id="5" name="Рисунок 4" descr="ÐÐ°ÑÑÐ¸Ð½ÐºÐ¸ Ð¿Ð¾ Ð·Ð°Ð¿ÑÐ¾ÑÑ ÑÐ¼Ð°Ð¹Ð»Ð¸Ðº Ð¾Ð³Ð½ÐµÑÑÑÐ¸ÑÐµÐ»Ñ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714" y="4217606"/>
            <a:ext cx="1540510" cy="1540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Ð°ÑÑÐ¸Ð½ÐºÐ¸ Ð¿Ð¾ Ð·Ð°Ð¿ÑÐ¾ÑÑ ÑÐ¼Ð°Ð¹Ð»Ð¸Ðº Ð¾Ð³Ð½ÐµÑÑÑÐ¸ÑÐµÐ»Ñ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934" y="4109656"/>
            <a:ext cx="1630680" cy="164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ÐÐ°ÑÑÐ¸Ð½ÐºÐ¸ Ð¿Ð¾ Ð·Ð°Ð¿ÑÐ¾ÑÑ ÑÐ¼Ð°Ð¹Ð»Ð¸Ðº Ð¾Ð³Ð½ÐµÑÑÑÐ¸ÑÐµÐ»Ñ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24" y="4282376"/>
            <a:ext cx="1449133" cy="1475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990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593</Words>
  <Application>Microsoft Office PowerPoint</Application>
  <PresentationFormat>Широкоэкранный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Bahnschrift SemiBold</vt:lpstr>
      <vt:lpstr>Bahnschrift SemiBold SemiConden</vt:lpstr>
      <vt:lpstr>Calibri</vt:lpstr>
      <vt:lpstr>Calibri Light</vt:lpstr>
      <vt:lpstr>Тема Office</vt:lpstr>
      <vt:lpstr>«Это всем должно быть ясно, что шутить с огнем опасно»</vt:lpstr>
      <vt:lpstr>План презентации</vt:lpstr>
      <vt:lpstr>Цель и задачи Конкурса</vt:lpstr>
      <vt:lpstr>Презентация PowerPoint</vt:lpstr>
      <vt:lpstr>  Огонь может убивать – с ним нельзя играть! </vt:lpstr>
      <vt:lpstr>Спички не тронь –  в них прячется злой, хитрый огонь!</vt:lpstr>
      <vt:lpstr>Спички в руки не бери –  дом от пожара береги! </vt:lpstr>
      <vt:lpstr>Если много огня и дыма, то пожарная помощь  необходима!</vt:lpstr>
      <vt:lpstr>Не играйте с огнём  нигде и никогда – бесконтрольный огонь  большая беда!</vt:lpstr>
      <vt:lpstr>С детства  каждый должен знать, что с огнём нельзя играть!</vt:lpstr>
      <vt:lpstr>С огнём игра  не доводит до добра!</vt:lpstr>
      <vt:lpstr>Со спичками  дома играть –  пожара не избежать! </vt:lpstr>
      <vt:lpstr>Чтобы целым был ваш дом, Не играйте в нём с огнём! </vt:lpstr>
      <vt:lpstr>Посмотрите на меня: Не боюсь теперь огня, – У меня есть укротитель –  Новенький огнетушитель! </vt:lpstr>
      <vt:lpstr>Осторожен будь с огнём – Много бед таится в нём! </vt:lpstr>
      <vt:lpstr>Знай: огнетушитель –  огня укротитель!</vt:lpstr>
      <vt:lpstr>Презентация PowerPoint</vt:lpstr>
      <vt:lpstr>Как действовать при пожаре, взрыве в школе :</vt:lpstr>
      <vt:lpstr>Действия при пожаре и взрыве: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SmartTouch</dc:creator>
  <cp:lastModifiedBy>SmartTouch</cp:lastModifiedBy>
  <cp:revision>21</cp:revision>
  <dcterms:created xsi:type="dcterms:W3CDTF">2019-02-06T06:43:03Z</dcterms:created>
  <dcterms:modified xsi:type="dcterms:W3CDTF">2019-03-13T08:33:35Z</dcterms:modified>
</cp:coreProperties>
</file>