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5" r:id="rId3"/>
    <p:sldId id="271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058E79-186A-4D94-9503-8A47D323556C}">
          <p14:sldIdLst>
            <p14:sldId id="256"/>
            <p14:sldId id="275"/>
            <p14:sldId id="271"/>
            <p14:sldId id="272"/>
            <p14:sldId id="258"/>
            <p14:sldId id="259"/>
            <p14:sldId id="260"/>
            <p14:sldId id="261"/>
            <p14:sldId id="262"/>
          </p14:sldIdLst>
        </p14:section>
        <p14:section name="часть 2" id="{9CDBC0AA-CC35-455E-835D-73B204CBA323}">
          <p14:sldIdLst>
            <p14:sldId id="263"/>
            <p14:sldId id="264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0" autoAdjust="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8C00E21-0381-4178-BBA8-83B2157016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1F5D61-1154-40A8-834A-25F86585FD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25872-941E-47C8-9862-97DBCD6189FB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55638F-D7B8-442A-85D1-D110A0C1DF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C63523-DDF6-4C64-A28E-357C8A4749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4B859-F7AE-433A-A492-3E78BE109A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58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4323D-D1D2-4397-A878-EBFB2EE36F69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FA8C2-4836-403D-B090-B4D84FF15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12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FA8C2-4836-403D-B090-B4D84FF155D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0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C78B-5592-4F83-B6A1-09711F97D8C8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3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C42-E2C6-45B8-A84E-E0AD4F1AAF64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55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5A1B1-04BC-4A3B-AE01-D32E6265F9B7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45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25E6-5F27-4784-B875-9B72A091466B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69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A24E-7DAD-4CBC-B599-4EF063D39332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8034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56FA1-AB95-47F0-9B09-3D7067E5BB9F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7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1854-5778-4F7C-A62C-FF62ABE631D2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120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81B0-3CF2-4713-9800-45FE36739924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266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FA30-CFA3-4AFA-893C-711AA8BD33C3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7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7DFA-C42E-4537-B586-12F68923B3CE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49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DC61-D4FC-487D-8B71-59DB74829FC7}" type="datetime1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3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43A6-9A15-4361-92B6-A0729CB728BA}" type="datetime1">
              <a:rPr lang="ru-RU" smtClean="0"/>
              <a:t>20.11.2018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7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57F6D-0727-4DB7-B431-462786463794}" type="datetime1">
              <a:rPr lang="ru-RU" smtClean="0"/>
              <a:t>20.11.2018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2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5222-71CF-4E34-873B-5AB0B51DCC83}" type="datetime1">
              <a:rPr lang="ru-RU" smtClean="0"/>
              <a:t>20.11.2018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8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8686-363F-4165-A1C8-13D0F1269AA4}" type="datetime1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9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DD50-456D-4A17-860C-484606245E43}" type="datetime1">
              <a:rPr lang="ru-RU" smtClean="0"/>
              <a:t>20.11.2018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6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42E4-CD6E-407D-BF3E-652C76EED482}" type="datetime1">
              <a:rPr lang="ru-RU" smtClean="0"/>
              <a:t>20.11.2018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979415-097B-45FF-8387-30D590D4C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97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C5F150-991E-4BF8-959B-727E7DD8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8" r="15080" b="909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45A7D2-C4CD-4C0B-BFEF-3F359B1DA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923782"/>
            <a:ext cx="4088190" cy="236909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“</a:t>
            </a:r>
            <a:r>
              <a:rPr lang="ru-RU" sz="3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Изображение предметного мира- натюрморт</a:t>
            </a:r>
            <a:r>
              <a:rPr lang="en-US" sz="3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”</a:t>
            </a:r>
            <a:endParaRPr lang="ru-RU" sz="3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F10ACD0-FA9E-4A16-93DF-C3D5828096E3}"/>
              </a:ext>
            </a:extLst>
          </p:cNvPr>
          <p:cNvSpPr/>
          <p:nvPr/>
        </p:nvSpPr>
        <p:spPr>
          <a:xfrm>
            <a:off x="0" y="43156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Организация : МБОУ кадетская школа имени генерала А.П. Ермолова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D1AA92-0710-40C9-B095-5AB140B0BC12}"/>
              </a:ext>
            </a:extLst>
          </p:cNvPr>
          <p:cNvSpPr/>
          <p:nvPr/>
        </p:nvSpPr>
        <p:spPr>
          <a:xfrm>
            <a:off x="170565" y="3946325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Ситников Богдан Владимирович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97DE119-1C59-42C7-8990-688204698735}"/>
              </a:ext>
            </a:extLst>
          </p:cNvPr>
          <p:cNvSpPr/>
          <p:nvPr/>
        </p:nvSpPr>
        <p:spPr>
          <a:xfrm>
            <a:off x="2712962" y="6268888"/>
            <a:ext cx="1096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38610237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43360-7E67-4470-BAAA-D232F981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537927"/>
            <a:ext cx="5394940" cy="1277256"/>
          </a:xfrm>
        </p:spPr>
        <p:txBody>
          <a:bodyPr>
            <a:normAutofit/>
          </a:bodyPr>
          <a:lstStyle/>
          <a:p>
            <a:r>
              <a:rPr lang="ru-RU" dirty="0"/>
              <a:t>Графический натюрморт.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DF36DEF4-F991-4E75-83C8-132CA6D05A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r="23562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016917A-7638-4637-99C2-150924BD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8321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69">
            <a:extLst>
              <a:ext uri="{FF2B5EF4-FFF2-40B4-BE49-F238E27FC236}">
                <a16:creationId xmlns:a16="http://schemas.microsoft.com/office/drawing/2014/main" id="{6A761A44-A936-4382-8A16-7ED6A2903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459EE73-661E-48AA-A374-BF2B850F5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53EA91-5E43-427F-B0AB-1B8A496BC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57571081-E136-40F9-B123-3A16F53BE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Rectangle 25">
              <a:extLst>
                <a:ext uri="{FF2B5EF4-FFF2-40B4-BE49-F238E27FC236}">
                  <a16:creationId xmlns:a16="http://schemas.microsoft.com/office/drawing/2014/main" id="{73197C11-EFC2-4F71-BEFF-B7EE3EEF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Isosceles Triangle 74">
              <a:extLst>
                <a:ext uri="{FF2B5EF4-FFF2-40B4-BE49-F238E27FC236}">
                  <a16:creationId xmlns:a16="http://schemas.microsoft.com/office/drawing/2014/main" id="{074C7561-7217-4DBC-8C63-2BB8560D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7">
              <a:extLst>
                <a:ext uri="{FF2B5EF4-FFF2-40B4-BE49-F238E27FC236}">
                  <a16:creationId xmlns:a16="http://schemas.microsoft.com/office/drawing/2014/main" id="{6EB4E4EC-EA7F-4A46-9AF5-7E3E4E543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9048D13B-C50D-4EF9-AB6D-86713B7D4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9">
              <a:extLst>
                <a:ext uri="{FF2B5EF4-FFF2-40B4-BE49-F238E27FC236}">
                  <a16:creationId xmlns:a16="http://schemas.microsoft.com/office/drawing/2014/main" id="{8213FFC7-C869-40A9-8DBD-B311B342E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Isosceles Triangle 78">
              <a:extLst>
                <a:ext uri="{FF2B5EF4-FFF2-40B4-BE49-F238E27FC236}">
                  <a16:creationId xmlns:a16="http://schemas.microsoft.com/office/drawing/2014/main" id="{A029FB91-93F5-4D40-9014-8D5108951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F6022FD2-DE49-41E6-B3BF-B113018CA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4" name="Объект 4" descr="Изображение выглядит как одежда, стол&#10;&#10;Описание создано автоматически">
            <a:extLst>
              <a:ext uri="{FF2B5EF4-FFF2-40B4-BE49-F238E27FC236}">
                <a16:creationId xmlns:a16="http://schemas.microsoft.com/office/drawing/2014/main" id="{AF61E18B-7FA6-40A6-BA70-40D2090BB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3497" r="1" b="4454"/>
          <a:stretch/>
        </p:blipFill>
        <p:spPr>
          <a:xfrm>
            <a:off x="20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A929C-8680-48B4-A684-533B5E8DA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/>
              <a:t>Декоративный натюрморт.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40FB207-869D-4A6D-A83C-48566BDC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59536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AC5A2-4FF2-4E85-AF8E-2E06A872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0049"/>
          </a:xfrm>
        </p:spPr>
        <p:txBody>
          <a:bodyPr/>
          <a:lstStyle/>
          <a:p>
            <a:r>
              <a:rPr lang="ru-RU" dirty="0"/>
              <a:t>Натюрморты выдающихся художников.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20660-5D8C-4F45-A8E8-AE873EF7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812" y="2967417"/>
            <a:ext cx="4679852" cy="69867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accent1"/>
                </a:solidFill>
              </a:rPr>
              <a:t>И.Е.Репин</a:t>
            </a:r>
            <a:r>
              <a:rPr lang="ru-RU" sz="2400" dirty="0">
                <a:solidFill>
                  <a:schemeClr val="accent1"/>
                </a:solidFill>
              </a:rPr>
              <a:t> «Яблоки и листья</a:t>
            </a:r>
            <a:r>
              <a:rPr lang="ru-RU" dirty="0"/>
              <a:t>»</a:t>
            </a:r>
          </a:p>
        </p:txBody>
      </p:sp>
      <p:pic>
        <p:nvPicPr>
          <p:cNvPr id="2050" name="Picture 2" descr="http://www.artsait.ru/art/r/repin/img/161.jpg">
            <a:extLst>
              <a:ext uri="{FF2B5EF4-FFF2-40B4-BE49-F238E27FC236}">
                <a16:creationId xmlns:a16="http://schemas.microsoft.com/office/drawing/2014/main" id="{7918CEA8-46DB-45F4-8DF7-8B2B614D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97" y="1589649"/>
            <a:ext cx="6031865" cy="4851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E4632C-23BB-45E5-B980-55ACB078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9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FFEFB-C656-4FBD-8343-2B68CCC3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297" y="2785403"/>
            <a:ext cx="5547880" cy="1100406"/>
          </a:xfrm>
        </p:spPr>
        <p:txBody>
          <a:bodyPr>
            <a:normAutofit fontScale="90000"/>
          </a:bodyPr>
          <a:lstStyle/>
          <a:p>
            <a:r>
              <a:rPr lang="ru-RU" dirty="0"/>
              <a:t>Исаак Левитан «Одуванчики»</a:t>
            </a:r>
          </a:p>
        </p:txBody>
      </p:sp>
      <p:pic>
        <p:nvPicPr>
          <p:cNvPr id="3074" name="Picture 2" descr="https://artchive.ru/res/media/img/ox800/work/845/301651.jpeg">
            <a:extLst>
              <a:ext uri="{FF2B5EF4-FFF2-40B4-BE49-F238E27FC236}">
                <a16:creationId xmlns:a16="http://schemas.microsoft.com/office/drawing/2014/main" id="{9ABE7F54-F495-467C-8CDC-2E2F2F47B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23" y="426429"/>
            <a:ext cx="4274494" cy="6005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9F4510-E2A6-498C-B4D7-1856D27EB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8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4BF8A-4A70-4D36-87B6-D1113A9C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577" y="2716237"/>
            <a:ext cx="4384839" cy="712763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Винсент </a:t>
            </a:r>
            <a:r>
              <a:rPr lang="ru-RU" sz="2800" dirty="0" err="1"/>
              <a:t>Виллем</a:t>
            </a:r>
            <a:r>
              <a:rPr lang="ru-RU" sz="2800" dirty="0"/>
              <a:t> Ван Гог</a:t>
            </a:r>
            <a:br>
              <a:rPr lang="ru-RU" sz="2800" dirty="0"/>
            </a:br>
            <a:r>
              <a:rPr lang="ru-RU" sz="2800" dirty="0"/>
              <a:t> «Подсолнухи»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26DA68-A429-4C02-8A21-6DE82DFC1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38" y="323557"/>
            <a:ext cx="4756599" cy="60069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937EBF-7B8A-4F3C-A4C1-E2F2D0016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52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769D2F-977B-44CE-BE26-C2037E01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386" y="936699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chemeClr val="accent1"/>
                </a:solidFill>
              </a:rPr>
              <a:t>Натюрморт на протяжении многих веков был и остается неотъемлемой частью интерьера, его украшением, и варьируется от традиционных натюрмортов с цветами, фруктами, дичью, предметами быта, посуды, до аллегорических, тематических и исторических натюрмортов, несущих в себе особый философский смысл.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A99795-C15A-4D70-9EF4-0A58598D2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67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BBA04-D417-4D2E-8E2B-BDC788C3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823" y="1397391"/>
            <a:ext cx="8596668" cy="1320800"/>
          </a:xfrm>
        </p:spPr>
        <p:txBody>
          <a:bodyPr/>
          <a:lstStyle/>
          <a:p>
            <a:r>
              <a:rPr lang="ru-RU" dirty="0"/>
              <a:t>План: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FA6D6-9EAD-4A22-B472-1FFDA4EE6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Понятие натюрморта.</a:t>
            </a:r>
          </a:p>
          <a:p>
            <a:r>
              <a:rPr lang="ru-RU" dirty="0"/>
              <a:t>Разновидности натюрмортов.</a:t>
            </a:r>
          </a:p>
          <a:p>
            <a:r>
              <a:rPr lang="ru-RU" dirty="0"/>
              <a:t>Выбор ракурса. Расстановка предметов.</a:t>
            </a:r>
          </a:p>
          <a:p>
            <a:r>
              <a:rPr lang="ru-RU" dirty="0"/>
              <a:t>Типы натюрмортов.</a:t>
            </a:r>
          </a:p>
          <a:p>
            <a:r>
              <a:rPr lang="ru-RU" dirty="0"/>
              <a:t>Натюрморты выдающихся художников.</a:t>
            </a:r>
          </a:p>
          <a:p>
            <a:r>
              <a:rPr lang="ru-RU" dirty="0"/>
              <a:t>Заключение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C0DD3F-7B0B-4392-ABE0-C724F1E6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0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796FCF-AA71-4530-827D-549E3CC1A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64" y="176698"/>
            <a:ext cx="8325990" cy="157759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1"/>
                </a:solidFill>
              </a:rPr>
              <a:t>Слово «натюрморт» в переводе с французского означает «мёртвая природа» (</a:t>
            </a:r>
            <a:r>
              <a:rPr lang="ru-RU" sz="2000" b="1" dirty="0" err="1">
                <a:solidFill>
                  <a:schemeClr val="accent1"/>
                </a:solidFill>
              </a:rPr>
              <a:t>nature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morte</a:t>
            </a:r>
            <a:r>
              <a:rPr lang="ru-RU" sz="2000" b="1" dirty="0">
                <a:solidFill>
                  <a:schemeClr val="accent1"/>
                </a:solidFill>
              </a:rPr>
              <a:t>). В широком смысле натюрморт – это художественное изображение неодушевлённых предметов</a:t>
            </a:r>
            <a:r>
              <a:rPr lang="ru-RU" sz="2000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CE075-B735-4335-8CBF-6017334C0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283" y="1854728"/>
            <a:ext cx="6894049" cy="4324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C84315-D54A-4F39-B8CF-1F7F78256591}"/>
              </a:ext>
            </a:extLst>
          </p:cNvPr>
          <p:cNvSpPr txBox="1"/>
          <p:nvPr/>
        </p:nvSpPr>
        <p:spPr>
          <a:xfrm>
            <a:off x="4129454" y="6316992"/>
            <a:ext cx="485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Д.Анненков</a:t>
            </a:r>
            <a:r>
              <a:rPr lang="ru-RU" dirty="0"/>
              <a:t> «Натюрморт с кофемолкой»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A5169-02F2-4A14-884A-F3E9D776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52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2DBC5-03B6-43DE-B20A-A5D67ECA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96" y="256876"/>
            <a:ext cx="8596668" cy="1320800"/>
          </a:xfrm>
        </p:spPr>
        <p:txBody>
          <a:bodyPr/>
          <a:lstStyle/>
          <a:p>
            <a:r>
              <a:rPr lang="ru-RU" dirty="0"/>
              <a:t>Разновидности натюрморта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6ECFF4-A1B9-42D3-8AB4-1054A9063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85" y="1681426"/>
            <a:ext cx="3501127" cy="4369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B6E73-7E54-4B45-8988-B71C22071BCC}"/>
              </a:ext>
            </a:extLst>
          </p:cNvPr>
          <p:cNvSpPr txBox="1"/>
          <p:nvPr/>
        </p:nvSpPr>
        <p:spPr>
          <a:xfrm>
            <a:off x="225485" y="6051006"/>
            <a:ext cx="3360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Маттиас</a:t>
            </a:r>
            <a:r>
              <a:rPr lang="ru-RU" dirty="0"/>
              <a:t> </a:t>
            </a:r>
            <a:r>
              <a:rPr lang="ru-RU" dirty="0" err="1"/>
              <a:t>Витхос</a:t>
            </a:r>
            <a:r>
              <a:rPr lang="ru-RU" dirty="0"/>
              <a:t> «Суета сует»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C76DB-4BBB-489A-91E6-BCE253CDD69B}"/>
              </a:ext>
            </a:extLst>
          </p:cNvPr>
          <p:cNvSpPr txBox="1"/>
          <p:nvPr/>
        </p:nvSpPr>
        <p:spPr>
          <a:xfrm>
            <a:off x="1322363" y="1121286"/>
            <a:ext cx="2812211" cy="37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ВАНИТАС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942AB0-7B63-464D-8080-296A9BE2A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632" y="1681426"/>
            <a:ext cx="3310287" cy="4369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FAF599-C05B-425B-A1F7-B3C150B57D05}"/>
              </a:ext>
            </a:extLst>
          </p:cNvPr>
          <p:cNvSpPr txBox="1"/>
          <p:nvPr/>
        </p:nvSpPr>
        <p:spPr>
          <a:xfrm>
            <a:off x="4109632" y="1104594"/>
            <a:ext cx="346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Голландский натюрморт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6058A-333B-4A87-AD3B-3925E77104FA}"/>
              </a:ext>
            </a:extLst>
          </p:cNvPr>
          <p:cNvSpPr txBox="1"/>
          <p:nvPr/>
        </p:nvSpPr>
        <p:spPr>
          <a:xfrm>
            <a:off x="3968954" y="6051005"/>
            <a:ext cx="36013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Мартен </a:t>
            </a:r>
            <a:r>
              <a:rPr lang="ru-RU" sz="1600" dirty="0" err="1"/>
              <a:t>Буллема</a:t>
            </a:r>
            <a:r>
              <a:rPr lang="ru-RU" sz="1600" dirty="0"/>
              <a:t> де </a:t>
            </a:r>
            <a:r>
              <a:rPr lang="ru-RU" sz="1600" dirty="0" err="1"/>
              <a:t>Стомме</a:t>
            </a:r>
            <a:r>
              <a:rPr lang="ru-RU" sz="1600" dirty="0"/>
              <a:t>. «Натюрморт с кубком-наутилусом</a:t>
            </a:r>
            <a:r>
              <a:rPr lang="ru-RU" dirty="0"/>
              <a:t>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6B6B20-FF42-4FC9-B5EC-3148C58CC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2183" y="1681426"/>
            <a:ext cx="3405700" cy="436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D43328-240C-4699-982B-A8ED283764D2}"/>
              </a:ext>
            </a:extLst>
          </p:cNvPr>
          <p:cNvSpPr txBox="1"/>
          <p:nvPr/>
        </p:nvSpPr>
        <p:spPr>
          <a:xfrm>
            <a:off x="7965540" y="1151431"/>
            <a:ext cx="3387129" cy="379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Цветочный натюрморт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7F1B8-7C85-48AD-9872-D47ABD91DAE3}"/>
              </a:ext>
            </a:extLst>
          </p:cNvPr>
          <p:cNvSpPr txBox="1"/>
          <p:nvPr/>
        </p:nvSpPr>
        <p:spPr>
          <a:xfrm>
            <a:off x="7965540" y="6097172"/>
            <a:ext cx="261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А. Головин «Цветы в вазе»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46E739A3-9093-4263-B106-78146C20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5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Объект 4" descr="Изображение выглядит как внутренний, стол, стена, сидит&#10;&#10;Описание создано автоматически">
            <a:extLst>
              <a:ext uri="{FF2B5EF4-FFF2-40B4-BE49-F238E27FC236}">
                <a16:creationId xmlns:a16="http://schemas.microsoft.com/office/drawing/2014/main" id="{6E1D9CDA-04C1-41D5-8EDD-386E6F193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 t="9091" r="-1" b="-1"/>
          <a:stretch/>
        </p:blipFill>
        <p:spPr>
          <a:xfrm>
            <a:off x="438053" y="1631028"/>
            <a:ext cx="5950556" cy="337707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7D6E1-BFB8-4303-87F6-2A6B4948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899" y="1743570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1800" b="1" dirty="0"/>
              <a:t>В </a:t>
            </a:r>
            <a:r>
              <a:rPr lang="en-US" sz="1800" b="1" dirty="0" err="1"/>
              <a:t>натюрморте</a:t>
            </a:r>
            <a:r>
              <a:rPr lang="en-US" sz="1800" b="1" dirty="0"/>
              <a:t> </a:t>
            </a:r>
            <a:r>
              <a:rPr lang="en-US" sz="1800" b="1" dirty="0" err="1"/>
              <a:t>не</a:t>
            </a:r>
            <a:r>
              <a:rPr lang="en-US" sz="1800" b="1" dirty="0"/>
              <a:t> </a:t>
            </a:r>
            <a:r>
              <a:rPr lang="en-US" sz="1800" b="1" dirty="0" err="1"/>
              <a:t>бывает</a:t>
            </a:r>
            <a:r>
              <a:rPr lang="en-US" sz="1800" b="1" dirty="0"/>
              <a:t> </a:t>
            </a:r>
            <a:r>
              <a:rPr lang="en-US" sz="1800" b="1" dirty="0" err="1"/>
              <a:t>случайных</a:t>
            </a:r>
            <a:r>
              <a:rPr lang="en-US" sz="1800" b="1" dirty="0"/>
              <a:t> </a:t>
            </a:r>
            <a:r>
              <a:rPr lang="en-US" sz="1800" b="1" dirty="0" err="1"/>
              <a:t>предметов</a:t>
            </a:r>
            <a:r>
              <a:rPr lang="en-US" sz="1800" b="1" dirty="0"/>
              <a:t>, </a:t>
            </a:r>
            <a:r>
              <a:rPr lang="en-US" sz="1800" b="1" dirty="0" err="1"/>
              <a:t>каждый</a:t>
            </a:r>
            <a:r>
              <a:rPr lang="en-US" sz="1800" b="1" dirty="0"/>
              <a:t> </a:t>
            </a:r>
            <a:r>
              <a:rPr lang="en-US" sz="1800" b="1" dirty="0" err="1"/>
              <a:t>предмет</a:t>
            </a:r>
            <a:r>
              <a:rPr lang="en-US" sz="1800" b="1" dirty="0"/>
              <a:t> </a:t>
            </a:r>
            <a:r>
              <a:rPr lang="en-US" sz="1800" b="1" dirty="0" err="1"/>
              <a:t>имеет</a:t>
            </a:r>
            <a:r>
              <a:rPr lang="en-US" sz="1800" b="1" dirty="0"/>
              <a:t> </a:t>
            </a:r>
            <a:r>
              <a:rPr lang="en-US" sz="1800" b="1" dirty="0" err="1"/>
              <a:t>свое</a:t>
            </a:r>
            <a:r>
              <a:rPr lang="en-US" sz="1800" b="1" dirty="0"/>
              <a:t> </a:t>
            </a:r>
            <a:r>
              <a:rPr lang="en-US" sz="1800" b="1" dirty="0" err="1"/>
              <a:t>значение</a:t>
            </a:r>
            <a:r>
              <a:rPr lang="en-US" sz="1800" b="1" dirty="0"/>
              <a:t> и </a:t>
            </a:r>
            <a:r>
              <a:rPr lang="en-US" sz="1800" b="1" dirty="0" err="1"/>
              <a:t>соотносится</a:t>
            </a:r>
            <a:r>
              <a:rPr lang="en-US" sz="1800" b="1" dirty="0"/>
              <a:t> с </a:t>
            </a:r>
            <a:r>
              <a:rPr lang="en-US" sz="1800" b="1" dirty="0" err="1"/>
              <a:t>остальными</a:t>
            </a:r>
            <a:r>
              <a:rPr lang="en-US" sz="1800" b="1" dirty="0"/>
              <a:t>. </a:t>
            </a:r>
            <a:r>
              <a:rPr lang="en-US" sz="1800" b="1" dirty="0" err="1"/>
              <a:t>При</a:t>
            </a:r>
            <a:r>
              <a:rPr lang="en-US" sz="1800" b="1" dirty="0"/>
              <a:t> </a:t>
            </a:r>
            <a:r>
              <a:rPr lang="en-US" sz="1800" b="1" dirty="0" err="1"/>
              <a:t>этом</a:t>
            </a:r>
            <a:r>
              <a:rPr lang="en-US" sz="1800" b="1" dirty="0"/>
              <a:t> </a:t>
            </a:r>
            <a:r>
              <a:rPr lang="en-US" sz="1800" b="1" dirty="0" err="1"/>
              <a:t>рекомендуется</a:t>
            </a:r>
            <a:r>
              <a:rPr lang="en-US" sz="1800" b="1" dirty="0"/>
              <a:t> </a:t>
            </a:r>
            <a:r>
              <a:rPr lang="en-US" sz="1800" b="1" dirty="0" err="1"/>
              <a:t>один</a:t>
            </a:r>
            <a:r>
              <a:rPr lang="en-US" sz="1800" b="1" dirty="0"/>
              <a:t> </a:t>
            </a:r>
            <a:r>
              <a:rPr lang="en-US" sz="1800" b="1" dirty="0" err="1"/>
              <a:t>из</a:t>
            </a:r>
            <a:r>
              <a:rPr lang="en-US" sz="1800" b="1" dirty="0"/>
              <a:t> </a:t>
            </a:r>
            <a:r>
              <a:rPr lang="en-US" sz="1800" b="1" dirty="0" err="1"/>
              <a:t>предметов</a:t>
            </a:r>
            <a:r>
              <a:rPr lang="en-US" sz="1800" b="1" dirty="0"/>
              <a:t> </a:t>
            </a:r>
            <a:r>
              <a:rPr lang="en-US" sz="1800" b="1" dirty="0" err="1"/>
              <a:t>сделать</a:t>
            </a:r>
            <a:r>
              <a:rPr lang="en-US" sz="1800" b="1" dirty="0"/>
              <a:t> </a:t>
            </a:r>
            <a:r>
              <a:rPr lang="en-US" sz="1800" b="1" dirty="0" err="1"/>
              <a:t>центром</a:t>
            </a:r>
            <a:r>
              <a:rPr lang="en-US" sz="1800" b="1" dirty="0"/>
              <a:t> </a:t>
            </a:r>
            <a:r>
              <a:rPr lang="en-US" sz="1800" b="1" dirty="0" err="1"/>
              <a:t>постановки</a:t>
            </a:r>
            <a:r>
              <a:rPr lang="en-US" sz="1800" b="1" dirty="0"/>
              <a:t> – </a:t>
            </a:r>
            <a:r>
              <a:rPr lang="en-US" sz="1800" b="1" dirty="0" err="1"/>
              <a:t>он</a:t>
            </a:r>
            <a:r>
              <a:rPr lang="en-US" sz="1800" b="1" dirty="0"/>
              <a:t> </a:t>
            </a:r>
            <a:r>
              <a:rPr lang="en-US" sz="1800" b="1" dirty="0" err="1"/>
              <a:t>должен</a:t>
            </a:r>
            <a:r>
              <a:rPr lang="en-US" sz="1800" b="1" dirty="0"/>
              <a:t> </a:t>
            </a:r>
            <a:r>
              <a:rPr lang="en-US" sz="1800" b="1" dirty="0" err="1"/>
              <a:t>выделяться</a:t>
            </a:r>
            <a:r>
              <a:rPr lang="en-US" sz="1800" b="1" dirty="0"/>
              <a:t> </a:t>
            </a:r>
            <a:r>
              <a:rPr lang="en-US" sz="1800" b="1" dirty="0" err="1"/>
              <a:t>по</a:t>
            </a:r>
            <a:r>
              <a:rPr lang="en-US" sz="1800" b="1" dirty="0"/>
              <a:t> </a:t>
            </a:r>
            <a:r>
              <a:rPr lang="en-US" sz="1800" b="1" dirty="0" err="1"/>
              <a:t>каким-то</a:t>
            </a:r>
            <a:r>
              <a:rPr lang="en-US" sz="1800" b="1" dirty="0"/>
              <a:t> </a:t>
            </a:r>
            <a:r>
              <a:rPr lang="en-US" sz="1800" b="1" dirty="0" err="1"/>
              <a:t>параметрам</a:t>
            </a:r>
            <a:r>
              <a:rPr lang="en-US" sz="1800" b="1" dirty="0"/>
              <a:t> </a:t>
            </a:r>
            <a:r>
              <a:rPr lang="en-US" sz="1800" b="1" dirty="0" err="1"/>
              <a:t>из</a:t>
            </a:r>
            <a:r>
              <a:rPr lang="en-US" sz="1800" b="1" dirty="0"/>
              <a:t> </a:t>
            </a:r>
            <a:r>
              <a:rPr lang="en-US" sz="1800" b="1" dirty="0" err="1"/>
              <a:t>общей</a:t>
            </a:r>
            <a:r>
              <a:rPr lang="en-US" sz="1800" b="1" dirty="0"/>
              <a:t> </a:t>
            </a:r>
            <a:r>
              <a:rPr lang="en-US" sz="1800" b="1" dirty="0" err="1"/>
              <a:t>группы</a:t>
            </a:r>
            <a:r>
              <a:rPr lang="en-US" sz="1800" dirty="0"/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36FE00C-3454-4FDA-BC96-F137DF99906A}"/>
              </a:ext>
            </a:extLst>
          </p:cNvPr>
          <p:cNvSpPr/>
          <p:nvPr/>
        </p:nvSpPr>
        <p:spPr>
          <a:xfrm>
            <a:off x="140677" y="584390"/>
            <a:ext cx="7990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ракурса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Расстановка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E7FB4E-6E08-45A9-BECD-68AE06C85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54152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3B61040F-48AF-4CA0-8CC0-B45F63B02F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 r="245" b="1"/>
          <a:stretch/>
        </p:blipFill>
        <p:spPr>
          <a:xfrm>
            <a:off x="4269854" y="-1"/>
            <a:ext cx="7922146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A7136-4E4F-4343-9D34-5FDCAD29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31" y="830424"/>
            <a:ext cx="4348003" cy="444137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Подбор цветовой гаммы и угла освещенности. Предметы в композиции должны быть разными по цвету, при этом приветствуются «приятные» сочетания цветов. Цвет фона обычно темнее предметов. Выбор угла освещенности поможет наметить соотношение теней.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9A471-DB65-400F-8D61-D31143ED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781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9EFE6-DFA1-4A2E-9DC7-7ED89941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200"/>
              <a:t>Эскиз карандашом. Эскиз позволяет распределить предметы непосредственно на листе с учетом ширины, высоты и глубины, уточнить размеры и форму отдельных предметов.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91CAF5C-7992-4F68-A14F-98D8A4C6D3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9" t="9091" r="23255"/>
          <a:stretch/>
        </p:blipFill>
        <p:spPr>
          <a:xfrm>
            <a:off x="450186" y="-1"/>
            <a:ext cx="5394940" cy="6858001"/>
          </a:xfrm>
          <a:custGeom>
            <a:avLst/>
            <a:gdLst>
              <a:gd name="connsiteX0" fmla="*/ 842596 w 5394960"/>
              <a:gd name="connsiteY0" fmla="*/ 0 h 6858000"/>
              <a:gd name="connsiteX1" fmla="*/ 5394960 w 5394960"/>
              <a:gd name="connsiteY1" fmla="*/ 0 h 6858000"/>
              <a:gd name="connsiteX2" fmla="*/ 5394960 w 5394960"/>
              <a:gd name="connsiteY2" fmla="*/ 21851 h 6858000"/>
              <a:gd name="connsiteX3" fmla="*/ 4365943 w 5394960"/>
              <a:gd name="connsiteY3" fmla="*/ 6858000 h 6858000"/>
              <a:gd name="connsiteX4" fmla="*/ 0 w 5394960"/>
              <a:gd name="connsiteY4" fmla="*/ 6858000 h 6858000"/>
              <a:gd name="connsiteX5" fmla="*/ 0 w 5394960"/>
              <a:gd name="connsiteY5" fmla="*/ 56661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D7BF8B4-4743-4CBC-BCEE-2442F899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29266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>
            <a:extLst>
              <a:ext uri="{FF2B5EF4-FFF2-40B4-BE49-F238E27FC236}">
                <a16:creationId xmlns:a16="http://schemas.microsoft.com/office/drawing/2014/main" id="{ED78AD62-A8B6-44D6-90B8-B8245B61F7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0" b="5941"/>
          <a:stretch/>
        </p:blipFill>
        <p:spPr>
          <a:xfrm>
            <a:off x="-219895" y="-503483"/>
            <a:ext cx="12993360" cy="81633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90D3CF-2ED0-4FB0-9542-BD9241DF4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1894114"/>
            <a:ext cx="12098694" cy="49638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dirty="0"/>
              <a:t>Проработка фона. Так как на цветном фоне предметы будут выглядеть совершенно иначе, чем на белом, рекомендуется сначала закрасить фон, затем работать с остальными предметами.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4E1F60B-BC04-4E04-8473-3750C59B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69093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нутренний, стол, сидит&#10;&#10;Описание создано автоматически">
            <a:extLst>
              <a:ext uri="{FF2B5EF4-FFF2-40B4-BE49-F238E27FC236}">
                <a16:creationId xmlns:a16="http://schemas.microsoft.com/office/drawing/2014/main" id="{FA6124EE-61DA-4185-8D8F-D7F670F24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5"/>
          <a:stretch/>
        </p:blipFill>
        <p:spPr>
          <a:xfrm>
            <a:off x="1100805" y="614034"/>
            <a:ext cx="6085915" cy="34233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E4F78B-EFA8-4D80-93C8-E5A4CE702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981" y="4037356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600" dirty="0" err="1"/>
              <a:t>Проработка</a:t>
            </a:r>
            <a:r>
              <a:rPr lang="en-US" sz="2600" dirty="0"/>
              <a:t> </a:t>
            </a:r>
            <a:r>
              <a:rPr lang="en-US" sz="2600" dirty="0" err="1"/>
              <a:t>предметов</a:t>
            </a:r>
            <a:r>
              <a:rPr lang="en-US" sz="2600" dirty="0"/>
              <a:t>. </a:t>
            </a:r>
            <a:r>
              <a:rPr lang="en-US" sz="2600" dirty="0" err="1"/>
              <a:t>На</a:t>
            </a:r>
            <a:r>
              <a:rPr lang="en-US" sz="2600" dirty="0"/>
              <a:t> </a:t>
            </a:r>
            <a:r>
              <a:rPr lang="en-US" sz="2600" dirty="0" err="1"/>
              <a:t>заключительном</a:t>
            </a:r>
            <a:r>
              <a:rPr lang="en-US" sz="2600" dirty="0"/>
              <a:t> </a:t>
            </a:r>
            <a:r>
              <a:rPr lang="en-US" sz="2600" dirty="0" err="1"/>
              <a:t>этапе</a:t>
            </a:r>
            <a:r>
              <a:rPr lang="en-US" sz="2600" dirty="0"/>
              <a:t> </a:t>
            </a:r>
            <a:r>
              <a:rPr lang="en-US" sz="2600" dirty="0" err="1"/>
              <a:t>работы</a:t>
            </a:r>
            <a:r>
              <a:rPr lang="en-US" sz="2600" dirty="0"/>
              <a:t> </a:t>
            </a:r>
            <a:r>
              <a:rPr lang="en-US" sz="2600" dirty="0" err="1"/>
              <a:t>можно</a:t>
            </a:r>
            <a:r>
              <a:rPr lang="en-US" sz="2600" dirty="0"/>
              <a:t> </a:t>
            </a:r>
            <a:r>
              <a:rPr lang="en-US" sz="2600" dirty="0" err="1"/>
              <a:t>внести</a:t>
            </a:r>
            <a:r>
              <a:rPr lang="en-US" sz="2600" dirty="0"/>
              <a:t> </a:t>
            </a:r>
            <a:r>
              <a:rPr lang="en-US" sz="2600" dirty="0" err="1"/>
              <a:t>поправки</a:t>
            </a:r>
            <a:r>
              <a:rPr lang="en-US" sz="2600" dirty="0"/>
              <a:t> в </a:t>
            </a:r>
            <a:r>
              <a:rPr lang="en-US" sz="2600" dirty="0" err="1"/>
              <a:t>первоначальный</a:t>
            </a:r>
            <a:r>
              <a:rPr lang="en-US" sz="2600" dirty="0"/>
              <a:t> </a:t>
            </a:r>
            <a:r>
              <a:rPr lang="en-US" sz="2600" dirty="0" err="1"/>
              <a:t>эскиз</a:t>
            </a:r>
            <a:r>
              <a:rPr lang="en-US" sz="2600" dirty="0"/>
              <a:t>, </a:t>
            </a:r>
            <a:r>
              <a:rPr lang="en-US" sz="2600" dirty="0" err="1"/>
              <a:t>изменить</a:t>
            </a:r>
            <a:r>
              <a:rPr lang="en-US" sz="2600" dirty="0"/>
              <a:t> </a:t>
            </a:r>
            <a:r>
              <a:rPr lang="en-US" sz="2600" dirty="0" err="1"/>
              <a:t>размер</a:t>
            </a:r>
            <a:r>
              <a:rPr lang="en-US" sz="2600" dirty="0"/>
              <a:t> и </a:t>
            </a:r>
            <a:r>
              <a:rPr lang="en-US" sz="2600" dirty="0" err="1"/>
              <a:t>цвет</a:t>
            </a:r>
            <a:r>
              <a:rPr lang="en-US" sz="2600" dirty="0"/>
              <a:t> </a:t>
            </a:r>
            <a:r>
              <a:rPr lang="en-US" sz="2600" dirty="0" err="1"/>
              <a:t>отдельных</a:t>
            </a:r>
            <a:r>
              <a:rPr lang="en-US" sz="2600" dirty="0"/>
              <a:t> </a:t>
            </a:r>
            <a:r>
              <a:rPr lang="en-US" sz="2600" dirty="0" err="1"/>
              <a:t>частей</a:t>
            </a:r>
            <a:r>
              <a:rPr lang="en-US" sz="2600" dirty="0"/>
              <a:t>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5E89222-44C8-4581-AC22-F231D4D0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79415-097B-45FF-8387-30D590D4CD5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202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314</Words>
  <Application>Microsoft Office PowerPoint</Application>
  <PresentationFormat>Широкоэкранный</PresentationFormat>
  <Paragraphs>48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Segoe Print</vt:lpstr>
      <vt:lpstr>Times New Roman</vt:lpstr>
      <vt:lpstr>Trebuchet MS</vt:lpstr>
      <vt:lpstr>Wingdings 3</vt:lpstr>
      <vt:lpstr>Аспект</vt:lpstr>
      <vt:lpstr>“Изображение предметного мира- натюрморт”</vt:lpstr>
      <vt:lpstr>План:</vt:lpstr>
      <vt:lpstr>Презентация PowerPoint</vt:lpstr>
      <vt:lpstr>Разновидности натюрморта</vt:lpstr>
      <vt:lpstr>В натюрморте не бывает случайных предметов, каждый предмет имеет свое значение и соотносится с остальными. При этом рекомендуется один из предметов сделать центром постановки – он должен выделяться по каким-то параметрам из общей группы.</vt:lpstr>
      <vt:lpstr>Подбор цветовой гаммы и угла освещенности. Предметы в композиции должны быть разными по цвету, при этом приветствуются «приятные» сочетания цветов. Цвет фона обычно темнее предметов. Выбор угла освещенности поможет наметить соотношение теней.</vt:lpstr>
      <vt:lpstr>Эскиз карандашом. Эскиз позволяет распределить предметы непосредственно на листе с учетом ширины, высоты и глубины, уточнить размеры и форму отдельных предметов.</vt:lpstr>
      <vt:lpstr>Проработка фона. Так как на цветном фоне предметы будут выглядеть совершенно иначе, чем на белом, рекомендуется сначала закрасить фон, затем работать с остальными предметами.</vt:lpstr>
      <vt:lpstr>Проработка предметов. На заключительном этапе работы можно внести поправки в первоначальный эскиз, изменить размер и цвет отдельных частей.</vt:lpstr>
      <vt:lpstr>Графический натюрморт.</vt:lpstr>
      <vt:lpstr>Декоративный натюрморт.</vt:lpstr>
      <vt:lpstr>Натюрморты выдающихся художников.</vt:lpstr>
      <vt:lpstr>Исаак Левитан «Одуванчики»</vt:lpstr>
      <vt:lpstr>Винсент Виллем Ван Гог  «Подсолнухи»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“Изображение предметного мира- натюрморт.”</dc:title>
  <dc:creator>bogdan.sitnikov.2005@mail.ru</dc:creator>
  <cp:lastModifiedBy>Acer</cp:lastModifiedBy>
  <cp:revision>19</cp:revision>
  <dcterms:created xsi:type="dcterms:W3CDTF">2018-11-15T19:51:56Z</dcterms:created>
  <dcterms:modified xsi:type="dcterms:W3CDTF">2018-11-20T20:21:17Z</dcterms:modified>
</cp:coreProperties>
</file>