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5" r:id="rId4"/>
    <p:sldId id="285" r:id="rId5"/>
    <p:sldId id="286" r:id="rId6"/>
    <p:sldId id="259" r:id="rId7"/>
    <p:sldId id="272" r:id="rId8"/>
    <p:sldId id="273" r:id="rId9"/>
    <p:sldId id="260" r:id="rId10"/>
    <p:sldId id="261" r:id="rId11"/>
    <p:sldId id="288" r:id="rId12"/>
    <p:sldId id="262" r:id="rId13"/>
    <p:sldId id="290" r:id="rId14"/>
    <p:sldId id="277" r:id="rId15"/>
    <p:sldId id="292" r:id="rId16"/>
    <p:sldId id="263" r:id="rId17"/>
    <p:sldId id="264" r:id="rId18"/>
    <p:sldId id="265" r:id="rId19"/>
    <p:sldId id="266" r:id="rId20"/>
    <p:sldId id="267" r:id="rId21"/>
    <p:sldId id="268" r:id="rId22"/>
    <p:sldId id="279" r:id="rId23"/>
    <p:sldId id="283" r:id="rId24"/>
    <p:sldId id="294" r:id="rId25"/>
    <p:sldId id="269" r:id="rId26"/>
    <p:sldId id="27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4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8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368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41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2718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28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49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0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4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1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0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7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3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829D-208E-4DD5-A529-794954165418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FA5CE9-9486-425F-AEE0-B0791FC35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9688" y="1240428"/>
            <a:ext cx="8128997" cy="29233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Развивающая предметно-пространственная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среда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средне-старше-подготовительной группе МДОУ ЦРР детского сада № 19 «Светлячок» в соответствии с ФГОС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300" y="5009365"/>
            <a:ext cx="7766936" cy="10968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Автор: воспитатель </a:t>
            </a:r>
          </a:p>
          <a:p>
            <a:r>
              <a:rPr lang="ru-RU" dirty="0" err="1" smtClean="0"/>
              <a:t>Куприкова</a:t>
            </a:r>
            <a:r>
              <a:rPr lang="ru-RU" dirty="0" smtClean="0"/>
              <a:t> Елена</a:t>
            </a:r>
          </a:p>
          <a:p>
            <a:r>
              <a:rPr lang="ru-RU" smtClean="0"/>
              <a:t>Владимировна.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91" y="148546"/>
            <a:ext cx="8596668" cy="19304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Уголок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художественного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творчества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" y="1113746"/>
            <a:ext cx="4679154" cy="398811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8353" y="1326017"/>
            <a:ext cx="4963885" cy="6727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Включает в себя:</a:t>
            </a:r>
          </a:p>
          <a:p>
            <a:pPr marL="0" indent="0">
              <a:buNone/>
            </a:pPr>
            <a:r>
              <a:rPr lang="ru-RU" dirty="0" smtClean="0"/>
              <a:t>1.Восковые </a:t>
            </a:r>
            <a:r>
              <a:rPr lang="ru-RU" dirty="0"/>
              <a:t>и акварельные мелки, цветной мел, гуашь, акварельные краски, цветные карандаши, фломастеры</a:t>
            </a:r>
            <a:r>
              <a:rPr lang="ru-RU" dirty="0" smtClean="0"/>
              <a:t>, </a:t>
            </a:r>
            <a:r>
              <a:rPr lang="ru-RU" dirty="0"/>
              <a:t>сангина, пастель</a:t>
            </a:r>
            <a:r>
              <a:rPr lang="ru-RU" dirty="0" smtClean="0"/>
              <a:t>, </a:t>
            </a:r>
            <a:r>
              <a:rPr lang="ru-RU" dirty="0"/>
              <a:t>пластилин.</a:t>
            </a:r>
          </a:p>
          <a:p>
            <a:pPr marL="0" indent="0">
              <a:buNone/>
            </a:pPr>
            <a:r>
              <a:rPr lang="ru-RU" dirty="0"/>
              <a:t>2.Цветная и белая бумага, </a:t>
            </a:r>
            <a:r>
              <a:rPr lang="ru-RU" dirty="0" smtClean="0"/>
              <a:t>картон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3.Кисти, палочки, стеки, ножницы</a:t>
            </a:r>
            <a:r>
              <a:rPr lang="ru-RU" dirty="0" smtClean="0"/>
              <a:t>, </a:t>
            </a:r>
            <a:r>
              <a:rPr lang="ru-RU" dirty="0"/>
              <a:t>печатки</a:t>
            </a:r>
            <a:r>
              <a:rPr lang="ru-RU" dirty="0" smtClean="0"/>
              <a:t>, </a:t>
            </a:r>
            <a:r>
              <a:rPr lang="ru-RU" dirty="0"/>
              <a:t>трафареты</a:t>
            </a:r>
            <a:r>
              <a:rPr lang="ru-RU" dirty="0" smtClean="0"/>
              <a:t>, </a:t>
            </a:r>
            <a:r>
              <a:rPr lang="ru-RU" dirty="0"/>
              <a:t>банки для воды, салфетки (15х15, 30х30), подставки для кистей, доски (20х20), </a:t>
            </a:r>
            <a:r>
              <a:rPr lang="ru-RU" dirty="0" smtClean="0"/>
              <a:t>клей ПВА, клей-карандаш, ножницы.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4.Раскраски.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5.Образцы декоративного рисования, схемы, алгоритмы изображения человека, животных и т.д.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1612" y="5101857"/>
            <a:ext cx="5301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Helvetica Neue"/>
              </a:rPr>
              <a:t>Уголок художественного творчества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помогает нам удовлетворять потребности детей в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самовыражении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через </a:t>
            </a:r>
          </a:p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рисование, лепку, аппликацию..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9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293" y="0"/>
            <a:ext cx="8596668" cy="1783443"/>
          </a:xfrm>
        </p:spPr>
        <p:txBody>
          <a:bodyPr/>
          <a:lstStyle/>
          <a:p>
            <a:pPr algn="ctr"/>
            <a:r>
              <a:rPr lang="ru-RU" dirty="0"/>
              <a:t>Книжный уголок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9" y="1115560"/>
            <a:ext cx="3537846" cy="30153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3572" y="841569"/>
            <a:ext cx="4502799" cy="328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Включает в себя:</a:t>
            </a:r>
          </a:p>
          <a:p>
            <a:pPr marL="0" indent="0">
              <a:buNone/>
            </a:pPr>
            <a:r>
              <a:rPr lang="ru-RU" sz="2000" dirty="0" smtClean="0"/>
              <a:t>Стеллаж, </a:t>
            </a:r>
            <a:r>
              <a:rPr lang="ru-RU" sz="2000" dirty="0"/>
              <a:t>стол, два </a:t>
            </a:r>
            <a:r>
              <a:rPr lang="ru-RU" sz="2000" dirty="0" smtClean="0"/>
              <a:t>стульчика.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Детские </a:t>
            </a:r>
            <a:r>
              <a:rPr lang="ru-RU" sz="2000" dirty="0"/>
              <a:t>книги по программе и любимые книги детей, два-три постоянно меняемых детских журналов, </a:t>
            </a:r>
            <a:r>
              <a:rPr lang="ru-RU" sz="2000" dirty="0" smtClean="0"/>
              <a:t>детские энциклопедии, картинки по любимым сказкам для рассказа по ним, портреты писателей и поэтов.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75289"/>
            <a:ext cx="3396343" cy="28554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17672" y="401035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444444"/>
                </a:solidFill>
                <a:latin typeface="Arial" panose="020B0604020202020204" pitchFamily="34" charset="0"/>
              </a:rPr>
              <a:t>Основные цели книжного уголка: </a:t>
            </a:r>
            <a:r>
              <a:rPr lang="ru-RU" b="1" u="sng" dirty="0"/>
              <a:t/>
            </a:r>
            <a:br>
              <a:rPr lang="ru-RU" b="1" u="sng" dirty="0"/>
            </a:b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развитие познавательных и творческих способностей детей средствами детской художественной литературы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; удовлетворение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разнообразных литературных интересов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детей; формирование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у дошкольников интереса к художественной литературе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; создание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психологически комфортных условий в соответствии с возрастными и индивидуальными особенностями детей в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группе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4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Театральная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зона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2" y="782541"/>
            <a:ext cx="3610129" cy="27075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3720326"/>
            <a:ext cx="3822279" cy="289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42214" y="508095"/>
            <a:ext cx="5541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2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себя:</a:t>
            </a:r>
          </a:p>
          <a:p>
            <a:r>
              <a:rPr lang="ru-RU" sz="2400" dirty="0" smtClean="0">
                <a:solidFill>
                  <a:srgbClr val="2A2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1.Ширма маленькая </a:t>
            </a:r>
            <a:r>
              <a:rPr lang="ru-RU" sz="2400" dirty="0">
                <a:solidFill>
                  <a:srgbClr val="2A2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настольного театра.</a:t>
            </a:r>
          </a:p>
          <a:p>
            <a:r>
              <a:rPr lang="ru-RU" sz="2400" dirty="0" smtClean="0">
                <a:solidFill>
                  <a:srgbClr val="2A2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2.Маски, шапочки.</a:t>
            </a:r>
          </a:p>
          <a:p>
            <a:r>
              <a:rPr lang="ru-RU" sz="2400" dirty="0" smtClean="0">
                <a:solidFill>
                  <a:srgbClr val="2A2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3.Куклы </a:t>
            </a:r>
            <a:r>
              <a:rPr lang="ru-RU" sz="2400" dirty="0">
                <a:solidFill>
                  <a:srgbClr val="2A2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игрушки для различных видов театра (</a:t>
            </a:r>
            <a:r>
              <a:rPr lang="ru-RU" sz="2400" dirty="0" smtClean="0">
                <a:solidFill>
                  <a:srgbClr val="2A2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плоскостной, </a:t>
            </a:r>
            <a:r>
              <a:rPr lang="ru-RU" sz="2400" dirty="0">
                <a:solidFill>
                  <a:srgbClr val="2A2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(куклы </a:t>
            </a:r>
            <a:r>
              <a:rPr lang="ru-RU" sz="2400" dirty="0" smtClean="0">
                <a:solidFill>
                  <a:srgbClr val="2A2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перчатке), </a:t>
            </a:r>
            <a:r>
              <a:rPr lang="ru-RU" sz="2400" dirty="0">
                <a:solidFill>
                  <a:srgbClr val="2A2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настольный, </a:t>
            </a:r>
            <a:r>
              <a:rPr lang="ru-RU" sz="2400" dirty="0" smtClean="0">
                <a:solidFill>
                  <a:srgbClr val="2A2C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пальчиковый, теневой).</a:t>
            </a:r>
            <a:endParaRPr lang="ru-RU" sz="2400" dirty="0">
              <a:solidFill>
                <a:srgbClr val="2A2C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dirty="0">
              <a:solidFill>
                <a:srgbClr val="2A2C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299363" y="3794593"/>
            <a:ext cx="5527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u="sng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развития у ребёнка интереса к театральной деятельности и желание выступать вместе с коллективом сверстников.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0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36" y="0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Уголок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конструирования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" y="660400"/>
            <a:ext cx="3984172" cy="339634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5809" y="660400"/>
            <a:ext cx="6784820" cy="6605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Включает в себя:</a:t>
            </a:r>
          </a:p>
          <a:p>
            <a:pPr marL="0" indent="0">
              <a:buNone/>
            </a:pPr>
            <a:r>
              <a:rPr lang="ru-RU" dirty="0" smtClean="0"/>
              <a:t>1.Крупный </a:t>
            </a:r>
            <a:r>
              <a:rPr lang="ru-RU" dirty="0"/>
              <a:t>строительный конструктор.</a:t>
            </a:r>
          </a:p>
          <a:p>
            <a:pPr marL="0" indent="0">
              <a:buNone/>
            </a:pPr>
            <a:r>
              <a:rPr lang="ru-RU" dirty="0"/>
              <a:t>2.Средний строительный конструктор.</a:t>
            </a:r>
          </a:p>
          <a:p>
            <a:pPr marL="0" indent="0">
              <a:buNone/>
            </a:pPr>
            <a:r>
              <a:rPr lang="ru-RU" dirty="0"/>
              <a:t>3.Мелкий строительный конструктор.</a:t>
            </a:r>
          </a:p>
          <a:p>
            <a:pPr marL="0" indent="0">
              <a:buNone/>
            </a:pPr>
            <a:r>
              <a:rPr lang="ru-RU" dirty="0"/>
              <a:t>4.Тематические строительные наборы (для мелких </a:t>
            </a:r>
            <a:r>
              <a:rPr lang="ru-RU" dirty="0" smtClean="0"/>
              <a:t>персонажей): зоопарк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5.Конструкторы типа «</a:t>
            </a:r>
            <a:r>
              <a:rPr lang="ru-RU" dirty="0" err="1"/>
              <a:t>Лего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ru-RU" dirty="0" smtClean="0"/>
              <a:t>6.Пластмассовый конструктор (с гайками и болтами).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7.Магнитный конструктор.</a:t>
            </a:r>
          </a:p>
          <a:p>
            <a:pPr marL="0" indent="0">
              <a:buNone/>
            </a:pPr>
            <a:r>
              <a:rPr lang="ru-RU" dirty="0"/>
              <a:t>8</a:t>
            </a:r>
            <a:r>
              <a:rPr lang="ru-RU" dirty="0" smtClean="0"/>
              <a:t>.Небольшие </a:t>
            </a:r>
            <a:r>
              <a:rPr lang="ru-RU" dirty="0"/>
              <a:t>игрушки для обыгрывания построек (фигурки людей и животных, макеты деревьев и кустарников).</a:t>
            </a:r>
          </a:p>
          <a:p>
            <a:pPr marL="0" indent="0">
              <a:buNone/>
            </a:pPr>
            <a:r>
              <a:rPr lang="ru-RU" dirty="0"/>
              <a:t>9</a:t>
            </a:r>
            <a:r>
              <a:rPr lang="ru-RU" dirty="0" smtClean="0"/>
              <a:t>.Схемы </a:t>
            </a:r>
            <a:r>
              <a:rPr lang="ru-RU" dirty="0"/>
              <a:t>построек и алгоритм их выполнения, </a:t>
            </a:r>
            <a:r>
              <a:rPr lang="ru-RU" dirty="0" smtClean="0"/>
              <a:t>рисунки, чертежи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10.</a:t>
            </a:r>
            <a:r>
              <a:rPr lang="ru-RU" i="1" dirty="0"/>
              <a:t> «Автосервис»: </a:t>
            </a:r>
            <a:r>
              <a:rPr lang="ru-RU" dirty="0"/>
              <a:t>транспорт мелкий, средний, крупный. Машины легковые и грузовые (самосвалы, грузовики, фургоны, </a:t>
            </a:r>
            <a:r>
              <a:rPr lang="ru-RU" dirty="0" smtClean="0"/>
              <a:t>трактора); </a:t>
            </a:r>
            <a:r>
              <a:rPr lang="ru-RU" dirty="0"/>
              <a:t>корабль, лодка, самолет, </a:t>
            </a:r>
            <a:r>
              <a:rPr lang="ru-RU" dirty="0" smtClean="0"/>
              <a:t>вертолет, </a:t>
            </a:r>
            <a:r>
              <a:rPr lang="ru-RU" dirty="0"/>
              <a:t>железная </a:t>
            </a:r>
            <a:r>
              <a:rPr lang="ru-RU" dirty="0" smtClean="0"/>
              <a:t>дорога.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84" y="4082143"/>
            <a:ext cx="3461657" cy="25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906" y="0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Уголок сюжетно-ролевой игры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0" y="660400"/>
            <a:ext cx="3779081" cy="283431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22818" y="831272"/>
            <a:ext cx="5634728" cy="6287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1.Кукольная </a:t>
            </a:r>
            <a:r>
              <a:rPr lang="ru-RU" dirty="0"/>
              <a:t>мебель: стол, стулья, диванчик, </a:t>
            </a:r>
            <a:r>
              <a:rPr lang="ru-RU" dirty="0" smtClean="0"/>
              <a:t>шкаф, кроватки.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2.Набор для кухни: плита, мойка, стиральная машина.</a:t>
            </a:r>
          </a:p>
          <a:p>
            <a:pPr marL="0" indent="0">
              <a:buNone/>
            </a:pPr>
            <a:r>
              <a:rPr lang="ru-RU" dirty="0"/>
              <a:t>3.Игрушечная посуда: набор чайной посуды(средний и мелкий), набор кухонной посуды(средний),набор столовой посуды(средний).</a:t>
            </a:r>
          </a:p>
          <a:p>
            <a:pPr marL="0" indent="0">
              <a:buNone/>
            </a:pPr>
            <a:r>
              <a:rPr lang="ru-RU" dirty="0"/>
              <a:t>4.Куклы в одежде мальчиков и девочек (средние).</a:t>
            </a:r>
          </a:p>
          <a:p>
            <a:pPr marL="0" indent="0">
              <a:buNone/>
            </a:pPr>
            <a:r>
              <a:rPr lang="ru-RU" dirty="0"/>
              <a:t>5.Коляски для кукол (2 шт.)</a:t>
            </a:r>
          </a:p>
          <a:p>
            <a:pPr marL="0" indent="0">
              <a:buNone/>
            </a:pPr>
            <a:r>
              <a:rPr lang="ru-RU" dirty="0"/>
              <a:t>6.Комплекты одежды и постельных принадлежностей для кукол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7.Предметы-заместители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8</a:t>
            </a:r>
            <a:r>
              <a:rPr lang="ru-RU" dirty="0" smtClean="0"/>
              <a:t>.Атрибуты </a:t>
            </a:r>
            <a:r>
              <a:rPr lang="ru-RU" dirty="0"/>
              <a:t>для игр «Дочки-матери», «Детский сад», «Магазин», «Больница», «Аптека», «Парикмахерская», «</a:t>
            </a:r>
            <a:r>
              <a:rPr lang="ru-RU" dirty="0" smtClean="0"/>
              <a:t>Повара</a:t>
            </a:r>
            <a:r>
              <a:rPr lang="ru-RU" dirty="0"/>
              <a:t>», «Моряки», «Летчики», «Строители», «Зоопарк» и др. Игры с общественным сюжетом: «Библиотека», «Школа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8018" y="3740726"/>
            <a:ext cx="3886200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620" y="348342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Уголок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сюжетно-ролевой игры.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Парикмахерская.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0" y="1669142"/>
            <a:ext cx="4183062" cy="31372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3843" y="1669142"/>
            <a:ext cx="4261134" cy="4775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Оборудование:</a:t>
            </a:r>
          </a:p>
          <a:p>
            <a:pPr marL="0" indent="0">
              <a:buNone/>
            </a:pPr>
            <a:r>
              <a:rPr lang="ru-RU" sz="2000" dirty="0" smtClean="0"/>
              <a:t>1.Зеркало, тумбочка, стульчик.</a:t>
            </a:r>
          </a:p>
          <a:p>
            <a:pPr marL="0" indent="0">
              <a:buNone/>
            </a:pPr>
            <a:r>
              <a:rPr lang="ru-RU" sz="2000" dirty="0" smtClean="0"/>
              <a:t>2.Накидка.</a:t>
            </a:r>
          </a:p>
          <a:p>
            <a:pPr marL="0" indent="0">
              <a:buNone/>
            </a:pPr>
            <a:r>
              <a:rPr lang="ru-RU" sz="2000" dirty="0" smtClean="0"/>
              <a:t>3.Расчески (массажные и плоские).</a:t>
            </a:r>
          </a:p>
          <a:p>
            <a:pPr marL="0" indent="0">
              <a:buNone/>
            </a:pPr>
            <a:r>
              <a:rPr lang="ru-RU" sz="2000" dirty="0" smtClean="0"/>
              <a:t>4.Бигуди.</a:t>
            </a:r>
          </a:p>
          <a:p>
            <a:pPr marL="0" indent="0">
              <a:buNone/>
            </a:pPr>
            <a:r>
              <a:rPr lang="ru-RU" sz="2000" dirty="0" smtClean="0"/>
              <a:t>5.Фены.</a:t>
            </a:r>
          </a:p>
          <a:p>
            <a:pPr marL="0" indent="0">
              <a:buNone/>
            </a:pPr>
            <a:r>
              <a:rPr lang="ru-RU" sz="2000" dirty="0" smtClean="0"/>
              <a:t>6.Игрушечные ножницы.</a:t>
            </a:r>
          </a:p>
          <a:p>
            <a:pPr marL="0" indent="0">
              <a:buNone/>
            </a:pPr>
            <a:r>
              <a:rPr lang="ru-RU" sz="2000" dirty="0" smtClean="0"/>
              <a:t>7.Предметы заместители (коробочки из-под крема, шампуня).</a:t>
            </a:r>
          </a:p>
          <a:p>
            <a:pPr marL="0" indent="0">
              <a:buNone/>
            </a:pPr>
            <a:r>
              <a:rPr lang="ru-RU" sz="2000" dirty="0" smtClean="0"/>
              <a:t>8.Заколки, банты.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8843" y="4806438"/>
            <a:ext cx="5110843" cy="163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75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ролевая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"Парикмахерская"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Цель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познакомить детей с профессией парикмахера, воспитывать культуру общения, расширить словарный запас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134" y="207294"/>
            <a:ext cx="8596668" cy="179977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Уголок сюжетно-ролевой игры.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Аптека.(Больница).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1" y="1724990"/>
            <a:ext cx="4836069" cy="4717373"/>
          </a:xfrm>
        </p:spPr>
      </p:pic>
      <p:sp>
        <p:nvSpPr>
          <p:cNvPr id="7" name="Прямоугольник 6"/>
          <p:cNvSpPr/>
          <p:nvPr/>
        </p:nvSpPr>
        <p:spPr>
          <a:xfrm>
            <a:off x="5526555" y="1420587"/>
            <a:ext cx="4914901" cy="326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75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</a:p>
          <a:p>
            <a:pPr algn="just">
              <a:lnSpc>
                <a:spcPct val="107000"/>
              </a:lnSpc>
              <a:spcAft>
                <a:spcPts val="375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1.Стелаж, стульчик, кушетка.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i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75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игрушечные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зверята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75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.Медицинские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инструменты: термометр,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шприц,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ложечка,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фонендоскоп,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баночки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из-под лекарств, бинт, предметы-заместители (коробочки из-под лекарств.</a:t>
            </a:r>
          </a:p>
          <a:p>
            <a:pPr algn="just">
              <a:lnSpc>
                <a:spcPct val="107000"/>
              </a:lnSpc>
              <a:spcAft>
                <a:spcPts val="375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4.Халат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чепчик для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6783" y="4827814"/>
            <a:ext cx="6096000" cy="21349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375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 - ролевая игра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«Больница"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Цель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учить детей уходу за больными и пользованию медицинскими инструментами, воспитывать в детях внимательность, чуткость, расширять словарный запас: ввести понятия «больница», «больной», «лечение», «лекарства», «температура», «стационар».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3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0243"/>
            <a:ext cx="8596668" cy="1620157"/>
          </a:xfrm>
        </p:spPr>
        <p:txBody>
          <a:bodyPr/>
          <a:lstStyle/>
          <a:p>
            <a:pPr algn="ctr"/>
            <a:r>
              <a:rPr lang="ru-RU" dirty="0"/>
              <a:t>Центр </a:t>
            </a:r>
            <a:r>
              <a:rPr lang="ru-RU" dirty="0" smtClean="0"/>
              <a:t>краеведения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1" y="1120321"/>
            <a:ext cx="4183062" cy="3024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56" y="3719514"/>
            <a:ext cx="4184650" cy="3007858"/>
          </a:xfrm>
        </p:spPr>
      </p:pic>
      <p:sp>
        <p:nvSpPr>
          <p:cNvPr id="7" name="Прямоугольник 6"/>
          <p:cNvSpPr/>
          <p:nvPr/>
        </p:nvSpPr>
        <p:spPr>
          <a:xfrm>
            <a:off x="6531429" y="457201"/>
            <a:ext cx="465364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2A2C26"/>
              </a:solidFill>
              <a:latin typeface="Tahoma" panose="020B0604030504040204" pitchFamily="34" charset="0"/>
            </a:endParaRPr>
          </a:p>
          <a:p>
            <a:endParaRPr lang="ru-RU" dirty="0">
              <a:solidFill>
                <a:srgbClr val="2A2C26"/>
              </a:solidFill>
              <a:latin typeface="Tahoma" panose="020B0604030504040204" pitchFamily="34" charset="0"/>
            </a:endParaRPr>
          </a:p>
          <a:p>
            <a:endParaRPr lang="ru-RU" dirty="0" smtClean="0">
              <a:solidFill>
                <a:srgbClr val="2A2C26"/>
              </a:solidFill>
              <a:latin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2A2C26"/>
                </a:solidFill>
                <a:latin typeface="Tahoma" panose="020B0604030504040204" pitchFamily="34" charset="0"/>
              </a:rPr>
              <a:t>Оборудование:</a:t>
            </a:r>
          </a:p>
          <a:p>
            <a:r>
              <a:rPr lang="ru-RU" sz="2000" dirty="0" smtClean="0">
                <a:solidFill>
                  <a:srgbClr val="2A2C26"/>
                </a:solidFill>
                <a:latin typeface="Tahoma" panose="020B0604030504040204" pitchFamily="34" charset="0"/>
              </a:rPr>
              <a:t>1.Флаги</a:t>
            </a:r>
            <a:r>
              <a:rPr lang="ru-RU" sz="2000" dirty="0">
                <a:solidFill>
                  <a:srgbClr val="2A2C26"/>
                </a:solidFill>
                <a:latin typeface="Tahoma" panose="020B0604030504040204" pitchFamily="34" charset="0"/>
              </a:rPr>
              <a:t>, </a:t>
            </a:r>
            <a:r>
              <a:rPr lang="ru-RU" sz="2000" dirty="0" smtClean="0">
                <a:solidFill>
                  <a:srgbClr val="2A2C26"/>
                </a:solidFill>
                <a:latin typeface="Tahoma" panose="020B0604030504040204" pitchFamily="34" charset="0"/>
              </a:rPr>
              <a:t>гербы России и Коломны.</a:t>
            </a:r>
          </a:p>
          <a:p>
            <a:r>
              <a:rPr lang="ru-RU" sz="2000" dirty="0" smtClean="0">
                <a:solidFill>
                  <a:srgbClr val="2A2C26"/>
                </a:solidFill>
                <a:latin typeface="Tahoma" panose="020B0604030504040204" pitchFamily="34" charset="0"/>
              </a:rPr>
              <a:t>2.Портреты президента России и главы Коломны.</a:t>
            </a:r>
          </a:p>
          <a:p>
            <a:r>
              <a:rPr lang="ru-RU" sz="2000" dirty="0" smtClean="0">
                <a:solidFill>
                  <a:srgbClr val="2A2C26"/>
                </a:solidFill>
                <a:latin typeface="Tahoma" panose="020B0604030504040204" pitchFamily="34" charset="0"/>
              </a:rPr>
              <a:t>3.Папка «Россия – наша Родина».</a:t>
            </a:r>
          </a:p>
          <a:p>
            <a:r>
              <a:rPr lang="ru-RU" sz="2000" dirty="0" smtClean="0">
                <a:solidFill>
                  <a:srgbClr val="2A2C26"/>
                </a:solidFill>
                <a:latin typeface="Tahoma" panose="020B0604030504040204" pitchFamily="34" charset="0"/>
              </a:rPr>
              <a:t>4.Учебник для малышей В. Степанов «Моя родина Россия».</a:t>
            </a:r>
          </a:p>
          <a:p>
            <a:r>
              <a:rPr lang="ru-RU" sz="2000" dirty="0" smtClean="0">
                <a:solidFill>
                  <a:srgbClr val="2A2C26"/>
                </a:solidFill>
                <a:latin typeface="Tahoma" panose="020B0604030504040204" pitchFamily="34" charset="0"/>
              </a:rPr>
              <a:t>5.Глобус.</a:t>
            </a:r>
          </a:p>
          <a:p>
            <a:r>
              <a:rPr lang="ru-RU" sz="2000" dirty="0" smtClean="0">
                <a:solidFill>
                  <a:srgbClr val="2A2C26"/>
                </a:solidFill>
                <a:latin typeface="Tahoma" panose="020B0604030504040204" pitchFamily="34" charset="0"/>
              </a:rPr>
              <a:t>6.Кукла в русском национальном костюме.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8464" y="5223443"/>
            <a:ext cx="6670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создания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центра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краеведения – всестороннее изучение родного края, России.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88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0243"/>
            <a:ext cx="8596668" cy="16201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Математическая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зона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0" y="1193486"/>
            <a:ext cx="5269667" cy="512717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7001" y="1193486"/>
            <a:ext cx="4898572" cy="6791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Оборудование:</a:t>
            </a:r>
          </a:p>
          <a:p>
            <a:pPr marL="0" indent="0">
              <a:buNone/>
            </a:pPr>
            <a:r>
              <a:rPr lang="ru-RU" dirty="0" smtClean="0"/>
              <a:t>1.Касса счетных материалов, </a:t>
            </a:r>
            <a:r>
              <a:rPr lang="ru-RU" dirty="0" err="1" smtClean="0"/>
              <a:t>двуполосные</a:t>
            </a:r>
            <a:r>
              <a:rPr lang="ru-RU" dirty="0" smtClean="0"/>
              <a:t> карточки, счеты, счетные палочки.</a:t>
            </a:r>
          </a:p>
          <a:p>
            <a:pPr marL="0" indent="0">
              <a:buNone/>
            </a:pPr>
            <a:r>
              <a:rPr lang="ru-RU" dirty="0" smtClean="0"/>
              <a:t>2.Головоломки: «Волшебный круг», «Волшебный квадрат», «</a:t>
            </a:r>
            <a:r>
              <a:rPr lang="ru-RU" dirty="0" err="1" smtClean="0"/>
              <a:t>Колумбово</a:t>
            </a:r>
            <a:r>
              <a:rPr lang="ru-RU" dirty="0" smtClean="0"/>
              <a:t> яйцо».</a:t>
            </a:r>
          </a:p>
          <a:p>
            <a:pPr marL="0" indent="0">
              <a:buNone/>
            </a:pPr>
            <a:r>
              <a:rPr lang="ru-RU" dirty="0" smtClean="0"/>
              <a:t>3.Математические дидактические игры: «Формы», «Время», «Который час», «Считаем до 10», «Часть и целое», «Раз, два, три, четыре…», « Мои первые цифры».</a:t>
            </a:r>
          </a:p>
          <a:p>
            <a:pPr marL="0" indent="0">
              <a:buNone/>
            </a:pPr>
            <a:r>
              <a:rPr lang="ru-RU" dirty="0" smtClean="0"/>
              <a:t>4.Лото «Увлекательная геометрия»</a:t>
            </a:r>
          </a:p>
          <a:p>
            <a:pPr marL="0" indent="0">
              <a:buNone/>
            </a:pPr>
            <a:r>
              <a:rPr lang="ru-RU" dirty="0" smtClean="0"/>
              <a:t>5.Кубики с цифрами для составления примеров.</a:t>
            </a:r>
          </a:p>
          <a:p>
            <a:pPr marL="0" indent="0">
              <a:buNone/>
            </a:pPr>
            <a:r>
              <a:rPr lang="ru-RU" dirty="0" smtClean="0"/>
              <a:t>6.Тетради «Знакомимся с геометрией» (часть 1 и 2).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19304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Экологический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центр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«Лаборатория»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0400"/>
            <a:ext cx="3984171" cy="41109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1505" y="1257300"/>
            <a:ext cx="7069375" cy="53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1.Стол </a:t>
            </a:r>
            <a:r>
              <a:rPr lang="ru-RU" dirty="0" smtClean="0"/>
              <a:t> </a:t>
            </a:r>
            <a:r>
              <a:rPr lang="ru-RU" dirty="0"/>
              <a:t>с рабочей поверхностью из пластика</a:t>
            </a:r>
            <a:r>
              <a:rPr lang="ru-RU" dirty="0" smtClean="0"/>
              <a:t>; халатики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2.Природный материал: глина, камешки, ракушки, минералы, различные семена и плоды, кора деревьев, мох, листья и т. п.).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.Емкости </a:t>
            </a:r>
            <a:r>
              <a:rPr lang="ru-RU" dirty="0"/>
              <a:t>разной вместимости (набор мелких стаканов, набор прозрачных сосудов разных форм и объемов), ложки, лопатки, палочки, </a:t>
            </a:r>
            <a:r>
              <a:rPr lang="ru-RU" dirty="0" smtClean="0"/>
              <a:t>воронки.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.Разнообразные </a:t>
            </a:r>
            <a:r>
              <a:rPr lang="ru-RU" dirty="0"/>
              <a:t>доступные приборы: разные </a:t>
            </a:r>
            <a:r>
              <a:rPr lang="ru-RU" dirty="0" smtClean="0"/>
              <a:t>лупы, </a:t>
            </a:r>
            <a:r>
              <a:rPr lang="ru-RU" dirty="0"/>
              <a:t>цветные и прозрачные «стеклышки» (из пластмассы</a:t>
            </a:r>
            <a:r>
              <a:rPr lang="ru-RU" dirty="0" smtClean="0"/>
              <a:t>), компас.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.Различные часы, глобусы.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.Набор </a:t>
            </a:r>
            <a:r>
              <a:rPr lang="ru-RU" dirty="0"/>
              <a:t>зеркал для опытов с симметрией, для исследования отражательного эффекта.</a:t>
            </a:r>
          </a:p>
          <a:p>
            <a:pPr marL="0" indent="0">
              <a:buNone/>
            </a:pPr>
            <a:r>
              <a:rPr lang="ru-RU" dirty="0"/>
              <a:t>7</a:t>
            </a:r>
            <a:r>
              <a:rPr lang="ru-RU" dirty="0" smtClean="0"/>
              <a:t>.Медицинские </a:t>
            </a:r>
            <a:r>
              <a:rPr lang="ru-RU" dirty="0"/>
              <a:t>материалы: пипетки, колбы, шпатели, вата, марля, шприцы без игл, соломки для коктейля.</a:t>
            </a:r>
          </a:p>
          <a:p>
            <a:pPr marL="0" indent="0">
              <a:buNone/>
            </a:pPr>
            <a:r>
              <a:rPr lang="ru-RU" dirty="0"/>
              <a:t>8</a:t>
            </a:r>
            <a:r>
              <a:rPr lang="ru-RU" dirty="0" smtClean="0"/>
              <a:t>.Схемы</a:t>
            </a:r>
            <a:r>
              <a:rPr lang="ru-RU" dirty="0"/>
              <a:t>, модели, таблицы с алгоритмами выполнения опытов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9.Макеты </a:t>
            </a:r>
            <a:r>
              <a:rPr lang="ru-RU" dirty="0"/>
              <a:t>природных ландшафтов разных регионов (Арктики, пустыни, тропического леса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10.Плакаты занимательного цикла о природе.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9330" y="702129"/>
            <a:ext cx="8114674" cy="4751614"/>
          </a:xfrm>
        </p:spPr>
        <p:txBody>
          <a:bodyPr/>
          <a:lstStyle/>
          <a:p>
            <a:r>
              <a:rPr lang="ru-RU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Развивающая предметно-пространственная среда дошкольной образовательной организации (РППС ДОО) -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часть образовательной среды, представленная специально организованным пространством,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073729" y="6270170"/>
            <a:ext cx="3788228" cy="32657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6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099" y="1257299"/>
            <a:ext cx="9127671" cy="5780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/>
              <a:t>Детское экспериментирование в ДОУ имеет следующие цели</a:t>
            </a:r>
            <a:r>
              <a:rPr lang="ru-RU" sz="2400" dirty="0"/>
              <a:t>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создание </a:t>
            </a:r>
            <a:r>
              <a:rPr lang="ru-RU" sz="2400" dirty="0"/>
              <a:t>условий для формирования у ребенка целостной картины мира, окружающих его предметов и явлений; развитие эмоционально-ценностной сферы личности; обогащение словарного запаса и общего багажа знаний; совершенствование коммуникативных навыков, способности к сотрудничеству со сверстниками и </a:t>
            </a:r>
            <a:r>
              <a:rPr lang="ru-RU" sz="2400" dirty="0" smtClean="0"/>
              <a:t>педагогом.</a:t>
            </a:r>
            <a:r>
              <a:rPr lang="ru-RU" sz="2400" dirty="0"/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9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0"/>
            <a:ext cx="8596668" cy="175078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Уголок по правилам дорожного движения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1" y="1376316"/>
            <a:ext cx="3632879" cy="272465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55" y="4121155"/>
            <a:ext cx="3474955" cy="2606216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089970" y="1376316"/>
            <a:ext cx="4184034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dirty="0" smtClean="0"/>
              <a:t>Оборудование:</a:t>
            </a:r>
          </a:p>
          <a:p>
            <a:pPr marL="0" indent="0">
              <a:buNone/>
            </a:pPr>
            <a:r>
              <a:rPr lang="ru-RU" sz="2200" dirty="0" smtClean="0"/>
              <a:t>1.Макет поселка «Проводник».</a:t>
            </a:r>
          </a:p>
          <a:p>
            <a:pPr marL="0" indent="0">
              <a:buNone/>
            </a:pPr>
            <a:r>
              <a:rPr lang="ru-RU" sz="2200" dirty="0" smtClean="0"/>
              <a:t>2.Мелкий </a:t>
            </a:r>
            <a:r>
              <a:rPr lang="ru-RU" sz="2200" dirty="0"/>
              <a:t>транспорт.</a:t>
            </a:r>
          </a:p>
          <a:p>
            <a:pPr marL="0" indent="0">
              <a:buNone/>
            </a:pPr>
            <a:r>
              <a:rPr lang="ru-RU" sz="2200" dirty="0"/>
              <a:t>3.Макеты домов, деревьев, набор дорожных знаков, светофор.</a:t>
            </a:r>
          </a:p>
          <a:p>
            <a:pPr marL="0" indent="0">
              <a:buNone/>
            </a:pPr>
            <a:r>
              <a:rPr lang="ru-RU" sz="2200" dirty="0"/>
              <a:t>4.Небольшие игрушки (фигурки людей</a:t>
            </a:r>
            <a:r>
              <a:rPr lang="ru-RU" sz="2200" dirty="0" smtClean="0"/>
              <a:t>).</a:t>
            </a:r>
          </a:p>
          <a:p>
            <a:pPr marL="0" indent="0">
              <a:buNone/>
            </a:pPr>
            <a:r>
              <a:rPr lang="ru-RU" sz="2200" dirty="0" smtClean="0"/>
              <a:t>5.Дидактические игры по правилам дорожного движения.</a:t>
            </a:r>
          </a:p>
          <a:p>
            <a:pPr marL="0" indent="0">
              <a:buNone/>
            </a:pPr>
            <a:r>
              <a:rPr lang="ru-RU" sz="2200" dirty="0" smtClean="0"/>
              <a:t>6.Книжки о правилах дорожного движения.</a:t>
            </a:r>
            <a:endParaRPr lang="ru-RU" sz="2200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8469" y="53219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333333"/>
                </a:solidFill>
                <a:latin typeface="Arial" panose="020B0604020202020204" pitchFamily="34" charset="0"/>
              </a:rPr>
              <a:t>Цель: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Формирование навыков безопасного поведения на дорогах у детей дошкольного возраста через ознакомление с правилами дорожного движения.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536" y="119743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Экологический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центр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Календарь природы: «Метеостанция»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9" y="1440543"/>
            <a:ext cx="3902370" cy="323668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36940" y="1567544"/>
            <a:ext cx="4184034" cy="42728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Оборудование:</a:t>
            </a:r>
            <a:endParaRPr lang="ru-RU" sz="2000" b="1" dirty="0"/>
          </a:p>
          <a:p>
            <a:pPr marL="0" indent="0">
              <a:buNone/>
            </a:pPr>
            <a:r>
              <a:rPr lang="ru-RU" sz="2000" dirty="0" smtClean="0"/>
              <a:t>1.Календарь </a:t>
            </a:r>
            <a:r>
              <a:rPr lang="ru-RU" sz="2000" dirty="0"/>
              <a:t>погоды на каждый месяц, где дети схематично отмечают состояние погоды на каждый день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2.Карточки времен года и состояния погоды.</a:t>
            </a:r>
          </a:p>
          <a:p>
            <a:pPr marL="0" indent="0">
              <a:buNone/>
            </a:pPr>
            <a:r>
              <a:rPr lang="ru-RU" sz="2000" dirty="0" smtClean="0"/>
              <a:t>3.Маркер.</a:t>
            </a:r>
            <a:r>
              <a:rPr lang="ru-RU" sz="2000" dirty="0">
                <a:solidFill>
                  <a:srgbClr val="2A2C26"/>
                </a:solidFill>
                <a:latin typeface="Tahoma" panose="020B0604030504040204" pitchFamily="34" charset="0"/>
              </a:rPr>
              <a:t> </a:t>
            </a:r>
            <a:endParaRPr lang="ru-RU" sz="2000" dirty="0" smtClean="0">
              <a:solidFill>
                <a:srgbClr val="2A2C26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2A2C26"/>
                </a:solidFill>
                <a:latin typeface="Tahoma" panose="020B0604030504040204" pitchFamily="34" charset="0"/>
              </a:rPr>
              <a:t>4.Дневник наблюдений </a:t>
            </a:r>
            <a:r>
              <a:rPr lang="ru-RU" sz="2000" dirty="0">
                <a:solidFill>
                  <a:srgbClr val="2A2C26"/>
                </a:solidFill>
                <a:latin typeface="Tahoma" panose="020B0604030504040204" pitchFamily="34" charset="0"/>
              </a:rPr>
              <a:t>– </a:t>
            </a:r>
            <a:r>
              <a:rPr lang="ru-RU" sz="2000" dirty="0" smtClean="0">
                <a:solidFill>
                  <a:srgbClr val="2A2C26"/>
                </a:solidFill>
                <a:latin typeface="Tahoma" panose="020B0604030504040204" pitchFamily="34" charset="0"/>
              </a:rPr>
              <a:t>где ребята зарисовывают </a:t>
            </a:r>
            <a:r>
              <a:rPr lang="ru-RU" sz="2000" dirty="0">
                <a:solidFill>
                  <a:srgbClr val="2A2C26"/>
                </a:solidFill>
                <a:latin typeface="Tahoma" panose="020B0604030504040204" pitchFamily="34" charset="0"/>
              </a:rPr>
              <a:t>опыты, эксперименты, </a:t>
            </a:r>
            <a:r>
              <a:rPr lang="ru-RU" sz="2000" dirty="0" smtClean="0">
                <a:solidFill>
                  <a:srgbClr val="2A2C26"/>
                </a:solidFill>
                <a:latin typeface="Tahoma" panose="020B0604030504040204" pitchFamily="34" charset="0"/>
              </a:rPr>
              <a:t>наблюдения (Посадка лука, наблюдение за ветками тополя).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29" y="4118881"/>
            <a:ext cx="33909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Музей поделок детского творчества совместного с родителями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1" y="2160588"/>
            <a:ext cx="3396343" cy="417489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658187" cy="4174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поделки из природного материала;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поделки из бросового материала;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поделки из бумаги и картона.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развитию творческих способностей детей, сплочению детей и родителей через совместную деятельность.</a:t>
            </a:r>
          </a:p>
          <a:p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9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375557"/>
            <a:ext cx="8596668" cy="2305957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Музей тряпичной куклы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03389"/>
            <a:ext cx="3830329" cy="451779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8711" y="1930400"/>
            <a:ext cx="5164375" cy="4552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1.Различные  обрядовые куклы русского народа, сделанные руками детей и педагогов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пеленашки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2.Рукодельные поделки к Пасхе (вязанные куличи  и пасхальные яйца расписанные вручную, яйца вышитые бисером и т.д.)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-1320800"/>
            <a:ext cx="8596668" cy="1320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0164" y="1641764"/>
            <a:ext cx="9642762" cy="439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ребёнка конкретного мира.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Тот, кому удастся создать такую обстановку, облегчит свой труд в высшей степени. Среди неё ребёнок будет жить – развиваться собственно самодовлеющей жизнью, его духовный рост будет совершенствоваться из самого себя, от природы» Е. И. Тихеева.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1055926" y="1641764"/>
            <a:ext cx="415637" cy="43995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638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2906486"/>
            <a:ext cx="8596668" cy="134257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9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31" y="114300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87" y="849086"/>
            <a:ext cx="9110716" cy="6645727"/>
          </a:xfrm>
        </p:spPr>
        <p:txBody>
          <a:bodyPr>
            <a:normAutofit/>
          </a:bodyPr>
          <a:lstStyle/>
          <a:p>
            <a:r>
              <a:rPr lang="ru-RU" sz="2000" dirty="0"/>
              <a:t>Вопрос организации развивающей предметно-пространственной среды ДОУ на сегодняшний день стоит особо актуально. Это связано с введением нового Федерального государственного образовательного стандарта (ФГОС) к структуре основной общеобразовательной программы дошкольного образования.</a:t>
            </a:r>
          </a:p>
          <a:p>
            <a:r>
              <a:rPr lang="ru-RU" sz="2000" dirty="0"/>
              <a:t>В соответствии с ФГОС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воспитанников. Решение программных образовательных задач предусматривается не только в совместной деятельности взрослого и детей, но и в самостоятельной деятельности детей, а также при проведении режимных моментов.</a:t>
            </a:r>
          </a:p>
          <a:p>
            <a:r>
              <a:rPr lang="ru-RU" sz="2000" dirty="0"/>
              <a:t>Создавая развивающую предметно-пространственную среду любой возрастной группы в ДОУ, необходимо учитывать психологические основы конструктивного взаимодействия участников </a:t>
            </a:r>
            <a:r>
              <a:rPr lang="ru-RU" sz="2000" dirty="0" err="1"/>
              <a:t>воспитательно</a:t>
            </a:r>
            <a:r>
              <a:rPr lang="ru-RU" sz="2000" dirty="0"/>
              <a:t>-образовательного процесса, дизайн и эргономику современной среды дошкольного учреждения и психологические особенности возрастной группы, на которую нацелена данная среда.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56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643" y="1143000"/>
            <a:ext cx="7984672" cy="41036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РПП среда в среднем дошкольном возрасте: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Организация жизни и воспитание детей пятого года жизни направлены на дальнейшее развитие умения понимать окружающих людей, проявлять к ним доброжелательное отношение, стремиться к общению и взаимодействию.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Предметно-развивающая среда группы организуется с учётом возможностей для детей играть и заниматься отдельными подгруппами. Пособия и игрушки располагаются так, чтобы не мешать их свободному перемещению. Необходимо предусмотреть место для временного уединения дошкольника, где он может подумать, помечтать.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40872"/>
            <a:ext cx="8654143" cy="5642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РПП среда в старшем дошкольном возрасте: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старшем дошкольном возрасте происходит интенсивное развитие интеллектуальной, нравственно-волевой и эмоциональной сфер личности. Переход в старшую группу связан с изменением психологической позиции детей: они впервые начинают ощущать себя старшими среди других детей в детском саду. Воспитатель помогает дошкольникам понять это новое положение.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Предметно-развивающая среда организуется так, чтобы каждый ребёнок имел возможность заниматься любимым делом. Размещение оборудования по секторам позволяет детям объединиться подгруппами по общим интересам (конструирование, рисование, ручной труд, театрально-игровая деятельность, экспериментирование). Обязательными в оборудовании являются материалы, активизирующие познавательную деятельность, развивающие игры, технические устройства и игрушки и т. д. Широко используются материалы, побуждающие детей к освоению грамоты.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230" y="669472"/>
            <a:ext cx="899704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Развивающая предметно-пространственная среда должна быть: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Содержательно-насыщенной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Полифункциональной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Трансформируемой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Вариативной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Доступной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Безопасной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176" y="121497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Спортивный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уголок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2" y="964651"/>
            <a:ext cx="3681866" cy="2761399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185297" y="781896"/>
            <a:ext cx="4216673" cy="63047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1.Мячи большие, малые, средние.</a:t>
            </a:r>
          </a:p>
          <a:p>
            <a:pPr marL="0" indent="0">
              <a:buNone/>
            </a:pPr>
            <a:r>
              <a:rPr lang="ru-RU" dirty="0"/>
              <a:t>2.Обручи.</a:t>
            </a:r>
          </a:p>
          <a:p>
            <a:pPr marL="0" indent="0">
              <a:buNone/>
            </a:pPr>
            <a:r>
              <a:rPr lang="ru-RU" dirty="0"/>
              <a:t>3.Толстая </a:t>
            </a:r>
            <a:r>
              <a:rPr lang="ru-RU" dirty="0" smtClean="0"/>
              <a:t>веревка.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4.Флажки.</a:t>
            </a:r>
          </a:p>
          <a:p>
            <a:pPr marL="0" indent="0">
              <a:buNone/>
            </a:pPr>
            <a:r>
              <a:rPr lang="ru-RU" dirty="0"/>
              <a:t>5.Гимнастические палки.</a:t>
            </a:r>
          </a:p>
          <a:p>
            <a:pPr marL="0" indent="0">
              <a:buNone/>
            </a:pPr>
            <a:r>
              <a:rPr lang="ru-RU" dirty="0"/>
              <a:t>6.Кольцеброс.</a:t>
            </a:r>
          </a:p>
          <a:p>
            <a:pPr marL="0" indent="0">
              <a:buNone/>
            </a:pPr>
            <a:r>
              <a:rPr lang="ru-RU" dirty="0"/>
              <a:t>7.Кегли.</a:t>
            </a:r>
          </a:p>
          <a:p>
            <a:pPr marL="0" indent="0">
              <a:buNone/>
            </a:pPr>
            <a:r>
              <a:rPr lang="ru-RU" dirty="0" smtClean="0"/>
              <a:t>8.Скакалки.</a:t>
            </a:r>
          </a:p>
          <a:p>
            <a:pPr marL="0" indent="0">
              <a:buNone/>
            </a:pPr>
            <a:r>
              <a:rPr lang="ru-RU" dirty="0" smtClean="0"/>
              <a:t>9.Тенисные ракетки.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10.Мешочки для метания.</a:t>
            </a:r>
          </a:p>
          <a:p>
            <a:pPr marL="0" indent="0">
              <a:buNone/>
            </a:pPr>
            <a:r>
              <a:rPr lang="ru-RU" dirty="0" smtClean="0"/>
              <a:t>11.Кубики.</a:t>
            </a:r>
          </a:p>
          <a:p>
            <a:pPr marL="0" indent="0">
              <a:buNone/>
            </a:pPr>
            <a:r>
              <a:rPr lang="ru-RU" dirty="0" smtClean="0"/>
              <a:t>12.Ленты.</a:t>
            </a:r>
          </a:p>
          <a:p>
            <a:pPr marL="0" indent="0">
              <a:buNone/>
            </a:pPr>
            <a:r>
              <a:rPr lang="ru-RU" dirty="0" smtClean="0"/>
              <a:t>13.Султанчики.</a:t>
            </a:r>
          </a:p>
          <a:p>
            <a:pPr marL="0" indent="0">
              <a:buNone/>
            </a:pPr>
            <a:r>
              <a:rPr lang="ru-RU" dirty="0" smtClean="0"/>
              <a:t>14.Маски для подвижных игр.</a:t>
            </a:r>
          </a:p>
          <a:p>
            <a:pPr marL="0" indent="0">
              <a:buNone/>
            </a:pPr>
            <a:r>
              <a:rPr lang="ru-RU" dirty="0" smtClean="0"/>
              <a:t>15.Массажные коврики.</a:t>
            </a:r>
          </a:p>
          <a:p>
            <a:pPr marL="0" indent="0">
              <a:buNone/>
            </a:pPr>
            <a:r>
              <a:rPr lang="ru-RU" dirty="0" smtClean="0"/>
              <a:t>16.Платочки.</a:t>
            </a:r>
          </a:p>
          <a:p>
            <a:pPr marL="0" indent="0">
              <a:buNone/>
            </a:pPr>
            <a:r>
              <a:rPr lang="ru-RU" dirty="0" smtClean="0"/>
              <a:t>17.Спортивная стенка.</a:t>
            </a:r>
          </a:p>
          <a:p>
            <a:pPr marL="0" indent="0">
              <a:buNone/>
            </a:pPr>
            <a:r>
              <a:rPr lang="ru-RU" dirty="0" smtClean="0"/>
              <a:t>18.Мат.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2" y="3871773"/>
            <a:ext cx="3739992" cy="28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19" y="353552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76720" y="4571999"/>
            <a:ext cx="3105571" cy="14693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4073" y="1496290"/>
            <a:ext cx="99732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 подвижные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способствуют совершенствованию деятельности основных физиологических систем организма – нервной, сердечно-сосудистой, дыхательной, улучшению физического развития детей, воспитанию морально-волевых качеств. Очень ценно, что  занятия спортивными играми и упражнениями способствуют воспитанию у дошкольников положительных черт характера, создают благоприятные условия для воспитания дружеских отношений в коллективе.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36" y="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Музыкальный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уголок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3" y="816429"/>
            <a:ext cx="4679154" cy="416772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3600" y="1028699"/>
            <a:ext cx="4637314" cy="6547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Оборудование:</a:t>
            </a:r>
          </a:p>
          <a:p>
            <a:pPr marL="0" indent="0">
              <a:buNone/>
            </a:pPr>
            <a:r>
              <a:rPr lang="ru-RU" sz="2000" b="1" dirty="0" smtClean="0"/>
              <a:t>1.Музыкальные </a:t>
            </a:r>
            <a:r>
              <a:rPr lang="ru-RU" sz="2000" b="1" dirty="0"/>
              <a:t>инструменты:  </a:t>
            </a:r>
            <a:r>
              <a:rPr lang="ru-RU" sz="2000" b="1" dirty="0" smtClean="0"/>
              <a:t>   </a:t>
            </a:r>
            <a:r>
              <a:rPr lang="ru-RU" sz="2000" dirty="0" smtClean="0"/>
              <a:t>металлофоны, дудочки</a:t>
            </a:r>
            <a:r>
              <a:rPr lang="ru-RU" sz="2000" dirty="0"/>
              <a:t>, свистульки, </a:t>
            </a:r>
            <a:r>
              <a:rPr lang="ru-RU" sz="2000" dirty="0" smtClean="0"/>
              <a:t>барабаны, </a:t>
            </a:r>
            <a:r>
              <a:rPr lang="ru-RU" sz="2000" dirty="0"/>
              <a:t>игрушечное пианино, бубен</a:t>
            </a:r>
            <a:r>
              <a:rPr lang="ru-RU" sz="2000" dirty="0" smtClean="0"/>
              <a:t>, баян, игрушечные гитары, погремушки, нетрадиционные музыкальные инструменты (маракасы из пластмассовых бутылочек с наполнителем из различного вида зерна и деревянный самодельный ксилофон)</a:t>
            </a:r>
          </a:p>
          <a:p>
            <a:pPr marL="0" indent="0">
              <a:buNone/>
            </a:pPr>
            <a:r>
              <a:rPr lang="ru-RU" sz="2000" b="1" dirty="0" smtClean="0"/>
              <a:t>2.Папки:</a:t>
            </a:r>
          </a:p>
          <a:p>
            <a:pPr marL="0" indent="0">
              <a:buNone/>
            </a:pPr>
            <a:r>
              <a:rPr lang="ru-RU" sz="2000" dirty="0" smtClean="0"/>
              <a:t>« Мы песенки поём» с детскими песенками для разучивания;</a:t>
            </a:r>
          </a:p>
          <a:p>
            <a:pPr marL="0" indent="0">
              <a:buNone/>
            </a:pPr>
            <a:r>
              <a:rPr lang="ru-RU" sz="2000" dirty="0" smtClean="0"/>
              <a:t>«Музыкально-дидактические игры».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586" y="5338918"/>
            <a:ext cx="6041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333333"/>
                </a:solidFill>
                <a:latin typeface="Arial" panose="020B0604020202020204" pitchFamily="34" charset="0"/>
              </a:rPr>
              <a:t>Целью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данного уголка является развитие музыкальных, творческих способностей ребенка в процессе самостоятельной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4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</TotalTime>
  <Words>1611</Words>
  <Application>Microsoft Office PowerPoint</Application>
  <PresentationFormat>Широкоэкранный</PresentationFormat>
  <Paragraphs>171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 Neue</vt:lpstr>
      <vt:lpstr>Tahoma</vt:lpstr>
      <vt:lpstr>Times New Roman</vt:lpstr>
      <vt:lpstr>Trebuchet MS</vt:lpstr>
      <vt:lpstr>Wingdings 3</vt:lpstr>
      <vt:lpstr>Грань</vt:lpstr>
      <vt:lpstr>                    Развивающая предметно-пространственная среда в средне-старше-подготовительной группе МДОУ ЦРР детского сада № 19 «Светлячок» в соответствии с ФГОС </vt:lpstr>
      <vt:lpstr>Развивающая предметно-пространственная среда дошкольной образовательной организации (РППС ДОО) -  часть образовательной среды, представленная специально организованным пространством,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Спортивный уголок</vt:lpstr>
      <vt:lpstr>Презентация PowerPoint</vt:lpstr>
      <vt:lpstr>Музыкальный уголок</vt:lpstr>
      <vt:lpstr>Уголок художественного творчества</vt:lpstr>
      <vt:lpstr>Книжный уголок</vt:lpstr>
      <vt:lpstr>Театральная зона</vt:lpstr>
      <vt:lpstr>Уголок конструирования</vt:lpstr>
      <vt:lpstr>Уголок сюжетно-ролевой игры</vt:lpstr>
      <vt:lpstr>Уголок сюжетно-ролевой игры. Парикмахерская.</vt:lpstr>
      <vt:lpstr>Уголок сюжетно-ролевой игры. Аптека.(Больница).</vt:lpstr>
      <vt:lpstr>Центр краеведения</vt:lpstr>
      <vt:lpstr>Математическая зона</vt:lpstr>
      <vt:lpstr>Экологический центр «Лаборатория»</vt:lpstr>
      <vt:lpstr>Презентация PowerPoint</vt:lpstr>
      <vt:lpstr>Уголок по правилам дорожного движения</vt:lpstr>
      <vt:lpstr>Экологический центр Календарь природы: «Метеостанция»</vt:lpstr>
      <vt:lpstr>Музей поделок детского творчества совместного с родителями</vt:lpstr>
      <vt:lpstr> Музей тряпичной куклы 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в средне-старше-подготовительной группе МДОУ ЦРР детского сада № 19 «Светлячок» в соответствии с ФГОС</dc:title>
  <dc:creator>1</dc:creator>
  <cp:lastModifiedBy>1</cp:lastModifiedBy>
  <cp:revision>6</cp:revision>
  <dcterms:created xsi:type="dcterms:W3CDTF">2018-11-24T18:13:36Z</dcterms:created>
  <dcterms:modified xsi:type="dcterms:W3CDTF">2018-11-27T22:36:23Z</dcterms:modified>
</cp:coreProperties>
</file>