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9" r:id="rId4"/>
    <p:sldId id="262" r:id="rId5"/>
    <p:sldId id="264" r:id="rId6"/>
    <p:sldId id="267" r:id="rId7"/>
    <p:sldId id="265" r:id="rId8"/>
    <p:sldId id="269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79" autoAdjust="0"/>
  </p:normalViewPr>
  <p:slideViewPr>
    <p:cSldViewPr>
      <p:cViewPr>
        <p:scale>
          <a:sx n="110" d="100"/>
          <a:sy n="110" d="100"/>
        </p:scale>
        <p:origin x="-1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589240"/>
            <a:ext cx="2880320" cy="817039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Выполнил: Никулин Семён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ученик 2В класса МОУ  «Школа – гимназия № 37»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город Волжский Волгоградской области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Руководитель: Нагуманова Олеся Анатольевна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416824" cy="1656183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400" dirty="0"/>
              <a:t>Т</a:t>
            </a:r>
            <a:r>
              <a:rPr lang="ru-RU" sz="2400" dirty="0" smtClean="0"/>
              <a:t>ворческий проект </a:t>
            </a:r>
            <a:br>
              <a:rPr lang="ru-RU" sz="2400" dirty="0" smtClean="0"/>
            </a:br>
            <a:r>
              <a:rPr lang="ru-RU" sz="2400" dirty="0" smtClean="0"/>
              <a:t>«Волгоградская область,</a:t>
            </a:r>
            <a:br>
              <a:rPr lang="ru-RU" sz="2400" dirty="0" smtClean="0"/>
            </a:br>
            <a:r>
              <a:rPr lang="ru-RU" sz="2400" dirty="0" smtClean="0"/>
              <a:t>что ни город, то легенда</a:t>
            </a:r>
            <a:r>
              <a:rPr lang="ru-RU" sz="2400" dirty="0" smtClean="0"/>
              <a:t>!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 </a:t>
            </a:r>
            <a:r>
              <a:rPr lang="ru-RU" sz="2400" dirty="0" smtClean="0"/>
              <a:t>Город Дубовка»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684" y="2084737"/>
            <a:ext cx="5004556" cy="333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01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1484784"/>
            <a:ext cx="7262192" cy="3456384"/>
          </a:xfrm>
        </p:spPr>
        <p:txBody>
          <a:bodyPr/>
          <a:lstStyle/>
          <a:p>
            <a:pPr algn="ctr"/>
            <a:endParaRPr lang="ru-RU" sz="1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476672"/>
            <a:ext cx="7317432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/>
              <a:t>Паспорт проекта «Волгоградская область, что не город, то легенда»</a:t>
            </a:r>
            <a:br>
              <a:rPr lang="ru-RU" sz="1600" b="1" dirty="0" smtClean="0"/>
            </a:br>
            <a:r>
              <a:rPr lang="ru-RU" sz="1600" b="1" dirty="0" smtClean="0"/>
              <a:t>  город Дубовка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1052736"/>
          <a:ext cx="8064896" cy="581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60486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Вид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проекта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исследовательский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Тип проекта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Просветительно-творческий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Участник проекта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Никулин Семён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Образовательная область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Окружающий мир, литературное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чтение, духовно - нравстве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нное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воспитание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Актуальность проекта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Однажды услышав название города Дубовка, я задумался откуда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берет название этот небольшой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городок, нашей области. Читая информацию о нем, я заинтересовался его историей, бытом и традициями людей, населявшем его с момента образования,  отсюда возникло желание создать данный проект, который поможет понять значимость истории родного края, оценить историико- культурного наследие области, так же поделится полученной в результате экскурсионной поездки, информацией с ребятами .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Цель проекта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Повысить в ходе проектной деятельности знания о истории родного края,  развитие познавательно поисковой деятельности; </a:t>
                      </a:r>
                    </a:p>
                    <a:p>
                      <a:r>
                        <a:rPr lang="ru-RU" sz="1000" dirty="0" smtClean="0"/>
                        <a:t>развитие поисковых умений (умение самостоятельно найти информацию); использовать практический метод проекта для формирования информационной, коммуникативной, учебно – познавательной, культуроведческой и социальной компетенций;</a:t>
                      </a:r>
                    </a:p>
                    <a:p>
                      <a:r>
                        <a:rPr lang="ru-RU" sz="1000" dirty="0" smtClean="0"/>
                        <a:t>формирование навыков сотрудничества; формирование презентационных умений (умения монологической речи, умения выразительного прочтения, умения отвечать на вопросы).</a:t>
                      </a:r>
                    </a:p>
                    <a:p>
                      <a:r>
                        <a:rPr lang="ru-RU" sz="1000" dirty="0" smtClean="0"/>
                        <a:t>воспитание положительного отношения к знаниям; воспитание умения работать в группе,</a:t>
                      </a:r>
                      <a:r>
                        <a:rPr lang="ru-RU" sz="1000" baseline="0" dirty="0" smtClean="0"/>
                        <a:t> коллективе</a:t>
                      </a:r>
                      <a:endParaRPr lang="ru-RU" sz="1000" dirty="0" smtClean="0"/>
                    </a:p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Задачи проекта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Продолжить развитие общей культуры учащихся;</a:t>
                      </a:r>
                    </a:p>
                    <a:p>
                      <a:r>
                        <a:rPr lang="ru-RU" sz="1000" dirty="0" smtClean="0"/>
                        <a:t>привить ученику исследовательские и творческие навыки; </a:t>
                      </a:r>
                    </a:p>
                    <a:p>
                      <a:r>
                        <a:rPr lang="ru-RU" sz="1000" dirty="0" smtClean="0"/>
                        <a:t>продолжить формирование умений работать в группе; развитие умения находить нужную информацию по теме, продолжить формирование навыков защиты проектов и публичных выступлений.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Методы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Теоретически (сбор информации, работа и Интернет-ресурсами);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Практический (поездка-экскурсия в г. Дубовка;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Презентация и защита проекта.</a:t>
                      </a: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340768"/>
            <a:ext cx="3888432" cy="3888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4104456" cy="180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ea typeface="Times New Roman"/>
              </a:rPr>
              <a:t>Музей расположен </a:t>
            </a:r>
            <a:r>
              <a:rPr lang="ru-RU" sz="2400" dirty="0" smtClean="0">
                <a:solidFill>
                  <a:srgbClr val="000000"/>
                </a:solidFill>
                <a:ea typeface="Times New Roman"/>
              </a:rPr>
              <a:t>в старинном </a:t>
            </a:r>
            <a:r>
              <a:rPr lang="ru-RU" sz="2400" dirty="0">
                <a:solidFill>
                  <a:srgbClr val="000000"/>
                </a:solidFill>
                <a:ea typeface="Times New Roman"/>
              </a:rPr>
              <a:t>особняке купца Крючкова, построенном в 1887 году - памятнике архитектуры XIX века.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72808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Дубовский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 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краеведческий</a:t>
            </a:r>
            <a:r>
              <a:rPr lang="ru-RU" sz="28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музей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429000"/>
            <a:ext cx="1635312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24128" y="53732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Вход в музей</a:t>
            </a:r>
            <a:endParaRPr lang="ru-RU" dirty="0"/>
          </a:p>
        </p:txBody>
      </p:sp>
      <p:pic>
        <p:nvPicPr>
          <p:cNvPr id="1026" name="Picture 2" descr="C:\Documents and Settings\02\Рабочий стол\картинки\дуб\20181021_11221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11760" y="4581128"/>
            <a:ext cx="2636636" cy="17586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1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6016" y="980728"/>
            <a:ext cx="1368152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>
                <a:latin typeface="+mn-lt"/>
                <a:ea typeface="Calibri"/>
                <a:cs typeface="Times New Roman"/>
              </a:rPr>
              <a:t>Зал «Казачья горница» </a:t>
            </a:r>
            <a:endParaRPr lang="ru-RU" sz="1600" dirty="0">
              <a:latin typeface="+mn-lt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372" y="657063"/>
            <a:ext cx="2255756" cy="16918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768" y="3566872"/>
            <a:ext cx="1824201" cy="1368151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716016" y="2487244"/>
            <a:ext cx="4248472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Times New Roman"/>
              </a:rPr>
              <a:t>Зал стилизован под быт волжских казаков. </a:t>
            </a:r>
          </a:p>
          <a:p>
            <a:pPr marL="182880" lvl="0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Times New Roman"/>
              </a:rPr>
              <a:t>С 1734 года Дубовка являлась центром Волжского казачьего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188640"/>
            <a:ext cx="5580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a typeface="Calibri"/>
              </a:rPr>
              <a:t>Экспозиция</a:t>
            </a:r>
            <a:r>
              <a:rPr lang="ru-RU" sz="2000" b="1" dirty="0">
                <a:ea typeface="Calibri"/>
              </a:rPr>
              <a:t> музея состоит из 4 залов</a:t>
            </a:r>
            <a:endParaRPr lang="ru-RU" sz="2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>
          <a:xfrm>
            <a:off x="1740104" y="828653"/>
            <a:ext cx="2687880" cy="133742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278984" y="2331516"/>
            <a:ext cx="4320480" cy="809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05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</a:rPr>
              <a:t>Зал в котором представлен период истории Дубовки с 1778 года до начала XX века. 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05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</a:rPr>
              <a:t>В это время Дубовка - быстроразвивающийся крупный купеческий посад. </a:t>
            </a:r>
            <a:endParaRPr lang="ru-RU" sz="10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5" y="958760"/>
            <a:ext cx="1584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Calibri"/>
                <a:cs typeface="+mj-cs"/>
              </a:rPr>
              <a:t>Зал </a:t>
            </a:r>
            <a:endParaRPr lang="ru-RU" sz="1600" b="1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ea typeface="Calibri"/>
              <a:cs typeface="+mj-cs"/>
            </a:endParaRPr>
          </a:p>
          <a:p>
            <a:pPr algn="ctr"/>
            <a:r>
              <a:rPr lang="ru-RU" sz="1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Calibri"/>
                <a:cs typeface="+mj-cs"/>
              </a:rPr>
              <a:t>«</a:t>
            </a:r>
            <a:r>
              <a:rPr lang="ru-RU" sz="1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Calibri"/>
                <a:cs typeface="+mj-cs"/>
              </a:rPr>
              <a:t>Золотой век Дубовского посада</a:t>
            </a:r>
            <a:r>
              <a:rPr lang="ru-RU" sz="1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Calibri"/>
                <a:cs typeface="+mj-cs"/>
              </a:rPr>
              <a:t>»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505" y="3772861"/>
            <a:ext cx="1512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Calibri"/>
                <a:cs typeface="Times New Roman"/>
              </a:rPr>
              <a:t>Зал «Археология Дубовского района»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04537" y="5517232"/>
            <a:ext cx="4014446" cy="1099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algn="just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Times New Roman"/>
              </a:rPr>
              <a:t>В зале представлены экспонаты эпохи древнего камня, эпохи бронзы и раннего железа. </a:t>
            </a:r>
          </a:p>
          <a:p>
            <a:pPr marL="182880" lvl="0" algn="just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Times New Roman"/>
              </a:rPr>
              <a:t>Подробно освещена история золотоордынского города </a:t>
            </a:r>
            <a:r>
              <a:rPr lang="ru-RU" sz="1100" dirty="0" err="1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Times New Roman"/>
              </a:rPr>
              <a:t>Бельджамена</a:t>
            </a: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Times New Roman"/>
              </a:rPr>
              <a:t>, находившегося </a:t>
            </a:r>
            <a:r>
              <a:rPr lang="ru-RU" sz="11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Times New Roman"/>
              </a:rPr>
              <a:t> </a:t>
            </a: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Times New Roman"/>
              </a:rPr>
              <a:t>2-х км. севернее современной Дубовки.</a:t>
            </a: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Calibri"/>
                <a:cs typeface="Times New Roman"/>
              </a:rPr>
              <a:t>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23089"/>
            <a:ext cx="2285568" cy="1577041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" name="Прямоугольник 20"/>
          <p:cNvSpPr/>
          <p:nvPr/>
        </p:nvSpPr>
        <p:spPr>
          <a:xfrm>
            <a:off x="4621560" y="3835450"/>
            <a:ext cx="139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Calibri"/>
                <a:cs typeface="Times New Roman"/>
              </a:rPr>
              <a:t>Зал «</a:t>
            </a:r>
            <a:r>
              <a:rPr lang="ru-RU" sz="1600" b="1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Calibri"/>
                <a:cs typeface="Times New Roman"/>
              </a:rPr>
              <a:t>Дубовские</a:t>
            </a:r>
            <a:r>
              <a:rPr lang="ru-RU" sz="1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Calibri"/>
                <a:cs typeface="Times New Roman"/>
              </a:rPr>
              <a:t> промыслы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621560" y="5504553"/>
            <a:ext cx="4104456" cy="676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algn="just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1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Times New Roman"/>
              </a:rPr>
              <a:t>Зал представлен </a:t>
            </a: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Times New Roman"/>
              </a:rPr>
              <a:t>экспонатами, освещающими традиционные </a:t>
            </a:r>
            <a:r>
              <a:rPr lang="ru-RU" sz="1100" dirty="0" err="1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Times New Roman"/>
              </a:rPr>
              <a:t>дубовские</a:t>
            </a: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Times New Roman"/>
              </a:rPr>
              <a:t> промыслы конца XIX- начала XX. (</a:t>
            </a:r>
            <a:r>
              <a:rPr lang="ru-RU" sz="1100" dirty="0" err="1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Times New Roman"/>
              </a:rPr>
              <a:t>дубовские</a:t>
            </a: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Times New Roman"/>
              </a:rPr>
              <a:t> ковры, бочки и другие ремесленные изделия</a:t>
            </a:r>
            <a:r>
              <a:rPr lang="ru-RU" sz="11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Times New Roman"/>
              </a:rPr>
              <a:t>).</a:t>
            </a:r>
            <a:endParaRPr lang="ru-RU" sz="11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1282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88024" y="1340768"/>
            <a:ext cx="3888432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ea typeface="Calibri"/>
              </a:rPr>
              <a:t>Экспозиция посвящена героям               г. Дубовка и Дубовского района, представлена статьями, фото, а также предметами быта солдат в военные годы , найденными при раскопках.</a:t>
            </a:r>
          </a:p>
          <a:p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76673"/>
            <a:ext cx="7301116" cy="50405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+mn-lt"/>
                <a:ea typeface="Calibri"/>
                <a:cs typeface="Times New Roman"/>
              </a:rPr>
              <a:t>Дубовка в годы Великой Отечественной Войны</a:t>
            </a:r>
            <a:endParaRPr lang="ru-RU" sz="2000" dirty="0">
              <a:latin typeface="+mn-lt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4076885" cy="29760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971600" y="472514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экспозиции музея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1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923" y="576406"/>
            <a:ext cx="5616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  <a:ea typeface="Calibri"/>
              </a:rPr>
              <a:t>Храм Святой </a:t>
            </a:r>
            <a:r>
              <a:rPr lang="ru-RU" sz="2400" b="1" dirty="0" err="1">
                <a:solidFill>
                  <a:srgbClr val="333333"/>
                </a:solidFill>
                <a:ea typeface="Calibri"/>
              </a:rPr>
              <a:t>Живоначальной</a:t>
            </a:r>
            <a:r>
              <a:rPr lang="ru-RU" sz="2400" b="1" dirty="0">
                <a:solidFill>
                  <a:srgbClr val="333333"/>
                </a:solidFill>
                <a:ea typeface="Calibri"/>
              </a:rPr>
              <a:t> Троицы</a:t>
            </a:r>
            <a:endParaRPr lang="ru-RU" sz="2400" b="1" dirty="0"/>
          </a:p>
        </p:txBody>
      </p:sp>
      <p:pic>
        <p:nvPicPr>
          <p:cNvPr id="1026" name="Picture 2" descr="C:\Documents and Settings\02\Рабочий стол\картинки\дуб\20181021_113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41568" y="-15941152"/>
            <a:ext cx="2700000" cy="36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02\Рабочий стол\картинки\дуб\20181021_113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2700" y="-16230600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02\Рабочий стол\картинки\дуб\20181021_113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2700" y="-16230600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02\Рабочий стол\картинки\дуб\20181021_113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2700" y="-16230600"/>
            <a:ext cx="2700000" cy="36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02\Рабочий стол\картинки\дуб\20181021_11355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00192" y="1484784"/>
            <a:ext cx="2543542" cy="33913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02\Рабочий стол\картинки\дуб\20181021_11380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95936" y="4653136"/>
            <a:ext cx="2592288" cy="1728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02\Рабочий стол\картинки\дуб\20181021_121006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11560" y="1412776"/>
            <a:ext cx="3037899" cy="22724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5397" y="1372908"/>
            <a:ext cx="232278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solidFill>
                  <a:srgbClr val="333333"/>
                </a:solidFill>
                <a:ea typeface="Calibri"/>
                <a:cs typeface="Times New Roman"/>
              </a:rPr>
              <a:t>Все сооружения в </a:t>
            </a:r>
            <a:r>
              <a:rPr lang="ru-RU" sz="1100" dirty="0" smtClean="0">
                <a:solidFill>
                  <a:srgbClr val="333333"/>
                </a:solidFill>
                <a:ea typeface="Calibri"/>
                <a:cs typeface="Times New Roman"/>
              </a:rPr>
              <a:t>приходе Свято-Троицком (церковь</a:t>
            </a:r>
            <a:r>
              <a:rPr lang="ru-RU" sz="1100" dirty="0">
                <a:solidFill>
                  <a:srgbClr val="333333"/>
                </a:solidFill>
                <a:ea typeface="Calibri"/>
                <a:cs typeface="Times New Roman"/>
              </a:rPr>
              <a:t>, крестильный храм, колодец, часовня, подсобные помещения) деревянные и были возведены в 2006 году. Раньше здесь находился городской сад с церковью (постройка 1876 года), которая в 40-е годы двадцатого столетия была разрушена.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906" y="3933055"/>
            <a:ext cx="3428072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solidFill>
                  <a:srgbClr val="333333"/>
                </a:solidFill>
                <a:ea typeface="Calibri"/>
                <a:cs typeface="Times New Roman"/>
              </a:rPr>
              <a:t>Настоятель храма Святой </a:t>
            </a:r>
            <a:r>
              <a:rPr lang="ru-RU" sz="1100" dirty="0" smtClean="0">
                <a:solidFill>
                  <a:srgbClr val="333333"/>
                </a:solidFill>
                <a:ea typeface="Calibri"/>
                <a:cs typeface="Times New Roman"/>
              </a:rPr>
              <a:t>   </a:t>
            </a:r>
            <a:r>
              <a:rPr lang="ru-RU" sz="1100" dirty="0" err="1" smtClean="0">
                <a:solidFill>
                  <a:srgbClr val="333333"/>
                </a:solidFill>
                <a:ea typeface="Calibri"/>
                <a:cs typeface="Times New Roman"/>
              </a:rPr>
              <a:t>Живоначальной</a:t>
            </a:r>
            <a:r>
              <a:rPr lang="ru-RU" sz="1100" dirty="0">
                <a:solidFill>
                  <a:srgbClr val="333333"/>
                </a:solidFill>
                <a:ea typeface="Calibri"/>
                <a:cs typeface="Times New Roman"/>
              </a:rPr>
              <a:t> Троицы - протоиерей Алексий Ширяев провел с ребятами беседу о нравственно-духовном воспитании.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31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844824"/>
            <a:ext cx="4522019" cy="30146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1700808"/>
            <a:ext cx="3600400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222222"/>
                </a:solidFill>
                <a:ea typeface="+mj-ea"/>
                <a:cs typeface="+mj-cs"/>
              </a:rPr>
              <a:t>«</a:t>
            </a:r>
            <a:r>
              <a:rPr lang="ru-RU" b="1" dirty="0">
                <a:solidFill>
                  <a:srgbClr val="222222"/>
                </a:solidFill>
                <a:ea typeface="+mj-ea"/>
                <a:cs typeface="+mj-cs"/>
              </a:rPr>
              <a:t>Дуб-патриарх»</a:t>
            </a:r>
            <a:r>
              <a:rPr lang="ru-RU" dirty="0">
                <a:solidFill>
                  <a:srgbClr val="222222"/>
                </a:solidFill>
                <a:ea typeface="+mj-ea"/>
                <a:cs typeface="+mj-cs"/>
              </a:rPr>
              <a:t> — дерево в городе </a:t>
            </a:r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Дубовка </a:t>
            </a:r>
            <a:r>
              <a:rPr lang="ru-RU" dirty="0">
                <a:solidFill>
                  <a:srgbClr val="222222"/>
                </a:solidFill>
                <a:ea typeface="+mj-ea"/>
                <a:cs typeface="+mj-cs"/>
              </a:rPr>
              <a:t>памятник природы федерального значения с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3 сентября 2015 </a:t>
            </a:r>
            <a:r>
              <a:rPr lang="ru-RU" dirty="0">
                <a:solidFill>
                  <a:srgbClr val="222222"/>
                </a:solidFill>
                <a:ea typeface="+mj-ea"/>
                <a:cs typeface="+mj-cs"/>
              </a:rPr>
              <a:t> и главный символ города. Произрастает в лесопарковой зоне на берегу </a:t>
            </a:r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Волгоградского водохранилища </a:t>
            </a:r>
            <a:r>
              <a:rPr lang="ru-RU" dirty="0">
                <a:solidFill>
                  <a:srgbClr val="222222"/>
                </a:solidFill>
                <a:ea typeface="+mj-ea"/>
                <a:cs typeface="+mj-cs"/>
              </a:rPr>
              <a:t>на территории </a:t>
            </a:r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санатория</a:t>
            </a:r>
            <a:r>
              <a:rPr lang="ru-RU" dirty="0">
                <a:solidFill>
                  <a:srgbClr val="222222"/>
                </a:solidFill>
                <a:ea typeface="+mj-ea"/>
                <a:cs typeface="+mj-cs"/>
              </a:rPr>
              <a:t> «Дубовка». Ботанический вид — </a:t>
            </a:r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дуб черешчатый</a:t>
            </a:r>
            <a:r>
              <a:rPr lang="ru-RU" dirty="0">
                <a:solidFill>
                  <a:srgbClr val="222222"/>
                </a:solidFill>
                <a:ea typeface="+mj-ea"/>
                <a:cs typeface="+mj-cs"/>
              </a:rPr>
              <a:t>. Высота дуба — 18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метров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04664"/>
            <a:ext cx="7445132" cy="864095"/>
          </a:xfrm>
        </p:spPr>
        <p:txBody>
          <a:bodyPr/>
          <a:lstStyle/>
          <a:p>
            <a:pPr marL="0" lvl="0" indent="0" algn="ctr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16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+mn-ea"/>
                <a:cs typeface="+mn-cs"/>
              </a:rPr>
              <a:t/>
            </a:r>
            <a:br>
              <a:rPr lang="ru-RU" sz="16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+mn-ea"/>
                <a:cs typeface="+mn-cs"/>
              </a:rPr>
            </a:br>
            <a:r>
              <a:rPr lang="ru-RU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n-ea"/>
                <a:cs typeface="+mn-cs"/>
              </a:rPr>
              <a:t>«</a:t>
            </a:r>
            <a:r>
              <a:rPr lang="ru-RU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n-ea"/>
                <a:cs typeface="+mn-cs"/>
              </a:rPr>
              <a:t>Дуб- </a:t>
            </a:r>
            <a:r>
              <a:rPr lang="ru-RU" sz="3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n-ea"/>
                <a:cs typeface="+mn-cs"/>
              </a:rPr>
              <a:t>патриарх</a:t>
            </a:r>
            <a:r>
              <a:rPr lang="ru-RU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n-ea"/>
                <a:cs typeface="+mn-cs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r="6142"/>
          <a:stretch>
            <a:fillRect/>
          </a:stretch>
        </p:blipFill>
        <p:spPr>
          <a:xfrm>
            <a:off x="5292080" y="1340768"/>
            <a:ext cx="3410297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27583" y="2564904"/>
            <a:ext cx="3550097" cy="2088232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333333"/>
                </a:solidFill>
                <a:ea typeface="Calibri"/>
                <a:cs typeface="Times New Roman"/>
              </a:rPr>
              <a:t>На территории монастыря очищен, засыпанный в советское время, источник. По преданию он был вырыт на месте молитвы отца Иоанна о даровании источника воды монастырю, настолько усердной, что праведник во время обращения ко Господу был приподнят над землей.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60648"/>
            <a:ext cx="6912768" cy="1196752"/>
          </a:xfrm>
        </p:spPr>
        <p:txBody>
          <a:bodyPr/>
          <a:lstStyle/>
          <a:p>
            <a:pPr marL="0" indent="0" algn="ctr" fontAlgn="base">
              <a:lnSpc>
                <a:spcPct val="115000"/>
              </a:lnSpc>
              <a:spcBef>
                <a:spcPts val="750"/>
              </a:spcBef>
              <a:spcAft>
                <a:spcPts val="600"/>
              </a:spcAft>
              <a:buNone/>
            </a:pPr>
            <a:r>
              <a:rPr lang="ru-RU" sz="2000" dirty="0" smtClean="0">
                <a:solidFill>
                  <a:srgbClr val="333333"/>
                </a:solidFill>
                <a:effectLst/>
                <a:latin typeface="+mn-lt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rgbClr val="333333"/>
                </a:solidFill>
                <a:effectLst/>
                <a:latin typeface="+mn-lt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333333"/>
                </a:solidFill>
                <a:effectLst/>
                <a:latin typeface="+mn-lt"/>
                <a:ea typeface="Times New Roman"/>
                <a:cs typeface="Times New Roman"/>
              </a:rPr>
              <a:t/>
            </a:r>
            <a:br>
              <a:rPr lang="ru-RU" sz="2000" dirty="0">
                <a:solidFill>
                  <a:srgbClr val="333333"/>
                </a:solidFill>
                <a:effectLst/>
                <a:latin typeface="+mn-lt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333333"/>
                </a:solidFill>
                <a:effectLst/>
                <a:latin typeface="+mn-lt"/>
                <a:ea typeface="Times New Roman"/>
                <a:cs typeface="Times New Roman"/>
              </a:rPr>
              <a:t>Дубовский </a:t>
            </a:r>
            <a:r>
              <a:rPr lang="ru-RU" sz="2000" dirty="0">
                <a:solidFill>
                  <a:srgbClr val="333333"/>
                </a:solidFill>
                <a:effectLst/>
                <a:latin typeface="+mn-lt"/>
                <a:ea typeface="Times New Roman"/>
                <a:cs typeface="Times New Roman"/>
              </a:rPr>
              <a:t>Свято-Вознесенский женский монастырь: история и современность</a:t>
            </a:r>
            <a:r>
              <a:rPr lang="ru-RU" sz="2000" dirty="0">
                <a:effectLst/>
                <a:latin typeface="+mn-lt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+mn-lt"/>
                <a:ea typeface="Calibri"/>
                <a:cs typeface="Times New Roman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33056"/>
            <a:ext cx="3237736" cy="2428302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827583" y="1261816"/>
            <a:ext cx="42484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1400" kern="1800" dirty="0">
                <a:solidFill>
                  <a:srgbClr val="000000"/>
                </a:solidFill>
                <a:ea typeface="Times New Roman"/>
                <a:cs typeface="Times New Roman"/>
              </a:rPr>
              <a:t>Свято-Вознесенский Дубовский монастырь</a:t>
            </a:r>
            <a:r>
              <a:rPr lang="ru-RU" sz="1400" dirty="0">
                <a:solidFill>
                  <a:srgbClr val="222222"/>
                </a:solidFill>
                <a:ea typeface="Calibri"/>
                <a:cs typeface="Times New Roman"/>
              </a:rPr>
              <a:t> основан в 1871 году в виде женской общины при посаде </a:t>
            </a:r>
            <a:r>
              <a:rPr lang="ru-RU" sz="1400" u="sng" dirty="0" smtClean="0">
                <a:ea typeface="Calibri"/>
                <a:cs typeface="Times New Roman"/>
              </a:rPr>
              <a:t>Дубовке </a:t>
            </a:r>
            <a:r>
              <a:rPr lang="ru-RU" sz="1400" dirty="0" smtClean="0">
                <a:ea typeface="Calibri"/>
                <a:cs typeface="Times New Roman"/>
              </a:rPr>
              <a:t>на </a:t>
            </a:r>
            <a:r>
              <a:rPr lang="ru-RU" sz="1400" dirty="0">
                <a:ea typeface="Calibri"/>
                <a:cs typeface="Times New Roman"/>
              </a:rPr>
              <a:t>правом берегу реки </a:t>
            </a:r>
            <a:r>
              <a:rPr lang="ru-RU" sz="1400" u="sng" dirty="0" smtClean="0">
                <a:ea typeface="Calibri"/>
                <a:cs typeface="Times New Roman"/>
              </a:rPr>
              <a:t>Волги</a:t>
            </a:r>
            <a:r>
              <a:rPr lang="ru-RU" sz="1400" dirty="0" smtClean="0">
                <a:ea typeface="Calibri"/>
                <a:cs typeface="Times New Roman"/>
              </a:rPr>
              <a:t>, </a:t>
            </a:r>
            <a:r>
              <a:rPr lang="ru-RU" sz="1400" dirty="0">
                <a:ea typeface="Calibri"/>
                <a:cs typeface="Times New Roman"/>
              </a:rPr>
              <a:t>в 40 </a:t>
            </a:r>
            <a:r>
              <a:rPr lang="ru-RU" sz="1400" dirty="0" smtClean="0">
                <a:ea typeface="Calibri"/>
                <a:cs typeface="Times New Roman"/>
              </a:rPr>
              <a:t>километрах от города</a:t>
            </a:r>
            <a:r>
              <a:rPr lang="ru-RU" sz="1400" dirty="0">
                <a:ea typeface="Calibri"/>
                <a:cs typeface="Times New Roman"/>
              </a:rPr>
              <a:t> </a:t>
            </a:r>
            <a:r>
              <a:rPr lang="ru-RU" sz="1400" u="sng" dirty="0" smtClean="0">
                <a:ea typeface="Calibri"/>
                <a:cs typeface="Times New Roman"/>
              </a:rPr>
              <a:t>Царицына </a:t>
            </a:r>
            <a:r>
              <a:rPr lang="ru-RU" sz="1400" dirty="0" smtClean="0">
                <a:ea typeface="Calibri"/>
                <a:cs typeface="Times New Roman"/>
              </a:rPr>
              <a:t>(нынешнего</a:t>
            </a:r>
            <a:r>
              <a:rPr lang="ru-RU" sz="1400" dirty="0">
                <a:ea typeface="Calibri"/>
                <a:cs typeface="Times New Roman"/>
              </a:rPr>
              <a:t> </a:t>
            </a:r>
            <a:r>
              <a:rPr lang="ru-RU" sz="1400" u="sng" dirty="0" smtClean="0">
                <a:ea typeface="Calibri"/>
                <a:cs typeface="Times New Roman"/>
              </a:rPr>
              <a:t>Волгограда</a:t>
            </a:r>
            <a:r>
              <a:rPr lang="ru-RU" sz="1400" dirty="0" smtClean="0">
                <a:ea typeface="Calibri"/>
                <a:cs typeface="Times New Roman"/>
              </a:rPr>
              <a:t>).</a:t>
            </a:r>
            <a:r>
              <a:rPr lang="ru-RU" sz="1400" dirty="0"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943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Выводы:</a:t>
            </a:r>
          </a:p>
          <a:p>
            <a:pPr algn="ctr"/>
            <a:endParaRPr lang="ru-RU" dirty="0" smtClean="0"/>
          </a:p>
          <a:p>
            <a:pPr indent="457200"/>
            <a:r>
              <a:rPr lang="ru-RU" dirty="0" smtClean="0"/>
              <a:t>Работа над проектом помогла понять, как важно знать свою историю. ЗНАТЬ – значит гордиться её героическим прошлым, быть достойным её будущего!!! Оберегать свой край, уметь любоваться и видеть родной край через призму прошлого, ценить и чтить традиции своего народа в настоящем, достойно передать в будущее.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2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833</TotalTime>
  <Words>584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Творческий проект  «Волгоградская область, что ни город, то легенда!   Город Дубовка» </vt:lpstr>
      <vt:lpstr>Презентация PowerPoint</vt:lpstr>
      <vt:lpstr>Дубовский  краеведческий музей</vt:lpstr>
      <vt:lpstr>Зал «Казачья горница» </vt:lpstr>
      <vt:lpstr>Дубовка в годы Великой Отечественной Войны</vt:lpstr>
      <vt:lpstr>Презентация PowerPoint</vt:lpstr>
      <vt:lpstr> «Дуб- патриарх»</vt:lpstr>
      <vt:lpstr>  Дубовский Свято-Вознесенский женский монастырь: история и современность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Волгоградская область –  что не город, то легенда  Город Дубовка</dc:title>
  <dc:creator>Пользователь</dc:creator>
  <cp:lastModifiedBy>Пользователь</cp:lastModifiedBy>
  <cp:revision>100</cp:revision>
  <dcterms:modified xsi:type="dcterms:W3CDTF">2018-12-20T05:35:00Z</dcterms:modified>
</cp:coreProperties>
</file>