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8" r:id="rId3"/>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59" r:id="rId19"/>
    <p:sldId id="27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0" clrIdx="0">
    <p:extLst>
      <p:ext uri="{19B8F6BF-5375-455C-9EA6-DF929625EA0E}">
        <p15:presenceInfo xmlns:p15="http://schemas.microsoft.com/office/powerpoint/2012/main" xmlns=""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a:srgbClr val="111BED"/>
    <a:srgbClr val="E3D6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1" d="100"/>
          <a:sy n="51" d="100"/>
        </p:scale>
        <p:origin x="-202"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2E8BA-2770-4446-B5CE-1E260D612D77}" type="datetimeFigureOut">
              <a:rPr lang="ru-RU" smtClean="0"/>
              <a:pPr/>
              <a:t>28.11.2018</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4EDC3-09B5-4219-87BC-558797E217F8}" type="slidenum">
              <a:rPr lang="ru-RU" smtClean="0"/>
              <a:pPr/>
              <a:t>‹#›</a:t>
            </a:fld>
            <a:endParaRPr lang="ru-RU" dirty="0"/>
          </a:p>
        </p:txBody>
      </p:sp>
    </p:spTree>
    <p:extLst>
      <p:ext uri="{BB962C8B-B14F-4D97-AF65-F5344CB8AC3E}">
        <p14:creationId xmlns:p14="http://schemas.microsoft.com/office/powerpoint/2010/main" xmlns="" val="164771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D4EDC3-09B5-4219-87BC-558797E217F8}"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D4EDC3-09B5-4219-87BC-558797E217F8}" type="slidenum">
              <a:rPr lang="ru-RU" smtClean="0"/>
              <a:pPr/>
              <a:t>3</a:t>
            </a:fld>
            <a:endParaRPr lang="ru-RU"/>
          </a:p>
        </p:txBody>
      </p:sp>
    </p:spTree>
    <p:extLst>
      <p:ext uri="{BB962C8B-B14F-4D97-AF65-F5344CB8AC3E}">
        <p14:creationId xmlns:p14="http://schemas.microsoft.com/office/powerpoint/2010/main" xmlns="" val="11331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D4EDC3-09B5-4219-87BC-558797E217F8}" type="slidenum">
              <a:rPr lang="ru-RU" smtClean="0"/>
              <a:pPr/>
              <a:t>18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378738783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142917029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71850812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372964420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42815428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374323010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13569449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287874171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161852173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1999059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F6C080-31BC-4CC9-AC6D-3A63AC98693E}" type="datetimeFigureOut">
              <a:rPr lang="ru-RU" smtClean="0"/>
              <a:pPr/>
              <a:t>28.11.2018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147247668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t="-20000" b="-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6C080-31BC-4CC9-AC6D-3A63AC98693E}" type="datetimeFigureOut">
              <a:rPr lang="ru-RU" smtClean="0"/>
              <a:pPr/>
              <a:t>28.11.2018</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423BA-3C44-4C49-B45E-AC29B9AB9B4D}" type="slidenum">
              <a:rPr lang="ru-RU" smtClean="0"/>
              <a:pPr/>
              <a:t>‹#›</a:t>
            </a:fld>
            <a:endParaRPr lang="ru-RU" dirty="0"/>
          </a:p>
        </p:txBody>
      </p:sp>
    </p:spTree>
    <p:extLst>
      <p:ext uri="{BB962C8B-B14F-4D97-AF65-F5344CB8AC3E}">
        <p14:creationId xmlns:p14="http://schemas.microsoft.com/office/powerpoint/2010/main" xmlns="" val="295058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stihi.ru/pics/2016/12/20/1526.jpg" TargetMode="External"/><Relationship Id="rId3" Type="http://schemas.openxmlformats.org/officeDocument/2006/relationships/hyperlink" Target="https://yandex.ru/images/search?text=&#1082;&#1086;&#1084;&#1080;%20&#1103;&#1079;&#1099;&#1082;%25" TargetMode="External"/><Relationship Id="rId7" Type="http://schemas.openxmlformats.org/officeDocument/2006/relationships/hyperlink" Target="http://900igr.net/up/datai/161953/0014-021-.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fin.fulr.karelia.ru/files/editor/images/kuratov.jpg" TargetMode="External"/><Relationship Id="rId11" Type="http://schemas.openxmlformats.org/officeDocument/2006/relationships/hyperlink" Target="http://museumtur.ru/kuratov/tour2.html" TargetMode="External"/><Relationship Id="rId5" Type="http://schemas.openxmlformats.org/officeDocument/2006/relationships/hyperlink" Target="http://fb.ru/misc/i/gallery/25615/1643294.jpg" TargetMode="External"/><Relationship Id="rId10" Type="http://schemas.openxmlformats.org/officeDocument/2006/relationships/hyperlink" Target="http://foto11.com/komi/img/kuratovbook.jpg" TargetMode="External"/><Relationship Id="rId4" Type="http://schemas.openxmlformats.org/officeDocument/2006/relationships/hyperlink" Target="https://zhivayaistoriya.files/" TargetMode="External"/><Relationship Id="rId9" Type="http://schemas.openxmlformats.org/officeDocument/2006/relationships/hyperlink" Target="http://&#1079;www.finnougoria.ru/upload/iblock/044/DSC09954.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1309" y="195944"/>
            <a:ext cx="7286676" cy="664028"/>
          </a:xfrm>
          <a:prstGeom prst="rect">
            <a:avLst/>
          </a:prstGeom>
          <a:noFill/>
          <a:ln>
            <a:noFill/>
          </a:ln>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r>
              <a:rPr lang="ru-RU" sz="1600" b="1" dirty="0" smtClean="0">
                <a:solidFill>
                  <a:schemeClr val="tx1"/>
                </a:solidFill>
              </a:rPr>
              <a:t>Муниципальное   учреждение дополнительного образования</a:t>
            </a:r>
          </a:p>
          <a:p>
            <a:pPr algn="ctr"/>
            <a:r>
              <a:rPr lang="ru-RU" sz="1600" b="1" dirty="0" smtClean="0">
                <a:solidFill>
                  <a:schemeClr val="tx1"/>
                </a:solidFill>
              </a:rPr>
              <a:t>«Районный Центр детского творчества «Исток» с. Визинга</a:t>
            </a:r>
            <a:endParaRPr lang="ru-RU" sz="1600" b="1" dirty="0">
              <a:solidFill>
                <a:schemeClr val="tx1"/>
              </a:solidFill>
            </a:endParaRPr>
          </a:p>
        </p:txBody>
      </p:sp>
      <p:sp>
        <p:nvSpPr>
          <p:cNvPr id="6" name="Прямоугольник 5"/>
          <p:cNvSpPr/>
          <p:nvPr/>
        </p:nvSpPr>
        <p:spPr>
          <a:xfrm>
            <a:off x="5223331" y="6069743"/>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Визинга, </a:t>
            </a:r>
            <a:r>
              <a:rPr lang="ru-RU" sz="1400" b="1" dirty="0" smtClean="0">
                <a:solidFill>
                  <a:schemeClr val="tx1"/>
                </a:solidFill>
              </a:rPr>
              <a:t> </a:t>
            </a:r>
            <a:r>
              <a:rPr lang="ru-RU" sz="1400" b="1" dirty="0" smtClean="0">
                <a:solidFill>
                  <a:schemeClr val="tx1"/>
                </a:solidFill>
              </a:rPr>
              <a:t>2018</a:t>
            </a:r>
            <a:endParaRPr lang="ru-RU" sz="1400" b="1" dirty="0">
              <a:solidFill>
                <a:schemeClr val="tx1"/>
              </a:solidFill>
            </a:endParaRPr>
          </a:p>
        </p:txBody>
      </p:sp>
      <p:sp>
        <p:nvSpPr>
          <p:cNvPr id="7" name="Заголовок 1"/>
          <p:cNvSpPr txBox="1">
            <a:spLocks/>
          </p:cNvSpPr>
          <p:nvPr/>
        </p:nvSpPr>
        <p:spPr>
          <a:xfrm>
            <a:off x="494676" y="1970305"/>
            <a:ext cx="11182621" cy="19893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400" b="1" i="1" u="none" strike="noStrike" kern="1200" cap="none" spc="0" normalizeH="0" baseline="0" noProof="0" dirty="0" smtClean="0">
                <a:ln>
                  <a:noFill/>
                </a:ln>
                <a:solidFill>
                  <a:srgbClr val="000099"/>
                </a:solidFill>
                <a:effectLst/>
                <a:uLnTx/>
                <a:uFillTx/>
                <a:latin typeface="+mj-lt"/>
                <a:ea typeface="+mj-ea"/>
                <a:cs typeface="+mj-cs"/>
              </a:rPr>
              <a:t>Кроссворд</a:t>
            </a:r>
            <a:r>
              <a:rPr kumimoji="0" lang="ru-RU" sz="4400" b="1" i="1" u="none" strike="noStrike" kern="1200" cap="none" spc="0" normalizeH="0" noProof="0" dirty="0" smtClean="0">
                <a:ln>
                  <a:noFill/>
                </a:ln>
                <a:solidFill>
                  <a:srgbClr val="000099"/>
                </a:solidFill>
                <a:effectLst/>
                <a:uLnTx/>
                <a:uFillTx/>
                <a:latin typeface="+mj-lt"/>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ru-RU" sz="4400" b="1" i="1" noProof="0" dirty="0" smtClean="0">
                <a:solidFill>
                  <a:srgbClr val="000099"/>
                </a:solidFill>
                <a:latin typeface="+mj-lt"/>
                <a:ea typeface="+mj-ea"/>
                <a:cs typeface="+mj-cs"/>
              </a:rPr>
              <a:t>«Жизнь и творчество  </a:t>
            </a:r>
          </a:p>
          <a:p>
            <a:pPr marL="0" marR="0" lvl="0" indent="0" algn="ctr" defTabSz="914400" rtl="0" eaLnBrk="1" fontAlgn="auto" latinLnBrk="0" hangingPunct="1">
              <a:lnSpc>
                <a:spcPct val="90000"/>
              </a:lnSpc>
              <a:spcBef>
                <a:spcPct val="0"/>
              </a:spcBef>
              <a:spcAft>
                <a:spcPts val="0"/>
              </a:spcAft>
              <a:buClrTx/>
              <a:buSzTx/>
              <a:buFontTx/>
              <a:buNone/>
              <a:tabLst/>
              <a:defRPr/>
            </a:pPr>
            <a:r>
              <a:rPr lang="ru-RU" sz="4400" b="1" i="1" noProof="0" dirty="0" smtClean="0">
                <a:solidFill>
                  <a:srgbClr val="000099"/>
                </a:solidFill>
                <a:latin typeface="+mj-lt"/>
                <a:ea typeface="+mj-ea"/>
                <a:cs typeface="+mj-cs"/>
              </a:rPr>
              <a:t>Ивана Алексеевича Куратова»</a:t>
            </a:r>
            <a:endParaRPr kumimoji="0" lang="ru-RU" sz="4400" b="1" i="1" u="none" strike="noStrike" kern="1200" cap="none" spc="0" normalizeH="0" baseline="0" noProof="0" dirty="0">
              <a:ln>
                <a:noFill/>
              </a:ln>
              <a:solidFill>
                <a:srgbClr val="000099"/>
              </a:solidFill>
              <a:effectLst/>
              <a:uLnTx/>
              <a:uFillTx/>
              <a:latin typeface="+mj-lt"/>
              <a:ea typeface="+mj-ea"/>
              <a:cs typeface="+mj-cs"/>
            </a:endParaRPr>
          </a:p>
        </p:txBody>
      </p:sp>
      <p:sp>
        <p:nvSpPr>
          <p:cNvPr id="8" name="Подзаголовок 2"/>
          <p:cNvSpPr txBox="1">
            <a:spLocks/>
          </p:cNvSpPr>
          <p:nvPr/>
        </p:nvSpPr>
        <p:spPr>
          <a:xfrm>
            <a:off x="6722238" y="4323810"/>
            <a:ext cx="5080018" cy="1714512"/>
          </a:xfrm>
          <a:prstGeom prst="rect">
            <a:avLst/>
          </a:prstGeom>
          <a:ln>
            <a:noFill/>
          </a:ln>
        </p:spPr>
        <p:txBody>
          <a:bodyPr vert="horz" lIns="91440" tIns="45720" rIns="91440" bIns="45720" rtlCol="0">
            <a:normAutofit fontScale="25000" lnSpcReduction="20000"/>
          </a:bodyPr>
          <a:lstStyle/>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Работу выполнил</a:t>
            </a:r>
          </a:p>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Делков Ярослав, 13 лет </a:t>
            </a:r>
            <a:r>
              <a:rPr kumimoji="0" lang="ru-RU" sz="7200" b="1" i="0" u="none" strike="noStrike" kern="1200" cap="none" spc="0" normalizeH="0" baseline="0" noProof="0" dirty="0" smtClean="0">
                <a:ln>
                  <a:noFill/>
                </a:ln>
                <a:solidFill>
                  <a:srgbClr val="002060"/>
                </a:solidFill>
                <a:effectLst/>
                <a:uLnTx/>
                <a:uFillTx/>
                <a:latin typeface="+mn-lt"/>
                <a:ea typeface="+mn-ea"/>
                <a:cs typeface="+mn-cs"/>
              </a:rPr>
              <a:t>(7 </a:t>
            </a:r>
            <a:r>
              <a:rPr kumimoji="0" lang="ru-RU" sz="7200" b="1" i="0" u="none" strike="noStrike" kern="1200" cap="none" spc="0" normalizeH="0" baseline="0" noProof="0" dirty="0" smtClean="0">
                <a:ln>
                  <a:noFill/>
                </a:ln>
                <a:solidFill>
                  <a:srgbClr val="002060"/>
                </a:solidFill>
                <a:effectLst/>
                <a:uLnTx/>
                <a:uFillTx/>
                <a:latin typeface="+mn-lt"/>
                <a:ea typeface="+mn-ea"/>
                <a:cs typeface="+mn-cs"/>
              </a:rPr>
              <a:t>класс)</a:t>
            </a:r>
          </a:p>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учащийся творческого объединения </a:t>
            </a:r>
          </a:p>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«Юный журналист» МУ ДО «РЦДТ» с.Визинга</a:t>
            </a:r>
          </a:p>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Руководитель -  Делкова О.В.</a:t>
            </a:r>
          </a:p>
          <a:p>
            <a:pPr marL="228600" marR="0" lvl="0" indent="-228600" algn="r" defTabSz="914400" rtl="0" eaLnBrk="1" fontAlgn="auto" latinLnBrk="0" hangingPunct="1">
              <a:lnSpc>
                <a:spcPct val="120000"/>
              </a:lnSpc>
              <a:spcBef>
                <a:spcPts val="0"/>
              </a:spcBef>
              <a:spcAft>
                <a:spcPts val="0"/>
              </a:spcAft>
              <a:buClrTx/>
              <a:buSzTx/>
              <a:tabLst/>
              <a:defRPr/>
            </a:pPr>
            <a:r>
              <a:rPr kumimoji="0" lang="ru-RU" sz="7200" b="1" i="0" u="none" strike="noStrike" kern="1200" cap="none" spc="0" normalizeH="0" baseline="0" noProof="0" dirty="0" smtClean="0">
                <a:ln>
                  <a:noFill/>
                </a:ln>
                <a:solidFill>
                  <a:srgbClr val="002060"/>
                </a:solidFill>
                <a:effectLst/>
                <a:uLnTx/>
                <a:uFillTx/>
                <a:latin typeface="+mn-lt"/>
                <a:ea typeface="+mn-ea"/>
                <a:cs typeface="+mn-cs"/>
              </a:rPr>
              <a:t> педагог дополнительного образования</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Кем работал Иван Куратов в Усть – Сысольске ?</a:t>
            </a:r>
            <a:endParaRPr lang="ru-RU" dirty="0">
              <a:solidFill>
                <a:schemeClr val="accent6">
                  <a:lumMod val="75000"/>
                </a:schemeClr>
              </a:solidFill>
              <a:latin typeface="Comic Sans MS" panose="030F0702030302020204" pitchFamily="66" charset="0"/>
            </a:endParaRPr>
          </a:p>
        </p:txBody>
      </p:sp>
      <p:pic>
        <p:nvPicPr>
          <p:cNvPr id="106" name="Picture 2" descr="http://s14.stc.all.kpcdn.net/share/i/3/8375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422" y="427512"/>
            <a:ext cx="4127459" cy="298211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07" name="Стрелка вниз 106"/>
          <p:cNvSpPr/>
          <p:nvPr/>
        </p:nvSpPr>
        <p:spPr>
          <a:xfrm>
            <a:off x="4229100" y="3634740"/>
            <a:ext cx="320040" cy="434340"/>
          </a:xfrm>
          <a:prstGeom prst="downArrow">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37"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anim calcmode="lin" valueType="num">
                                      <p:cBhvr>
                                        <p:cTn id="18" dur="1000" fill="hold"/>
                                        <p:tgtEl>
                                          <p:spTgt spid="106"/>
                                        </p:tgtEl>
                                        <p:attrNameLst>
                                          <p:attrName>ppt_x</p:attrName>
                                        </p:attrNameLst>
                                      </p:cBhvr>
                                      <p:tavLst>
                                        <p:tav tm="0">
                                          <p:val>
                                            <p:strVal val="#ppt_x"/>
                                          </p:val>
                                        </p:tav>
                                        <p:tav tm="100000">
                                          <p:val>
                                            <p:strVal val="#ppt_x"/>
                                          </p:val>
                                        </p:tav>
                                      </p:tavLst>
                                    </p:anim>
                                    <p:anim calcmode="lin" valueType="num">
                                      <p:cBhvr>
                                        <p:cTn id="19" dur="900" decel="100000" fill="hold"/>
                                        <p:tgtEl>
                                          <p:spTgt spid="10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29">
                                            <p:txEl>
                                              <p:pRg st="0" end="0"/>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p:cTn id="30"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25">
                                            <p:txEl>
                                              <p:pRg st="0" end="0"/>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p:cTn id="35" dur="1000" fill="hold"/>
                                        <p:tgtEl>
                                          <p:spTgt spid="45">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45">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5">
                                            <p:txEl>
                                              <p:pRg st="0" end="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47">
                                            <p:txEl>
                                              <p:pRg st="0" end="0"/>
                                            </p:txEl>
                                          </p:spTgt>
                                        </p:tgtEl>
                                        <p:attrNameLst>
                                          <p:attrName>style.visibility</p:attrName>
                                        </p:attrNameLst>
                                      </p:cBhvr>
                                      <p:to>
                                        <p:strVal val="visible"/>
                                      </p:to>
                                    </p:set>
                                    <p:anim calcmode="lin" valueType="num">
                                      <p:cBhvr>
                                        <p:cTn id="40" dur="1000" fill="hold"/>
                                        <p:tgtEl>
                                          <p:spTgt spid="47">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17513" y="5121907"/>
            <a:ext cx="3011955" cy="1477328"/>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Фамилия скульптора, создавшего памятник Ивану Куратову, который стоит в городе Сыктывкаре ?</a:t>
            </a:r>
            <a:endParaRPr lang="ru-RU" dirty="0">
              <a:solidFill>
                <a:schemeClr val="accent6">
                  <a:lumMod val="75000"/>
                </a:schemeClr>
              </a:solidFill>
              <a:latin typeface="Comic Sans MS" panose="030F0702030302020204" pitchFamily="66" charset="0"/>
            </a:endParaRPr>
          </a:p>
        </p:txBody>
      </p:sp>
      <p:sp>
        <p:nvSpPr>
          <p:cNvPr id="107" name="Стрелка вниз 106"/>
          <p:cNvSpPr/>
          <p:nvPr/>
        </p:nvSpPr>
        <p:spPr>
          <a:xfrm>
            <a:off x="6926580" y="388620"/>
            <a:ext cx="320040" cy="434340"/>
          </a:xfrm>
          <a:prstGeom prst="downArrow">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pic>
        <p:nvPicPr>
          <p:cNvPr id="2" name="Picture 2" descr="http://900igr.net/up/datai/161953/0014-0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138" y="261913"/>
            <a:ext cx="2619375" cy="2847976"/>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14076" t="6848" r="14821" b="14725"/>
          <a:stretch/>
        </p:blipFill>
        <p:spPr>
          <a:xfrm>
            <a:off x="593213" y="3440155"/>
            <a:ext cx="1818703" cy="2896452"/>
          </a:xfrm>
          <a:prstGeom prst="rect">
            <a:avLst/>
          </a:prstGeom>
          <a:ln>
            <a:solidFill>
              <a:schemeClr val="tx1"/>
            </a:solidFill>
          </a:ln>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91">
                                            <p:txEl>
                                              <p:pRg st="0" end="0"/>
                                            </p:txEl>
                                          </p:spTgt>
                                        </p:tgtEl>
                                        <p:attrNameLst>
                                          <p:attrName>style.visibility</p:attrName>
                                        </p:attrNameLst>
                                      </p:cBhvr>
                                      <p:to>
                                        <p:strVal val="visible"/>
                                      </p:to>
                                    </p:set>
                                    <p:anim calcmode="lin" valueType="num">
                                      <p:cBhvr>
                                        <p:cTn id="25" dur="1000" fill="hold"/>
                                        <p:tgtEl>
                                          <p:spTgt spid="91">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91">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91">
                                            <p:txEl>
                                              <p:pRg st="0" end="0"/>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102">
                                            <p:txEl>
                                              <p:pRg st="0" end="0"/>
                                            </p:txEl>
                                          </p:spTgt>
                                        </p:tgtEl>
                                        <p:attrNameLst>
                                          <p:attrName>style.visibility</p:attrName>
                                        </p:attrNameLst>
                                      </p:cBhvr>
                                      <p:to>
                                        <p:strVal val="visible"/>
                                      </p:to>
                                    </p:set>
                                    <p:anim calcmode="lin" valueType="num">
                                      <p:cBhvr>
                                        <p:cTn id="30"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02">
                                            <p:txEl>
                                              <p:pRg st="0" end="0"/>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80">
                                            <p:txEl>
                                              <p:pRg st="0" end="0"/>
                                            </p:txEl>
                                          </p:spTgt>
                                        </p:tgtEl>
                                        <p:attrNameLst>
                                          <p:attrName>style.visibility</p:attrName>
                                        </p:attrNameLst>
                                      </p:cBhvr>
                                      <p:to>
                                        <p:strVal val="visible"/>
                                      </p:to>
                                    </p:set>
                                    <p:anim calcmode="lin" valueType="num">
                                      <p:cBhvr>
                                        <p:cTn id="35" dur="1000" fill="hold"/>
                                        <p:tgtEl>
                                          <p:spTgt spid="80">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8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80">
                                            <p:txEl>
                                              <p:pRg st="0" end="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87">
                                            <p:txEl>
                                              <p:pRg st="0" end="0"/>
                                            </p:txEl>
                                          </p:spTgt>
                                        </p:tgtEl>
                                        <p:attrNameLst>
                                          <p:attrName>style.visibility</p:attrName>
                                        </p:attrNameLst>
                                      </p:cBhvr>
                                      <p:to>
                                        <p:strVal val="visible"/>
                                      </p:to>
                                    </p:set>
                                    <p:anim calcmode="lin" valueType="num">
                                      <p:cBhvr>
                                        <p:cTn id="40" dur="1000" fill="hold"/>
                                        <p:tgtEl>
                                          <p:spTgt spid="87">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8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87">
                                            <p:txEl>
                                              <p:pRg st="0" end="0"/>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57">
                                            <p:txEl>
                                              <p:pRg st="0" end="0"/>
                                            </p:txEl>
                                          </p:spTgt>
                                        </p:tgtEl>
                                        <p:attrNameLst>
                                          <p:attrName>style.visibility</p:attrName>
                                        </p:attrNameLst>
                                      </p:cBhvr>
                                      <p:to>
                                        <p:strVal val="visible"/>
                                      </p:to>
                                    </p:set>
                                    <p:anim calcmode="lin" valueType="num">
                                      <p:cBhvr>
                                        <p:cTn id="45" dur="1000" fill="hold"/>
                                        <p:tgtEl>
                                          <p:spTgt spid="57">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57">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57">
                                            <p:txEl>
                                              <p:pRg st="0" end="0"/>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88">
                                            <p:txEl>
                                              <p:pRg st="0" end="0"/>
                                            </p:txEl>
                                          </p:spTgt>
                                        </p:tgtEl>
                                        <p:attrNameLst>
                                          <p:attrName>style.visibility</p:attrName>
                                        </p:attrNameLst>
                                      </p:cBhvr>
                                      <p:to>
                                        <p:strVal val="visible"/>
                                      </p:to>
                                    </p:set>
                                    <p:anim calcmode="lin" valueType="num">
                                      <p:cBhvr>
                                        <p:cTn id="50" dur="1000" fill="hold"/>
                                        <p:tgtEl>
                                          <p:spTgt spid="88">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88">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88">
                                            <p:txEl>
                                              <p:pRg st="0" end="0"/>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92">
                                            <p:txEl>
                                              <p:pRg st="0" end="0"/>
                                            </p:txEl>
                                          </p:spTgt>
                                        </p:tgtEl>
                                        <p:attrNameLst>
                                          <p:attrName>style.visibility</p:attrName>
                                        </p:attrNameLst>
                                      </p:cBhvr>
                                      <p:to>
                                        <p:strVal val="visible"/>
                                      </p:to>
                                    </p:set>
                                    <p:anim calcmode="lin" valueType="num">
                                      <p:cBhvr>
                                        <p:cTn id="55" dur="1000" fill="hold"/>
                                        <p:tgtEl>
                                          <p:spTgt spid="92">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92">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92">
                                            <p:txEl>
                                              <p:pRg st="0" end="0"/>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85">
                                            <p:txEl>
                                              <p:pRg st="0" end="0"/>
                                            </p:txEl>
                                          </p:spTgt>
                                        </p:tgtEl>
                                        <p:attrNameLst>
                                          <p:attrName>style.visibility</p:attrName>
                                        </p:attrNameLst>
                                      </p:cBhvr>
                                      <p:to>
                                        <p:strVal val="visible"/>
                                      </p:to>
                                    </p:set>
                                    <p:anim calcmode="lin" valueType="num">
                                      <p:cBhvr>
                                        <p:cTn id="60" dur="1000" fill="hold"/>
                                        <p:tgtEl>
                                          <p:spTgt spid="85">
                                            <p:txEl>
                                              <p:pRg st="0" end="0"/>
                                            </p:txEl>
                                          </p:spTgt>
                                        </p:tgtEl>
                                        <p:attrNameLst>
                                          <p:attrName>ppt_w</p:attrName>
                                        </p:attrNameLst>
                                      </p:cBhvr>
                                      <p:tavLst>
                                        <p:tav tm="0">
                                          <p:val>
                                            <p:strVal val="#ppt_w*0.70"/>
                                          </p:val>
                                        </p:tav>
                                        <p:tav tm="100000">
                                          <p:val>
                                            <p:strVal val="#ppt_w"/>
                                          </p:val>
                                        </p:tav>
                                      </p:tavLst>
                                    </p:anim>
                                    <p:anim calcmode="lin" valueType="num">
                                      <p:cBhvr>
                                        <p:cTn id="61" dur="1000" fill="hold"/>
                                        <p:tgtEl>
                                          <p:spTgt spid="85">
                                            <p:txEl>
                                              <p:pRg st="0" end="0"/>
                                            </p:txEl>
                                          </p:spTgt>
                                        </p:tgtEl>
                                        <p:attrNameLst>
                                          <p:attrName>ppt_h</p:attrName>
                                        </p:attrNameLst>
                                      </p:cBhvr>
                                      <p:tavLst>
                                        <p:tav tm="0">
                                          <p:val>
                                            <p:strVal val="#ppt_h"/>
                                          </p:val>
                                        </p:tav>
                                        <p:tav tm="100000">
                                          <p:val>
                                            <p:strVal val="#ppt_h"/>
                                          </p:val>
                                        </p:tav>
                                      </p:tavLst>
                                    </p:anim>
                                    <p:animEffect transition="in" filter="fade">
                                      <p:cBhvr>
                                        <p:cTn id="62"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646331"/>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Кум был отец Ивана Куратова ?</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a:off x="4429672" y="2732851"/>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2050" name="Picture 2" descr="http://www.stihi.ru/pics/2016/12/20/15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1916" y="1029145"/>
            <a:ext cx="3626925" cy="2579797"/>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84">
                                            <p:txEl>
                                              <p:pRg st="0" end="0"/>
                                            </p:txEl>
                                          </p:spTgt>
                                        </p:tgtEl>
                                        <p:attrNameLst>
                                          <p:attrName>style.visibility</p:attrName>
                                        </p:attrNameLst>
                                      </p:cBhvr>
                                      <p:to>
                                        <p:strVal val="visible"/>
                                      </p:to>
                                    </p:set>
                                    <p:anim calcmode="lin" valueType="num">
                                      <p:cBhvr>
                                        <p:cTn id="22" dur="1000" fill="hold"/>
                                        <p:tgtEl>
                                          <p:spTgt spid="84">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84">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84">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78">
                                            <p:txEl>
                                              <p:pRg st="0" end="0"/>
                                            </p:txEl>
                                          </p:spTgt>
                                        </p:tgtEl>
                                        <p:attrNameLst>
                                          <p:attrName>style.visibility</p:attrName>
                                        </p:attrNameLst>
                                      </p:cBhvr>
                                      <p:to>
                                        <p:strVal val="visible"/>
                                      </p:to>
                                    </p:set>
                                    <p:anim calcmode="lin" valueType="num">
                                      <p:cBhvr>
                                        <p:cTn id="27" dur="1000" fill="hold"/>
                                        <p:tgtEl>
                                          <p:spTgt spid="78">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78">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78">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74">
                                            <p:txEl>
                                              <p:pRg st="0" end="0"/>
                                            </p:txEl>
                                          </p:spTgt>
                                        </p:tgtEl>
                                        <p:attrNameLst>
                                          <p:attrName>style.visibility</p:attrName>
                                        </p:attrNameLst>
                                      </p:cBhvr>
                                      <p:to>
                                        <p:strVal val="visible"/>
                                      </p:to>
                                    </p:set>
                                    <p:anim calcmode="lin" valueType="num">
                                      <p:cBhvr>
                                        <p:cTn id="32" dur="1000" fill="hold"/>
                                        <p:tgtEl>
                                          <p:spTgt spid="74">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74">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74">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82">
                                            <p:txEl>
                                              <p:pRg st="0" end="0"/>
                                            </p:txEl>
                                          </p:spTgt>
                                        </p:tgtEl>
                                        <p:attrNameLst>
                                          <p:attrName>style.visibility</p:attrName>
                                        </p:attrNameLst>
                                      </p:cBhvr>
                                      <p:to>
                                        <p:strVal val="visible"/>
                                      </p:to>
                                    </p:set>
                                    <p:anim calcmode="lin" valueType="num">
                                      <p:cBhvr>
                                        <p:cTn id="37" dur="1000" fill="hold"/>
                                        <p:tgtEl>
                                          <p:spTgt spid="82">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82">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Й</a:t>
            </a:r>
            <a:endParaRPr lang="ru-RU" sz="2400" b="1" i="1" dirty="0">
              <a:solidFill>
                <a:srgbClr val="FF0000"/>
              </a:solidFill>
            </a:endParaRPr>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646331"/>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Как звали отца Ивана Куратова ?</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a:off x="6327052" y="1315531"/>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107" name="Picture 2" descr="http://www.stihi.ru/pics/2016/12/20/15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747" y="944873"/>
            <a:ext cx="3626925" cy="2579797"/>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down)">
                                      <p:cBhvr>
                                        <p:cTn id="17" dur="5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00">
                                            <p:txEl>
                                              <p:pRg st="0" end="0"/>
                                            </p:txEl>
                                          </p:spTgt>
                                        </p:tgtEl>
                                        <p:attrNameLst>
                                          <p:attrName>style.visibility</p:attrName>
                                        </p:attrNameLst>
                                      </p:cBhvr>
                                      <p:to>
                                        <p:strVal val="visible"/>
                                      </p:to>
                                    </p:set>
                                    <p:anim calcmode="lin" valueType="num">
                                      <p:cBhvr>
                                        <p:cTn id="22" dur="1000" fill="hold"/>
                                        <p:tgtEl>
                                          <p:spTgt spid="100">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100">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00">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 calcmode="lin" valueType="num">
                                      <p:cBhvr>
                                        <p:cTn id="27" dur="1000" fill="hold"/>
                                        <p:tgtEl>
                                          <p:spTgt spid="101">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101">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101">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 calcmode="lin" valueType="num">
                                      <p:cBhvr>
                                        <p:cTn id="32" dur="1000" fill="hold"/>
                                        <p:tgtEl>
                                          <p:spTgt spid="99">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99">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99">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103">
                                            <p:txEl>
                                              <p:pRg st="0" end="0"/>
                                            </p:txEl>
                                          </p:spTgt>
                                        </p:tgtEl>
                                        <p:attrNameLst>
                                          <p:attrName>style.visibility</p:attrName>
                                        </p:attrNameLst>
                                      </p:cBhvr>
                                      <p:to>
                                        <p:strVal val="visible"/>
                                      </p:to>
                                    </p:set>
                                    <p:anim calcmode="lin" valueType="num">
                                      <p:cBhvr>
                                        <p:cTn id="37" dur="1000" fill="hold"/>
                                        <p:tgtEl>
                                          <p:spTgt spid="103">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103">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103">
                                            <p:txEl>
                                              <p:pRg st="0" end="0"/>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104">
                                            <p:txEl>
                                              <p:pRg st="0" end="0"/>
                                            </p:txEl>
                                          </p:spTgt>
                                        </p:tgtEl>
                                        <p:attrNameLst>
                                          <p:attrName>style.visibility</p:attrName>
                                        </p:attrNameLst>
                                      </p:cBhvr>
                                      <p:to>
                                        <p:strVal val="visible"/>
                                      </p:to>
                                    </p:set>
                                    <p:anim calcmode="lin" valueType="num">
                                      <p:cBhvr>
                                        <p:cTn id="42" dur="1000" fill="hold"/>
                                        <p:tgtEl>
                                          <p:spTgt spid="104">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104">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104">
                                            <p:txEl>
                                              <p:pRg st="0" end="0"/>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105">
                                            <p:txEl>
                                              <p:pRg st="0" end="0"/>
                                            </p:txEl>
                                          </p:spTgt>
                                        </p:tgtEl>
                                        <p:attrNameLst>
                                          <p:attrName>style.visibility</p:attrName>
                                        </p:attrNameLst>
                                      </p:cBhvr>
                                      <p:to>
                                        <p:strVal val="visible"/>
                                      </p:to>
                                    </p:set>
                                    <p:anim calcmode="lin" valueType="num">
                                      <p:cBhvr>
                                        <p:cTn id="47" dur="1000" fill="hold"/>
                                        <p:tgtEl>
                                          <p:spTgt spid="105">
                                            <p:txEl>
                                              <p:pRg st="0" end="0"/>
                                            </p:txEl>
                                          </p:spTgt>
                                        </p:tgtEl>
                                        <p:attrNameLst>
                                          <p:attrName>ppt_w</p:attrName>
                                        </p:attrNameLst>
                                      </p:cBhvr>
                                      <p:tavLst>
                                        <p:tav tm="0">
                                          <p:val>
                                            <p:strVal val="#ppt_w*0.70"/>
                                          </p:val>
                                        </p:tav>
                                        <p:tav tm="100000">
                                          <p:val>
                                            <p:strVal val="#ppt_w"/>
                                          </p:val>
                                        </p:tav>
                                      </p:tavLst>
                                    </p:anim>
                                    <p:anim calcmode="lin" valueType="num">
                                      <p:cBhvr>
                                        <p:cTn id="48" dur="1000" fill="hold"/>
                                        <p:tgtEl>
                                          <p:spTgt spid="105">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4739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Й</a:t>
            </a:r>
            <a:endParaRPr lang="ru-RU" sz="2400" b="1" i="1" dirty="0">
              <a:solidFill>
                <a:srgbClr val="FF0000"/>
              </a:solidFill>
            </a:endParaRPr>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50863" y="197354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646331"/>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Как звали мать Ивана Куратова ?</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rot="5400000" flipV="1">
            <a:off x="7704854" y="755414"/>
            <a:ext cx="502921" cy="455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107" name="Рисунок 106"/>
          <p:cNvPicPr>
            <a:picLocks noChangeAspect="1"/>
          </p:cNvPicPr>
          <p:nvPr/>
        </p:nvPicPr>
        <p:blipFill rotWithShape="1">
          <a:blip r:embed="rId3" cstate="print">
            <a:extLst>
              <a:ext uri="{28A0092B-C50C-407E-A947-70E740481C1C}">
                <a14:useLocalDpi xmlns:a14="http://schemas.microsoft.com/office/drawing/2010/main" xmlns="" val="0"/>
              </a:ext>
            </a:extLst>
          </a:blip>
          <a:srcRect l="847" t="-211" r="-847" b="8995"/>
          <a:stretch/>
        </p:blipFill>
        <p:spPr>
          <a:xfrm>
            <a:off x="942834" y="679403"/>
            <a:ext cx="2670250" cy="3247627"/>
          </a:xfrm>
          <a:prstGeom prst="rect">
            <a:avLst/>
          </a:prstGeom>
          <a:ln w="3175">
            <a:solidFill>
              <a:schemeClr val="tx1"/>
            </a:solidFill>
          </a:ln>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8" presetClass="entr" presetSubtype="16"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diamond(in)">
                                      <p:cBhvr>
                                        <p:cTn id="17" dur="20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8">
                                            <p:txEl>
                                              <p:pRg st="0" end="0"/>
                                            </p:txEl>
                                          </p:spTgt>
                                        </p:tgtEl>
                                        <p:attrNameLst>
                                          <p:attrName>style.visibility</p:attrName>
                                        </p:attrNameLst>
                                      </p:cBhvr>
                                      <p:to>
                                        <p:strVal val="visible"/>
                                      </p:to>
                                    </p:set>
                                    <p:anim calcmode="lin" valueType="num">
                                      <p:cBhvr>
                                        <p:cTn id="22" dur="1000" fill="hold"/>
                                        <p:tgtEl>
                                          <p:spTgt spid="68">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68">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68">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15">
                                            <p:txEl>
                                              <p:pRg st="0" end="0"/>
                                            </p:txEl>
                                          </p:spTgt>
                                        </p:tgtEl>
                                        <p:attrNameLst>
                                          <p:attrName>style.visibility</p:attrName>
                                        </p:attrNameLst>
                                      </p:cBhvr>
                                      <p:to>
                                        <p:strVal val="visible"/>
                                      </p:to>
                                    </p:set>
                                    <p:anim calcmode="lin" valueType="num">
                                      <p:cBhvr>
                                        <p:cTn id="27" dur="1000" fill="hold"/>
                                        <p:tgtEl>
                                          <p:spTgt spid="115">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115">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115">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67">
                                            <p:txEl>
                                              <p:pRg st="0" end="0"/>
                                            </p:txEl>
                                          </p:spTgt>
                                        </p:tgtEl>
                                        <p:attrNameLst>
                                          <p:attrName>style.visibility</p:attrName>
                                        </p:attrNameLst>
                                      </p:cBhvr>
                                      <p:to>
                                        <p:strVal val="visible"/>
                                      </p:to>
                                    </p:set>
                                    <p:anim calcmode="lin" valueType="num">
                                      <p:cBhvr>
                                        <p:cTn id="32" dur="1000" fill="hold"/>
                                        <p:tgtEl>
                                          <p:spTgt spid="67">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67">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97">
                                            <p:txEl>
                                              <p:pRg st="0" end="0"/>
                                            </p:txEl>
                                          </p:spTgt>
                                        </p:tgtEl>
                                        <p:attrNameLst>
                                          <p:attrName>style.visibility</p:attrName>
                                        </p:attrNameLst>
                                      </p:cBhvr>
                                      <p:to>
                                        <p:strVal val="visible"/>
                                      </p:to>
                                    </p:set>
                                    <p:anim calcmode="lin" valueType="num">
                                      <p:cBhvr>
                                        <p:cTn id="37" dur="1000" fill="hold"/>
                                        <p:tgtEl>
                                          <p:spTgt spid="97">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97">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97">
                                            <p:txEl>
                                              <p:pRg st="0" end="0"/>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94">
                                            <p:txEl>
                                              <p:pRg st="0" end="0"/>
                                            </p:txEl>
                                          </p:spTgt>
                                        </p:tgtEl>
                                        <p:attrNameLst>
                                          <p:attrName>style.visibility</p:attrName>
                                        </p:attrNameLst>
                                      </p:cBhvr>
                                      <p:to>
                                        <p:strVal val="visible"/>
                                      </p:to>
                                    </p:set>
                                    <p:anim calcmode="lin" valueType="num">
                                      <p:cBhvr>
                                        <p:cTn id="42" dur="1000" fill="hold"/>
                                        <p:tgtEl>
                                          <p:spTgt spid="94">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94">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94">
                                            <p:txEl>
                                              <p:pRg st="0" end="0"/>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95">
                                            <p:txEl>
                                              <p:pRg st="0" end="0"/>
                                            </p:txEl>
                                          </p:spTgt>
                                        </p:tgtEl>
                                        <p:attrNameLst>
                                          <p:attrName>style.visibility</p:attrName>
                                        </p:attrNameLst>
                                      </p:cBhvr>
                                      <p:to>
                                        <p:strVal val="visible"/>
                                      </p:to>
                                    </p:set>
                                    <p:anim calcmode="lin" valueType="num">
                                      <p:cBhvr>
                                        <p:cTn id="47" dur="1000" fill="hold"/>
                                        <p:tgtEl>
                                          <p:spTgt spid="95">
                                            <p:txEl>
                                              <p:pRg st="0" end="0"/>
                                            </p:txEl>
                                          </p:spTgt>
                                        </p:tgtEl>
                                        <p:attrNameLst>
                                          <p:attrName>ppt_w</p:attrName>
                                        </p:attrNameLst>
                                      </p:cBhvr>
                                      <p:tavLst>
                                        <p:tav tm="0">
                                          <p:val>
                                            <p:strVal val="#ppt_w*0.70"/>
                                          </p:val>
                                        </p:tav>
                                        <p:tav tm="100000">
                                          <p:val>
                                            <p:strVal val="#ppt_w"/>
                                          </p:val>
                                        </p:tav>
                                      </p:tavLst>
                                    </p:anim>
                                    <p:anim calcmode="lin" valueType="num">
                                      <p:cBhvr>
                                        <p:cTn id="48" dur="1000" fill="hold"/>
                                        <p:tgtEl>
                                          <p:spTgt spid="95">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95">
                                            <p:txEl>
                                              <p:pRg st="0" end="0"/>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 calcmode="lin" valueType="num">
                                      <p:cBhvr>
                                        <p:cTn id="52" dur="1000" fill="hold"/>
                                        <p:tgtEl>
                                          <p:spTgt spid="72">
                                            <p:txEl>
                                              <p:pRg st="0" end="0"/>
                                            </p:txEl>
                                          </p:spTgt>
                                        </p:tgtEl>
                                        <p:attrNameLst>
                                          <p:attrName>ppt_w</p:attrName>
                                        </p:attrNameLst>
                                      </p:cBhvr>
                                      <p:tavLst>
                                        <p:tav tm="0">
                                          <p:val>
                                            <p:strVal val="#ppt_w*0.70"/>
                                          </p:val>
                                        </p:tav>
                                        <p:tav tm="100000">
                                          <p:val>
                                            <p:strVal val="#ppt_w"/>
                                          </p:val>
                                        </p:tav>
                                      </p:tavLst>
                                    </p:anim>
                                    <p:anim calcmode="lin" valueType="num">
                                      <p:cBhvr>
                                        <p:cTn id="53" dur="1000" fill="hold"/>
                                        <p:tgtEl>
                                          <p:spTgt spid="72">
                                            <p:txEl>
                                              <p:pRg st="0" end="0"/>
                                            </p:txEl>
                                          </p:spTgt>
                                        </p:tgtEl>
                                        <p:attrNameLst>
                                          <p:attrName>ppt_h</p:attrName>
                                        </p:attrNameLst>
                                      </p:cBhvr>
                                      <p:tavLst>
                                        <p:tav tm="0">
                                          <p:val>
                                            <p:strVal val="#ppt_h"/>
                                          </p:val>
                                        </p:tav>
                                        <p:tav tm="100000">
                                          <p:val>
                                            <p:strVal val="#ppt_h"/>
                                          </p:val>
                                        </p:tav>
                                      </p:tavLst>
                                    </p:anim>
                                    <p:animEffect transition="in" filter="fade">
                                      <p:cBhvr>
                                        <p:cTn id="54" dur="10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u="sng" dirty="0" smtClean="0">
                <a:solidFill>
                  <a:srgbClr val="FF0000"/>
                </a:solidFill>
              </a:rPr>
              <a:t>А</a:t>
            </a:r>
            <a:endParaRPr lang="ru-RU" sz="2400" b="1" i="1" u="sng" dirty="0">
              <a:solidFill>
                <a:srgbClr val="FF0000"/>
              </a:solidFill>
            </a:endParaRPr>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3" name="Прямоугольник 62"/>
          <p:cNvSpPr/>
          <p:nvPr/>
        </p:nvSpPr>
        <p:spPr>
          <a:xfrm>
            <a:off x="5766644" y="1243038"/>
            <a:ext cx="395785" cy="392091"/>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4739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Й</a:t>
            </a:r>
            <a:endParaRPr lang="ru-RU" sz="2400" b="1" i="1" dirty="0">
              <a:solidFill>
                <a:srgbClr val="FF0000"/>
              </a:solidFill>
            </a:endParaRPr>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5" name="Прямоугольник 114"/>
          <p:cNvSpPr/>
          <p:nvPr/>
        </p:nvSpPr>
        <p:spPr>
          <a:xfrm>
            <a:off x="7750863" y="197354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Как называл Иван </a:t>
            </a:r>
            <a:r>
              <a:rPr lang="ru-RU" dirty="0" err="1" smtClean="0">
                <a:solidFill>
                  <a:schemeClr val="accent6">
                    <a:lumMod val="75000"/>
                  </a:schemeClr>
                </a:solidFill>
                <a:latin typeface="Comic Sans MS" panose="030F0702030302020204" pitchFamily="66" charset="0"/>
              </a:rPr>
              <a:t>Куратов</a:t>
            </a:r>
            <a:r>
              <a:rPr lang="ru-RU" dirty="0" smtClean="0">
                <a:solidFill>
                  <a:schemeClr val="accent6">
                    <a:lumMod val="75000"/>
                  </a:schemeClr>
                </a:solidFill>
                <a:latin typeface="Comic Sans MS" panose="030F0702030302020204" pitchFamily="66" charset="0"/>
              </a:rPr>
              <a:t> возлюбленную в своих произведениях ?</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flipV="1">
            <a:off x="5074920" y="91440"/>
            <a:ext cx="561102" cy="5175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5122" name="Picture 2" descr="http://www.nbrkomi.ru/content/4102/%D0%9A%D1%83%D1%80%D0%B0%D1%82%D0%BE%D0%B2%20%D0%98.%20%D0%90.%20%D0%9C%D0%B5%D0%BD%D0%B0%D0%BC%20%D0%BC%D1%83%D0%B7%D0%B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497" y="777074"/>
            <a:ext cx="2892792" cy="3442424"/>
          </a:xfrm>
          <a:prstGeom prst="flowChartConnector">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 calcmode="lin" valueType="num">
                                      <p:cBhvr>
                                        <p:cTn id="19" dur="1000" fill="hold"/>
                                        <p:tgtEl>
                                          <p:spTgt spid="5122"/>
                                        </p:tgtEl>
                                        <p:attrNameLst>
                                          <p:attrName>style.rotation</p:attrName>
                                        </p:attrNameLst>
                                      </p:cBhvr>
                                      <p:tavLst>
                                        <p:tav tm="0">
                                          <p:val>
                                            <p:fltVal val="90"/>
                                          </p:val>
                                        </p:tav>
                                        <p:tav tm="100000">
                                          <p:val>
                                            <p:fltVal val="0"/>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6">
                                            <p:txEl>
                                              <p:pRg st="0" end="0"/>
                                            </p:txEl>
                                          </p:spTgt>
                                        </p:tgtEl>
                                        <p:attrNameLst>
                                          <p:attrName>style.visibility</p:attrName>
                                        </p:attrNameLst>
                                      </p:cBhvr>
                                      <p:to>
                                        <p:strVal val="visible"/>
                                      </p:to>
                                    </p:set>
                                    <p:animEffect transition="in" filter="wipe(down)">
                                      <p:cBhvr>
                                        <p:cTn id="25" dur="500"/>
                                        <p:tgtEl>
                                          <p:spTgt spid="56">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5">
                                            <p:txEl>
                                              <p:pRg st="0" end="0"/>
                                            </p:txEl>
                                          </p:spTgt>
                                        </p:tgtEl>
                                        <p:attrNameLst>
                                          <p:attrName>style.visibility</p:attrName>
                                        </p:attrNameLst>
                                      </p:cBhvr>
                                      <p:to>
                                        <p:strVal val="visible"/>
                                      </p:to>
                                    </p:set>
                                    <p:animEffect transition="in" filter="wipe(down)">
                                      <p:cBhvr>
                                        <p:cTn id="28" dur="500"/>
                                        <p:tgtEl>
                                          <p:spTgt spid="55">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animEffect transition="in" filter="wipe(down)">
                                      <p:cBhvr>
                                        <p:cTn id="31" dur="500"/>
                                        <p:tgtEl>
                                          <p:spTgt spid="43">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3">
                                            <p:txEl>
                                              <p:pRg st="0" end="0"/>
                                            </p:txEl>
                                          </p:spTgt>
                                        </p:tgtEl>
                                        <p:attrNameLst>
                                          <p:attrName>style.visibility</p:attrName>
                                        </p:attrNameLst>
                                      </p:cBhvr>
                                      <p:to>
                                        <p:strVal val="visible"/>
                                      </p:to>
                                    </p:set>
                                    <p:animEffect transition="in" filter="wipe(down)">
                                      <p:cBhvr>
                                        <p:cTn id="34" dur="500"/>
                                        <p:tgtEl>
                                          <p:spTgt spid="63">
                                            <p:txEl>
                                              <p:pRg st="0" end="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62">
                                            <p:txEl>
                                              <p:pRg st="0" end="0"/>
                                            </p:txEl>
                                          </p:spTgt>
                                        </p:tgtEl>
                                        <p:attrNameLst>
                                          <p:attrName>style.visibility</p:attrName>
                                        </p:attrNameLst>
                                      </p:cBhvr>
                                      <p:to>
                                        <p:strVal val="visible"/>
                                      </p:to>
                                    </p:set>
                                    <p:animEffect transition="in" filter="wipe(down)">
                                      <p:cBhvr>
                                        <p:cTn id="37"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u="sng" dirty="0" smtClean="0">
                <a:solidFill>
                  <a:srgbClr val="FF0000"/>
                </a:solidFill>
              </a:rPr>
              <a:t>А</a:t>
            </a:r>
            <a:endParaRPr lang="ru-RU" sz="2400" b="1" i="1" u="sng" dirty="0">
              <a:solidFill>
                <a:srgbClr val="FF0000"/>
              </a:solidFill>
            </a:endParaRPr>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3" name="Прямоугольник 62"/>
          <p:cNvSpPr/>
          <p:nvPr/>
        </p:nvSpPr>
        <p:spPr>
          <a:xfrm>
            <a:off x="5766644" y="1243038"/>
            <a:ext cx="395785" cy="392091"/>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64" name="Прямоугольник 63"/>
          <p:cNvSpPr/>
          <p:nvPr/>
        </p:nvSpPr>
        <p:spPr>
          <a:xfrm>
            <a:off x="8520932" y="1706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4739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Й</a:t>
            </a:r>
            <a:endParaRPr lang="ru-RU" sz="2400" b="1" i="1" dirty="0">
              <a:solidFill>
                <a:srgbClr val="FF0000"/>
              </a:solidFill>
            </a:endParaRPr>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115" name="Прямоугольник 114"/>
          <p:cNvSpPr/>
          <p:nvPr/>
        </p:nvSpPr>
        <p:spPr>
          <a:xfrm>
            <a:off x="7750863" y="197354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Кем по происхождению была мать Ивана Куратова ?</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flipV="1">
            <a:off x="7831777" y="105718"/>
            <a:ext cx="561102" cy="5175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7" name="TextBox 106"/>
          <p:cNvSpPr txBox="1"/>
          <p:nvPr/>
        </p:nvSpPr>
        <p:spPr>
          <a:xfrm>
            <a:off x="699270" y="387388"/>
            <a:ext cx="2910725" cy="2985433"/>
          </a:xfrm>
          <a:prstGeom prst="rect">
            <a:avLst/>
          </a:prstGeom>
          <a:noFill/>
          <a:ln w="3175">
            <a:solidFill>
              <a:schemeClr val="tx1"/>
            </a:solidFill>
          </a:ln>
        </p:spPr>
        <p:txBody>
          <a:bodyPr wrap="square" rtlCol="0">
            <a:spAutoFit/>
          </a:bodyPr>
          <a:lstStyle/>
          <a:p>
            <a:pPr algn="ctr"/>
            <a:r>
              <a:rPr lang="en-GB" altLang="ru-RU" sz="2400" b="1" dirty="0"/>
              <a:t>«</a:t>
            </a:r>
            <a:r>
              <a:rPr lang="en-GB" altLang="ru-RU" sz="2400" b="1" dirty="0" err="1"/>
              <a:t>Когда</a:t>
            </a:r>
            <a:r>
              <a:rPr lang="en-GB" altLang="ru-RU" sz="2400" b="1" dirty="0"/>
              <a:t> </a:t>
            </a:r>
            <a:r>
              <a:rPr lang="en-GB" altLang="ru-RU" sz="2400" b="1" dirty="0" err="1"/>
              <a:t>мне</a:t>
            </a:r>
            <a:r>
              <a:rPr lang="en-GB" altLang="ru-RU" sz="2400" b="1" dirty="0"/>
              <a:t> </a:t>
            </a:r>
            <a:r>
              <a:rPr lang="en-GB" altLang="ru-RU" sz="2400" b="1" dirty="0" err="1"/>
              <a:t>было</a:t>
            </a:r>
            <a:r>
              <a:rPr lang="en-GB" altLang="ru-RU" sz="2400" b="1" dirty="0"/>
              <a:t> 2 </a:t>
            </a:r>
            <a:r>
              <a:rPr lang="en-GB" altLang="ru-RU" sz="2400" b="1" dirty="0" err="1"/>
              <a:t>года</a:t>
            </a:r>
            <a:r>
              <a:rPr lang="en-GB" altLang="ru-RU" sz="2400" b="1" dirty="0"/>
              <a:t>, </a:t>
            </a:r>
            <a:r>
              <a:rPr lang="en-GB" altLang="ru-RU" sz="2400" b="1" dirty="0" err="1"/>
              <a:t>дороже</a:t>
            </a:r>
            <a:r>
              <a:rPr lang="en-GB" altLang="ru-RU" sz="2400" b="1" dirty="0"/>
              <a:t> </a:t>
            </a:r>
            <a:r>
              <a:rPr lang="en-GB" altLang="ru-RU" sz="2400" b="1" dirty="0" err="1"/>
              <a:t>всех</a:t>
            </a:r>
            <a:r>
              <a:rPr lang="en-GB" altLang="ru-RU" sz="2400" b="1" dirty="0"/>
              <a:t> </a:t>
            </a:r>
            <a:r>
              <a:rPr lang="en-GB" altLang="ru-RU" sz="2400" b="1" dirty="0" err="1"/>
              <a:t>мне</a:t>
            </a:r>
            <a:r>
              <a:rPr lang="en-GB" altLang="ru-RU" sz="2400" b="1" dirty="0"/>
              <a:t> </a:t>
            </a:r>
            <a:r>
              <a:rPr lang="en-GB" altLang="ru-RU" sz="2400" b="1" dirty="0" err="1"/>
              <a:t>была</a:t>
            </a:r>
            <a:r>
              <a:rPr lang="en-GB" altLang="ru-RU" sz="2400" b="1" dirty="0"/>
              <a:t> </a:t>
            </a:r>
            <a:r>
              <a:rPr lang="en-GB" altLang="ru-RU" sz="2400" b="1" dirty="0" err="1"/>
              <a:t>мама</a:t>
            </a:r>
            <a:r>
              <a:rPr lang="en-GB" altLang="ru-RU" sz="2400" b="1" dirty="0"/>
              <a:t>. </a:t>
            </a:r>
            <a:r>
              <a:rPr lang="en-GB" altLang="ru-RU" sz="2400" b="1" dirty="0" err="1"/>
              <a:t>Когда</a:t>
            </a:r>
            <a:r>
              <a:rPr lang="en-GB" altLang="ru-RU" sz="2400" b="1" dirty="0"/>
              <a:t> </a:t>
            </a:r>
            <a:r>
              <a:rPr lang="en-GB" altLang="ru-RU" sz="2400" b="1" dirty="0" err="1"/>
              <a:t>мне</a:t>
            </a:r>
            <a:r>
              <a:rPr lang="en-GB" altLang="ru-RU" sz="2400" b="1" dirty="0"/>
              <a:t> </a:t>
            </a:r>
            <a:r>
              <a:rPr lang="en-GB" altLang="ru-RU" sz="2400" b="1" dirty="0" err="1"/>
              <a:t>стало</a:t>
            </a:r>
            <a:r>
              <a:rPr lang="en-GB" altLang="ru-RU" sz="2400" b="1" dirty="0"/>
              <a:t> 20 </a:t>
            </a:r>
            <a:r>
              <a:rPr lang="en-GB" altLang="ru-RU" sz="2400" b="1" dirty="0" err="1"/>
              <a:t>лет</a:t>
            </a:r>
            <a:r>
              <a:rPr lang="en-GB" altLang="ru-RU" sz="2400" b="1" dirty="0"/>
              <a:t>, </a:t>
            </a:r>
            <a:r>
              <a:rPr lang="en-GB" altLang="ru-RU" sz="2400" b="1" dirty="0" err="1"/>
              <a:t>всё</a:t>
            </a:r>
            <a:r>
              <a:rPr lang="en-GB" altLang="ru-RU" sz="2400" b="1" dirty="0"/>
              <a:t> </a:t>
            </a:r>
            <a:r>
              <a:rPr lang="en-GB" altLang="ru-RU" sz="2400" b="1" dirty="0" err="1"/>
              <a:t>мне</a:t>
            </a:r>
            <a:r>
              <a:rPr lang="en-GB" altLang="ru-RU" sz="2400" b="1" dirty="0"/>
              <a:t> </a:t>
            </a:r>
            <a:r>
              <a:rPr lang="en-GB" altLang="ru-RU" sz="2400" b="1" dirty="0" err="1"/>
              <a:t>всех</a:t>
            </a:r>
            <a:r>
              <a:rPr lang="en-GB" altLang="ru-RU" sz="2400" b="1" dirty="0"/>
              <a:t> </a:t>
            </a:r>
            <a:r>
              <a:rPr lang="en-GB" altLang="ru-RU" sz="2400" b="1" dirty="0" err="1"/>
              <a:t>дороже</a:t>
            </a:r>
            <a:r>
              <a:rPr lang="en-GB" altLang="ru-RU" sz="2400" b="1" dirty="0"/>
              <a:t> </a:t>
            </a:r>
            <a:r>
              <a:rPr lang="en-GB" altLang="ru-RU" sz="2400" b="1" dirty="0" err="1" smtClean="0"/>
              <a:t>мама</a:t>
            </a:r>
            <a:r>
              <a:rPr lang="ru-RU" altLang="ru-RU" sz="2400" b="1" dirty="0" smtClean="0"/>
              <a:t>…</a:t>
            </a:r>
            <a:r>
              <a:rPr lang="en-GB" altLang="ru-RU" sz="2400" b="1" dirty="0" smtClean="0"/>
              <a:t>»</a:t>
            </a:r>
            <a:r>
              <a:rPr lang="ru-RU" altLang="ru-RU" sz="2400" b="1" dirty="0" smtClean="0"/>
              <a:t> </a:t>
            </a:r>
          </a:p>
          <a:p>
            <a:pPr algn="r"/>
            <a:r>
              <a:rPr lang="ru-RU" altLang="ru-RU" b="1" dirty="0" smtClean="0"/>
              <a:t>( И.А. </a:t>
            </a:r>
            <a:r>
              <a:rPr lang="ru-RU" altLang="ru-RU" b="1" dirty="0" err="1" smtClean="0"/>
              <a:t>Куратов</a:t>
            </a:r>
            <a:r>
              <a:rPr lang="ru-RU" altLang="ru-RU" b="1" dirty="0" smtClean="0"/>
              <a:t>)</a:t>
            </a:r>
          </a:p>
          <a:p>
            <a:pPr algn="ctr"/>
            <a:endParaRPr lang="ru-RU" sz="2000" b="1" dirty="0"/>
          </a:p>
        </p:txBody>
      </p:sp>
    </p:spTree>
    <p:extLst>
      <p:ext uri="{BB962C8B-B14F-4D97-AF65-F5344CB8AC3E}">
        <p14:creationId xmlns:p14="http://schemas.microsoft.com/office/powerpoint/2010/main" xmlns="" val="23096457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4">
                                            <p:txEl>
                                              <p:pRg st="0" end="0"/>
                                            </p:txEl>
                                          </p:spTgt>
                                        </p:tgtEl>
                                        <p:attrNameLst>
                                          <p:attrName>style.visibility</p:attrName>
                                        </p:attrNameLst>
                                      </p:cBhvr>
                                      <p:to>
                                        <p:strVal val="visible"/>
                                      </p:to>
                                    </p:set>
                                    <p:animEffect transition="in" filter="wipe(down)">
                                      <p:cBhvr>
                                        <p:cTn id="23" dur="500"/>
                                        <p:tgtEl>
                                          <p:spTgt spid="64">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9">
                                            <p:txEl>
                                              <p:pRg st="0" end="0"/>
                                            </p:txEl>
                                          </p:spTgt>
                                        </p:tgtEl>
                                        <p:attrNameLst>
                                          <p:attrName>style.visibility</p:attrName>
                                        </p:attrNameLst>
                                      </p:cBhvr>
                                      <p:to>
                                        <p:strVal val="visible"/>
                                      </p:to>
                                    </p:set>
                                    <p:animEffect transition="in" filter="wipe(down)">
                                      <p:cBhvr>
                                        <p:cTn id="26" dur="500"/>
                                        <p:tgtEl>
                                          <p:spTgt spid="119">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wipe(down)">
                                      <p:cBhvr>
                                        <p:cTn id="29" dur="500"/>
                                        <p:tgtEl>
                                          <p:spTgt spid="66">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14">
                                            <p:txEl>
                                              <p:pRg st="0" end="0"/>
                                            </p:txEl>
                                          </p:spTgt>
                                        </p:tgtEl>
                                        <p:attrNameLst>
                                          <p:attrName>style.visibility</p:attrName>
                                        </p:attrNameLst>
                                      </p:cBhvr>
                                      <p:to>
                                        <p:strVal val="visible"/>
                                      </p:to>
                                    </p:set>
                                    <p:animEffect transition="in" filter="wipe(down)">
                                      <p:cBhvr>
                                        <p:cTn id="32" dur="500"/>
                                        <p:tgtEl>
                                          <p:spTgt spid="114">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5">
                                            <p:txEl>
                                              <p:pRg st="0" end="0"/>
                                            </p:txEl>
                                          </p:spTgt>
                                        </p:tgtEl>
                                        <p:attrNameLst>
                                          <p:attrName>style.visibility</p:attrName>
                                        </p:attrNameLst>
                                      </p:cBhvr>
                                      <p:to>
                                        <p:strVal val="visible"/>
                                      </p:to>
                                    </p:set>
                                    <p:animEffect transition="in" filter="wipe(down)">
                                      <p:cBhvr>
                                        <p:cTn id="35" dur="500"/>
                                        <p:tgtEl>
                                          <p:spTgt spid="65">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8">
                                            <p:txEl>
                                              <p:pRg st="0" end="0"/>
                                            </p:txEl>
                                          </p:spTgt>
                                        </p:tgtEl>
                                        <p:attrNameLst>
                                          <p:attrName>style.visibility</p:attrName>
                                        </p:attrNameLst>
                                      </p:cBhvr>
                                      <p:to>
                                        <p:strVal val="visible"/>
                                      </p:to>
                                    </p:set>
                                    <p:animEffect transition="in" filter="wipe(down)">
                                      <p:cBhvr>
                                        <p:cTn id="38" dur="500"/>
                                        <p:tgtEl>
                                          <p:spTgt spid="118">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16">
                                            <p:txEl>
                                              <p:pRg st="0" end="0"/>
                                            </p:txEl>
                                          </p:spTgt>
                                        </p:tgtEl>
                                        <p:attrNameLst>
                                          <p:attrName>style.visibility</p:attrName>
                                        </p:attrNameLst>
                                      </p:cBhvr>
                                      <p:to>
                                        <p:strVal val="visible"/>
                                      </p:to>
                                    </p:set>
                                    <p:animEffect transition="in" filter="wipe(down)">
                                      <p:cBhvr>
                                        <p:cTn id="41" dur="500"/>
                                        <p:tgtEl>
                                          <p:spTgt spid="116">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13">
                                            <p:txEl>
                                              <p:pRg st="0" end="0"/>
                                            </p:txEl>
                                          </p:spTgt>
                                        </p:tgtEl>
                                        <p:attrNameLst>
                                          <p:attrName>style.visibility</p:attrName>
                                        </p:attrNameLst>
                                      </p:cBhvr>
                                      <p:to>
                                        <p:strVal val="visible"/>
                                      </p:to>
                                    </p:set>
                                    <p:animEffect transition="in" filter="wipe(down)">
                                      <p:cBhvr>
                                        <p:cTn id="44" dur="500"/>
                                        <p:tgtEl>
                                          <p:spTgt spid="113">
                                            <p:txEl>
                                              <p:pRg st="0" end="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17">
                                            <p:txEl>
                                              <p:pRg st="0" end="0"/>
                                            </p:txEl>
                                          </p:spTgt>
                                        </p:tgtEl>
                                        <p:attrNameLst>
                                          <p:attrName>style.visibility</p:attrName>
                                        </p:attrNameLst>
                                      </p:cBhvr>
                                      <p:to>
                                        <p:strVal val="visible"/>
                                      </p:to>
                                    </p:set>
                                    <p:animEffect transition="in" filter="wipe(down)">
                                      <p:cBhvr>
                                        <p:cTn id="47"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Ж</a:t>
            </a:r>
            <a:endParaRPr lang="ru-RU" sz="2400" b="1" i="1" dirty="0">
              <a:solidFill>
                <a:srgbClr val="FF0000"/>
              </a:solidFill>
            </a:endParaRPr>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u="sng" dirty="0" smtClean="0">
                <a:solidFill>
                  <a:srgbClr val="FF0000"/>
                </a:solidFill>
              </a:rPr>
              <a:t>А</a:t>
            </a:r>
            <a:endParaRPr lang="ru-RU" sz="2400" b="1" i="1" u="sng" dirty="0">
              <a:solidFill>
                <a:srgbClr val="FF0000"/>
              </a:solidFill>
            </a:endParaRPr>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3" name="Прямоугольник 62"/>
          <p:cNvSpPr/>
          <p:nvPr/>
        </p:nvSpPr>
        <p:spPr>
          <a:xfrm>
            <a:off x="5766644" y="1243038"/>
            <a:ext cx="395785" cy="392091"/>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64" name="Прямоугольник 63"/>
          <p:cNvSpPr/>
          <p:nvPr/>
        </p:nvSpPr>
        <p:spPr>
          <a:xfrm>
            <a:off x="8520932" y="1706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3200" b="1" i="1" dirty="0">
                <a:solidFill>
                  <a:srgbClr val="FF0000"/>
                </a:solidFill>
                <a:latin typeface="Calibri Light" panose="020F0302020204030204" pitchFamily="34" charset="0"/>
              </a:rPr>
              <a:t>ὄ</a:t>
            </a:r>
            <a:endParaRPr lang="ru-RU" sz="3200" b="1" i="1" dirty="0">
              <a:solidFill>
                <a:srgbClr val="FF0000"/>
              </a:solidFill>
            </a:endParaRPr>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Ь</a:t>
            </a:r>
            <a:endParaRPr lang="ru-RU" sz="2400" b="1" i="1" dirty="0">
              <a:solidFill>
                <a:srgbClr val="FF0000"/>
              </a:solidFill>
            </a:endParaRPr>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Ч</a:t>
            </a:r>
            <a:endParaRPr lang="ru-RU" sz="2400" b="1" i="1" dirty="0">
              <a:solidFill>
                <a:srgbClr val="FF0000"/>
              </a:solidFill>
            </a:endParaRPr>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Ч</a:t>
            </a:r>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Д</a:t>
            </a:r>
            <a:endParaRPr lang="ru-RU" sz="2400" b="1" i="1" dirty="0">
              <a:solidFill>
                <a:srgbClr val="FF0000"/>
              </a:solidFill>
            </a:endParaRPr>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4739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Л</a:t>
            </a:r>
            <a:endParaRPr lang="ru-RU" sz="2400" b="1" i="1" dirty="0">
              <a:solidFill>
                <a:srgbClr val="FF0000"/>
              </a:solidFill>
            </a:endParaRPr>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Й</a:t>
            </a:r>
            <a:endParaRPr lang="ru-RU" sz="2400" b="1" i="1" dirty="0">
              <a:solidFill>
                <a:srgbClr val="FF0000"/>
              </a:solidFill>
            </a:endParaRPr>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115" name="Прямоугольник 114"/>
          <p:cNvSpPr/>
          <p:nvPr/>
        </p:nvSpPr>
        <p:spPr>
          <a:xfrm>
            <a:off x="7750863" y="197354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Как называется первый сборник сочинений Ивана Куратова?</a:t>
            </a:r>
            <a:endParaRPr lang="ru-RU" dirty="0">
              <a:solidFill>
                <a:schemeClr val="accent6">
                  <a:lumMod val="75000"/>
                </a:schemeClr>
              </a:solidFill>
              <a:latin typeface="Comic Sans MS" panose="030F0702030302020204" pitchFamily="66" charset="0"/>
            </a:endParaRPr>
          </a:p>
        </p:txBody>
      </p:sp>
      <p:sp>
        <p:nvSpPr>
          <p:cNvPr id="106" name="Стрелка вправо 105"/>
          <p:cNvSpPr/>
          <p:nvPr/>
        </p:nvSpPr>
        <p:spPr>
          <a:xfrm rot="5400000" flipV="1">
            <a:off x="4900075" y="634346"/>
            <a:ext cx="561102" cy="5175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092" y="539863"/>
            <a:ext cx="2615261" cy="3771669"/>
          </a:xfrm>
          <a:prstGeom prst="rect">
            <a:avLst/>
          </a:prstGeom>
        </p:spPr>
      </p:pic>
    </p:spTree>
    <p:extLst>
      <p:ext uri="{BB962C8B-B14F-4D97-AF65-F5344CB8AC3E}">
        <p14:creationId xmlns:p14="http://schemas.microsoft.com/office/powerpoint/2010/main" xmlns="" val="37930152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0">
                                            <p:txEl>
                                              <p:pRg st="0" end="0"/>
                                            </p:txEl>
                                          </p:spTgt>
                                        </p:tgtEl>
                                        <p:attrNameLst>
                                          <p:attrName>style.visibility</p:attrName>
                                        </p:attrNameLst>
                                      </p:cBhvr>
                                      <p:to>
                                        <p:strVal val="visible"/>
                                      </p:to>
                                    </p:set>
                                    <p:animEffect transition="in" filter="wipe(down)">
                                      <p:cBhvr>
                                        <p:cTn id="22" dur="500"/>
                                        <p:tgtEl>
                                          <p:spTgt spid="60">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animEffect transition="in" filter="wipe(down)">
                                      <p:cBhvr>
                                        <p:cTn id="25" dur="500"/>
                                        <p:tgtEl>
                                          <p:spTgt spid="4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3">
                                            <p:txEl>
                                              <p:pRg st="0" end="0"/>
                                            </p:txEl>
                                          </p:spTgt>
                                        </p:tgtEl>
                                        <p:attrNameLst>
                                          <p:attrName>style.visibility</p:attrName>
                                        </p:attrNameLst>
                                      </p:cBhvr>
                                      <p:to>
                                        <p:strVal val="visible"/>
                                      </p:to>
                                    </p:set>
                                    <p:animEffect transition="in" filter="wipe(down)">
                                      <p:cBhvr>
                                        <p:cTn id="28" dur="500"/>
                                        <p:tgtEl>
                                          <p:spTgt spid="83">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1">
                                            <p:txEl>
                                              <p:pRg st="0" end="0"/>
                                            </p:txEl>
                                          </p:spTgt>
                                        </p:tgtEl>
                                        <p:attrNameLst>
                                          <p:attrName>style.visibility</p:attrName>
                                        </p:attrNameLst>
                                      </p:cBhvr>
                                      <p:to>
                                        <p:strVal val="visible"/>
                                      </p:to>
                                    </p:set>
                                    <p:animEffect transition="in" filter="wipe(down)">
                                      <p:cBhvr>
                                        <p:cTn id="31" dur="500"/>
                                        <p:tgtEl>
                                          <p:spTgt spid="81">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3">
                                            <p:txEl>
                                              <p:pRg st="0" end="0"/>
                                            </p:txEl>
                                          </p:spTgt>
                                        </p:tgtEl>
                                        <p:attrNameLst>
                                          <p:attrName>style.visibility</p:attrName>
                                        </p:attrNameLst>
                                      </p:cBhvr>
                                      <p:to>
                                        <p:strVal val="visible"/>
                                      </p:to>
                                    </p:set>
                                    <p:animEffect transition="in" filter="wipe(down)">
                                      <p:cBhvr>
                                        <p:cTn id="34" dur="500"/>
                                        <p:tgtEl>
                                          <p:spTgt spid="73">
                                            <p:txEl>
                                              <p:pRg st="0" end="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down)">
                                      <p:cBhvr>
                                        <p:cTn id="37" dur="500"/>
                                        <p:tgtEl>
                                          <p:spTgt spid="54"/>
                                        </p:tgtEl>
                                      </p:cBhvr>
                                    </p:animEffect>
                                  </p:childTnLst>
                                </p:cTn>
                              </p:par>
                              <p:par>
                                <p:cTn id="38" presetID="22" presetClass="entr" presetSubtype="4" fill="hold" nodeType="withEffect">
                                  <p:stCondLst>
                                    <p:cond delay="0"/>
                                  </p:stCondLst>
                                  <p:childTnLst>
                                    <p:set>
                                      <p:cBhvr>
                                        <p:cTn id="39" dur="1" fill="hold">
                                          <p:stCondLst>
                                            <p:cond delay="0"/>
                                          </p:stCondLst>
                                        </p:cTn>
                                        <p:tgtEl>
                                          <p:spTgt spid="76">
                                            <p:txEl>
                                              <p:pRg st="0" end="0"/>
                                            </p:txEl>
                                          </p:spTgt>
                                        </p:tgtEl>
                                        <p:attrNameLst>
                                          <p:attrName>style.visibility</p:attrName>
                                        </p:attrNameLst>
                                      </p:cBhvr>
                                      <p:to>
                                        <p:strVal val="visible"/>
                                      </p:to>
                                    </p:set>
                                    <p:animEffect transition="in" filter="wipe(down)">
                                      <p:cBhvr>
                                        <p:cTn id="40"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335" y="403761"/>
            <a:ext cx="5807034" cy="461665"/>
          </a:xfrm>
          <a:prstGeom prst="rect">
            <a:avLst/>
          </a:prstGeom>
          <a:noFill/>
        </p:spPr>
        <p:txBody>
          <a:bodyPr wrap="square" rtlCol="0">
            <a:spAutoFit/>
          </a:bodyPr>
          <a:lstStyle/>
          <a:p>
            <a:pPr algn="ctr"/>
            <a:r>
              <a:rPr lang="ru-RU" sz="2400" b="1" dirty="0" smtClean="0">
                <a:solidFill>
                  <a:schemeClr val="accent5">
                    <a:lumMod val="50000"/>
                  </a:schemeClr>
                </a:solidFill>
              </a:rPr>
              <a:t>Источники  информации </a:t>
            </a:r>
            <a:endParaRPr lang="ru-RU" sz="2400" b="1" dirty="0">
              <a:solidFill>
                <a:schemeClr val="accent5">
                  <a:lumMod val="50000"/>
                </a:schemeClr>
              </a:solidFill>
            </a:endParaRPr>
          </a:p>
        </p:txBody>
      </p:sp>
      <p:sp>
        <p:nvSpPr>
          <p:cNvPr id="3" name="TextBox 2"/>
          <p:cNvSpPr txBox="1"/>
          <p:nvPr/>
        </p:nvSpPr>
        <p:spPr>
          <a:xfrm>
            <a:off x="1085850" y="1136867"/>
            <a:ext cx="10812236" cy="3847207"/>
          </a:xfrm>
          <a:prstGeom prst="rect">
            <a:avLst/>
          </a:prstGeom>
          <a:noFill/>
        </p:spPr>
        <p:txBody>
          <a:bodyPr wrap="square" rtlCol="0">
            <a:spAutoFit/>
          </a:bodyPr>
          <a:lstStyle/>
          <a:p>
            <a:pPr>
              <a:buFont typeface="Wingdings" pitchFamily="2" charset="2"/>
              <a:buChar char="v"/>
            </a:pPr>
            <a:r>
              <a:rPr lang="ru-RU" sz="1600" dirty="0" smtClean="0"/>
              <a:t> Куратов И.А. Ой жизнь ты жизнь: Стихотворения, поэмы / Пер. с коми. – Сыктывкар: Коми книжное  издательство, 1999.  </a:t>
            </a:r>
          </a:p>
          <a:p>
            <a:pPr>
              <a:buFont typeface="Wingdings" pitchFamily="2" charset="2"/>
              <a:buChar char="v"/>
            </a:pPr>
            <a:r>
              <a:rPr lang="ru-RU" sz="1600" dirty="0" smtClean="0"/>
              <a:t>[Электронный ресурс ]– Режим доступа: </a:t>
            </a:r>
            <a:r>
              <a:rPr lang="en-US" sz="1600" dirty="0" smtClean="0">
                <a:hlinkClick r:id="rId3"/>
              </a:rPr>
              <a:t>https://yandex.ru/images/search?text=</a:t>
            </a:r>
            <a:r>
              <a:rPr lang="ru-RU" sz="1600" dirty="0" smtClean="0">
                <a:hlinkClick r:id="rId3"/>
              </a:rPr>
              <a:t>коми%20язык%</a:t>
            </a:r>
            <a:r>
              <a:rPr lang="ru-RU" sz="1600" dirty="0" smtClean="0"/>
              <a:t> Дата обращения : </a:t>
            </a:r>
            <a:r>
              <a:rPr lang="ru-RU" sz="1600" dirty="0" smtClean="0"/>
              <a:t>20.10.2018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4"/>
              </a:rPr>
              <a:t>https</a:t>
            </a:r>
            <a:r>
              <a:rPr lang="en-US" sz="1600" dirty="0">
                <a:hlinkClick r:id="rId4"/>
              </a:rPr>
              <a:t>://</a:t>
            </a:r>
            <a:r>
              <a:rPr lang="en-US" sz="1600" dirty="0" smtClean="0">
                <a:hlinkClick r:id="rId4"/>
              </a:rPr>
              <a:t>zhivayaistoriya.files</a:t>
            </a:r>
            <a:r>
              <a:rPr lang="ru-RU" sz="1600" dirty="0" smtClean="0"/>
              <a:t> . Дата обращения : </a:t>
            </a:r>
            <a:r>
              <a:rPr lang="ru-RU" sz="1600" dirty="0" smtClean="0"/>
              <a:t>1</a:t>
            </a:r>
            <a:r>
              <a:rPr lang="ru-RU" sz="1600" dirty="0" smtClean="0"/>
              <a:t>8.1102018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5"/>
              </a:rPr>
              <a:t>http</a:t>
            </a:r>
            <a:r>
              <a:rPr lang="en-US" sz="1600" dirty="0">
                <a:hlinkClick r:id="rId5"/>
              </a:rPr>
              <a:t>://</a:t>
            </a:r>
            <a:r>
              <a:rPr lang="en-US" sz="1600" dirty="0" smtClean="0">
                <a:hlinkClick r:id="rId5"/>
              </a:rPr>
              <a:t>fb.ru/misc/i/gallery/25615/1643294.jpg</a:t>
            </a:r>
            <a:r>
              <a:rPr lang="ru-RU" sz="1600" dirty="0" smtClean="0"/>
              <a:t> . Дата обращения : </a:t>
            </a:r>
            <a:r>
              <a:rPr lang="ru-RU" sz="1600" dirty="0" smtClean="0"/>
              <a:t>20.10.2018</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6"/>
              </a:rPr>
              <a:t>http</a:t>
            </a:r>
            <a:r>
              <a:rPr lang="en-US" sz="1600" dirty="0">
                <a:hlinkClick r:id="rId6"/>
              </a:rPr>
              <a:t>://</a:t>
            </a:r>
            <a:r>
              <a:rPr lang="en-US" sz="1600" dirty="0" smtClean="0">
                <a:hlinkClick r:id="rId6"/>
              </a:rPr>
              <a:t>fin.fulr.karelia.ru/files/editor/images/kuratov.jpg</a:t>
            </a:r>
            <a:r>
              <a:rPr lang="ru-RU" sz="1600" dirty="0" smtClean="0"/>
              <a:t>. Дата обращения : </a:t>
            </a:r>
            <a:r>
              <a:rPr lang="ru-RU" sz="1600" dirty="0" smtClean="0"/>
              <a:t>15.11.2018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7"/>
              </a:rPr>
              <a:t>http</a:t>
            </a:r>
            <a:r>
              <a:rPr lang="en-US" sz="1600" dirty="0">
                <a:hlinkClick r:id="rId7"/>
              </a:rPr>
              <a:t>://900igr.net/up/datai/161953/0014-021-.</a:t>
            </a:r>
            <a:r>
              <a:rPr lang="en-US" sz="1600" dirty="0" smtClean="0">
                <a:hlinkClick r:id="rId7"/>
              </a:rPr>
              <a:t>jpg</a:t>
            </a:r>
            <a:r>
              <a:rPr lang="ru-RU" sz="1600" dirty="0" smtClean="0"/>
              <a:t> . Дата обращения : </a:t>
            </a:r>
            <a:r>
              <a:rPr lang="ru-RU" sz="1600" dirty="0" smtClean="0"/>
              <a:t>20.1102018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8"/>
              </a:rPr>
              <a:t>http://www.stihi.ru/pics/2016/12/20/1526.jpg</a:t>
            </a:r>
            <a:r>
              <a:rPr lang="ru-RU" sz="1600" dirty="0" smtClean="0"/>
              <a:t> . Дата обращения : </a:t>
            </a:r>
            <a:r>
              <a:rPr lang="ru-RU" sz="1600" dirty="0" smtClean="0"/>
              <a:t>15.11.2018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9"/>
              </a:rPr>
              <a:t>http</a:t>
            </a:r>
            <a:r>
              <a:rPr lang="en-US" sz="1600" dirty="0">
                <a:hlinkClick r:id="rId9"/>
              </a:rPr>
              <a:t>://xn--</a:t>
            </a:r>
            <a:r>
              <a:rPr lang="en-US" sz="1600" dirty="0" smtClean="0">
                <a:hlinkClick r:id="rId9"/>
              </a:rPr>
              <a:t>www-ydd.finnougoria.ru/upload/iblock/044/DSC09954.jpg</a:t>
            </a:r>
            <a:r>
              <a:rPr lang="ru-RU" sz="1600" dirty="0" smtClean="0"/>
              <a:t> Дата обращения : </a:t>
            </a:r>
            <a:r>
              <a:rPr lang="ru-RU" sz="1600" dirty="0" smtClean="0"/>
              <a:t>20.1102018 </a:t>
            </a:r>
            <a:endParaRPr lang="ru-RU" sz="1600" dirty="0" smtClean="0"/>
          </a:p>
          <a:p>
            <a:pPr>
              <a:buFont typeface="Wingdings" pitchFamily="2" charset="2"/>
              <a:buChar char="v"/>
            </a:pPr>
            <a:r>
              <a:rPr lang="ru-RU" sz="1600" dirty="0" smtClean="0"/>
              <a:t>[Электронный ресурс ]– Режим доступа: </a:t>
            </a:r>
            <a:r>
              <a:rPr lang="en-US" sz="1600" dirty="0" smtClean="0">
                <a:hlinkClick r:id="rId10"/>
              </a:rPr>
              <a:t>http</a:t>
            </a:r>
            <a:r>
              <a:rPr lang="en-US" sz="1600" dirty="0">
                <a:hlinkClick r:id="rId10"/>
              </a:rPr>
              <a:t>://</a:t>
            </a:r>
            <a:r>
              <a:rPr lang="en-US" sz="1600" dirty="0" smtClean="0">
                <a:hlinkClick r:id="rId10"/>
              </a:rPr>
              <a:t>foto11.com/komi/img/kuratovbook.jpg</a:t>
            </a:r>
            <a:r>
              <a:rPr lang="ru-RU" sz="1600" dirty="0" smtClean="0"/>
              <a:t> . Дата обращения : </a:t>
            </a:r>
            <a:r>
              <a:rPr lang="ru-RU" sz="1600" dirty="0" smtClean="0"/>
              <a:t>18.10.2018 </a:t>
            </a:r>
            <a:endParaRPr lang="ru-RU" sz="1600" dirty="0" smtClean="0"/>
          </a:p>
          <a:p>
            <a:pPr>
              <a:buFont typeface="Wingdings" pitchFamily="2" charset="2"/>
              <a:buChar char="v"/>
            </a:pPr>
            <a:r>
              <a:rPr lang="ru-RU" sz="1600" dirty="0" smtClean="0"/>
              <a:t> Национальный музей Р.К. [Электронный ресурс ]– Режим доступа: </a:t>
            </a:r>
            <a:r>
              <a:rPr lang="en-US" sz="1600" dirty="0" smtClean="0">
                <a:hlinkClick r:id="rId11"/>
              </a:rPr>
              <a:t>http://museumtur.ru/kuratov/tour2.html</a:t>
            </a:r>
            <a:r>
              <a:rPr lang="ru-RU" sz="1600" dirty="0" smtClean="0"/>
              <a:t> Дата обращения: </a:t>
            </a:r>
            <a:r>
              <a:rPr lang="ru-RU" sz="1600" dirty="0" smtClean="0"/>
              <a:t>15.10.2018</a:t>
            </a:r>
            <a:endParaRPr lang="ru-RU" sz="1600" dirty="0" smtClean="0"/>
          </a:p>
        </p:txBody>
      </p:sp>
    </p:spTree>
    <p:extLst>
      <p:ext uri="{BB962C8B-B14F-4D97-AF65-F5344CB8AC3E}">
        <p14:creationId xmlns:p14="http://schemas.microsoft.com/office/powerpoint/2010/main" xmlns="" val="2953616047"/>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t="-20000" b="-20000"/>
          </a:stretch>
        </a:blipFill>
        <a:effectLst/>
      </p:bgPr>
    </p:bg>
    <p:spTree>
      <p:nvGrpSpPr>
        <p:cNvPr id="1" name=""/>
        <p:cNvGrpSpPr/>
        <p:nvPr/>
      </p:nvGrpSpPr>
      <p:grpSpPr>
        <a:xfrm>
          <a:off x="0" y="0"/>
          <a:ext cx="0" cy="0"/>
          <a:chOff x="0" y="0"/>
          <a:chExt cx="0" cy="0"/>
        </a:xfrm>
      </p:grpSpPr>
      <p:sp>
        <p:nvSpPr>
          <p:cNvPr id="2" name="TextBox 1"/>
          <p:cNvSpPr txBox="1"/>
          <p:nvPr/>
        </p:nvSpPr>
        <p:spPr>
          <a:xfrm>
            <a:off x="1993693" y="1167730"/>
            <a:ext cx="8454452" cy="1015663"/>
          </a:xfrm>
          <a:prstGeom prst="rect">
            <a:avLst/>
          </a:prstGeom>
          <a:noFill/>
        </p:spPr>
        <p:txBody>
          <a:bodyPr wrap="square" rtlCol="0">
            <a:spAutoFit/>
          </a:bodyPr>
          <a:lstStyle/>
          <a:p>
            <a:pPr algn="ctr"/>
            <a:r>
              <a:rPr lang="ru-RU" sz="6000" b="1" dirty="0" smtClean="0">
                <a:solidFill>
                  <a:schemeClr val="accent5">
                    <a:lumMod val="50000"/>
                  </a:schemeClr>
                </a:solidFill>
              </a:rPr>
              <a:t>Спасибо за внимание!</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усеченными противолежащими углами 1"/>
          <p:cNvSpPr/>
          <p:nvPr/>
        </p:nvSpPr>
        <p:spPr>
          <a:xfrm>
            <a:off x="4430486" y="403761"/>
            <a:ext cx="7228114" cy="6270171"/>
          </a:xfrm>
          <a:prstGeom prst="snip2DiagRect">
            <a:avLst>
              <a:gd name="adj1" fmla="val 0"/>
              <a:gd name="adj2" fmla="val 10243"/>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4544298" y="722573"/>
            <a:ext cx="6929253" cy="5724644"/>
          </a:xfrm>
          <a:prstGeom prst="rect">
            <a:avLst/>
          </a:prstGeom>
          <a:noFill/>
        </p:spPr>
        <p:txBody>
          <a:bodyPr wrap="square" rtlCol="0">
            <a:spAutoFit/>
          </a:bodyPr>
          <a:lstStyle/>
          <a:p>
            <a:pPr algn="just">
              <a:lnSpc>
                <a:spcPct val="150000"/>
              </a:lnSpc>
            </a:pPr>
            <a:r>
              <a:rPr lang="ru-RU" sz="2400" b="1" i="1" dirty="0" smtClean="0"/>
              <a:t>	</a:t>
            </a:r>
            <a:r>
              <a:rPr lang="ru-RU" sz="2000" b="1" dirty="0" smtClean="0">
                <a:latin typeface="Times New Roman" panose="02020603050405020304" pitchFamily="18" charset="0"/>
                <a:cs typeface="Times New Roman" panose="02020603050405020304" pitchFamily="18" charset="0"/>
              </a:rPr>
              <a:t>Я живу в селе Визинга- это райцентр Сысольского района Республики Коми.  Много достойных людей родилось на этой земле, здесь чтут и уважают их неоценимый вклад в развитие Республики. Сысольский район гордится тем, что здесь родился великий сын коми народа, первый национальный коми поэт Иван Алексеевич Куратов. </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Мы стараемся с достоинством хранить, увековечивать память о своём земляке и его последователях, знакомить  с его именем гостей.</a:t>
            </a:r>
          </a:p>
          <a:p>
            <a:pPr algn="just">
              <a:lnSpc>
                <a:spcPct val="150000"/>
              </a:lnSpc>
            </a:pPr>
            <a:r>
              <a:rPr lang="ru-RU" sz="2000" b="1" dirty="0" smtClean="0">
                <a:latin typeface="Times New Roman" panose="02020603050405020304" pitchFamily="18" charset="0"/>
                <a:cs typeface="Times New Roman" panose="02020603050405020304" pitchFamily="18" charset="0"/>
              </a:rPr>
              <a:t> 	Этот кроссворд поможет тем, кто изучает жизнь и творчество И.А. Куратова проверить свои знания, а     может, быть, и сделать новые открытия</a:t>
            </a:r>
            <a:r>
              <a:rPr lang="ru-RU" b="1" dirty="0" smtClean="0">
                <a:latin typeface="Times New Roman" pitchFamily="18" charset="0"/>
                <a:cs typeface="Times New Roman" pitchFamily="18" charset="0"/>
              </a:rPr>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385519" y="415849"/>
            <a:ext cx="3894552" cy="4883481"/>
          </a:xfrm>
          <a:prstGeom prst="rect">
            <a:avLst/>
          </a:prstGeom>
        </p:spPr>
      </p:pic>
      <p:sp>
        <p:nvSpPr>
          <p:cNvPr id="6" name="TextBox 5"/>
          <p:cNvSpPr txBox="1"/>
          <p:nvPr/>
        </p:nvSpPr>
        <p:spPr>
          <a:xfrm>
            <a:off x="544287" y="5551701"/>
            <a:ext cx="3429000" cy="461665"/>
          </a:xfrm>
          <a:prstGeom prst="rect">
            <a:avLst/>
          </a:prstGeom>
          <a:noFill/>
        </p:spPr>
        <p:txBody>
          <a:bodyPr wrap="square" rtlCol="0">
            <a:spAutoFit/>
          </a:bodyPr>
          <a:lstStyle/>
          <a:p>
            <a:pPr algn="ctr"/>
            <a:r>
              <a:rPr lang="ru-RU" sz="2400" b="1" dirty="0" smtClean="0"/>
              <a:t>И. А. </a:t>
            </a:r>
            <a:r>
              <a:rPr lang="ru-RU" sz="2400" b="1" dirty="0" err="1" smtClean="0"/>
              <a:t>Куратов</a:t>
            </a:r>
            <a:endParaRPr lang="ru-RU" sz="2400" b="1" dirty="0"/>
          </a:p>
        </p:txBody>
      </p:sp>
    </p:spTree>
    <p:extLst>
      <p:ext uri="{BB962C8B-B14F-4D97-AF65-F5344CB8AC3E}">
        <p14:creationId xmlns:p14="http://schemas.microsoft.com/office/powerpoint/2010/main" xmlns="" val="165115465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may9.ru/images/old_thumbnail/45/23/452337_thumbnai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9064971" y="316934"/>
            <a:ext cx="2897095" cy="3780056"/>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998978" y="4346371"/>
            <a:ext cx="3383990" cy="1200329"/>
          </a:xfrm>
          <a:prstGeom prst="rect">
            <a:avLst/>
          </a:prstGeom>
          <a:noFill/>
        </p:spPr>
        <p:txBody>
          <a:bodyPr wrap="square" rtlCol="0">
            <a:spAutoFit/>
          </a:bodyPr>
          <a:lstStyle/>
          <a:p>
            <a:r>
              <a:rPr lang="ru-RU" b="1" i="1" dirty="0" smtClean="0"/>
              <a:t>«…С </a:t>
            </a:r>
            <a:r>
              <a:rPr lang="ru-RU" b="1" i="1" dirty="0"/>
              <a:t>бородой своей </a:t>
            </a:r>
            <a:r>
              <a:rPr lang="ru-RU" b="1" i="1" dirty="0" smtClean="0"/>
              <a:t>льняною</a:t>
            </a:r>
            <a:r>
              <a:rPr lang="ru-RU" b="1" i="1" dirty="0"/>
              <a:t/>
            </a:r>
            <a:br>
              <a:rPr lang="ru-RU" b="1" i="1" dirty="0"/>
            </a:br>
            <a:r>
              <a:rPr lang="ru-RU" b="1" i="1" dirty="0"/>
              <a:t>Славный знахарь Спиридон</a:t>
            </a:r>
            <a:r>
              <a:rPr lang="ru-RU" b="1" i="1" dirty="0" smtClean="0"/>
              <a:t>.</a:t>
            </a:r>
            <a:r>
              <a:rPr lang="ru-RU" b="1" i="1" dirty="0"/>
              <a:t/>
            </a:r>
            <a:br>
              <a:rPr lang="ru-RU" b="1" i="1" dirty="0"/>
            </a:br>
            <a:r>
              <a:rPr lang="ru-RU" b="1" i="1" dirty="0"/>
              <a:t>Травками да </a:t>
            </a:r>
            <a:r>
              <a:rPr lang="ru-RU" b="1" i="1" dirty="0" smtClean="0"/>
              <a:t>словом верным </a:t>
            </a:r>
            <a:r>
              <a:rPr lang="ru-RU" b="1" i="1" dirty="0"/>
              <a:t/>
            </a:r>
            <a:br>
              <a:rPr lang="ru-RU" b="1" i="1" dirty="0"/>
            </a:br>
            <a:r>
              <a:rPr lang="ru-RU" b="1" i="1" dirty="0"/>
              <a:t>Он взбодрит и старика</a:t>
            </a:r>
            <a:r>
              <a:rPr lang="ru-RU" b="1" i="1" dirty="0" smtClean="0"/>
              <a:t>! …»</a:t>
            </a:r>
            <a:endParaRPr lang="ru-RU" b="1" i="1" dirty="0"/>
          </a:p>
        </p:txBody>
      </p:sp>
      <p:sp>
        <p:nvSpPr>
          <p:cNvPr id="7" name="TextBox 6"/>
          <p:cNvSpPr txBox="1"/>
          <p:nvPr/>
        </p:nvSpPr>
        <p:spPr>
          <a:xfrm>
            <a:off x="9486211" y="5657182"/>
            <a:ext cx="2529444" cy="338554"/>
          </a:xfrm>
          <a:prstGeom prst="rect">
            <a:avLst/>
          </a:prstGeom>
          <a:noFill/>
        </p:spPr>
        <p:txBody>
          <a:bodyPr wrap="square" rtlCol="0">
            <a:spAutoFit/>
          </a:bodyPr>
          <a:lstStyle/>
          <a:p>
            <a:pPr algn="ctr"/>
            <a:r>
              <a:rPr lang="ru-RU" sz="1600" dirty="0" smtClean="0"/>
              <a:t> « У Захара» И.А. </a:t>
            </a:r>
            <a:r>
              <a:rPr lang="ru-RU" sz="1600" dirty="0" err="1" smtClean="0"/>
              <a:t>Куратов</a:t>
            </a:r>
            <a:endParaRPr lang="ru-RU" sz="1600" dirty="0"/>
          </a:p>
        </p:txBody>
      </p:sp>
      <p:sp>
        <p:nvSpPr>
          <p:cNvPr id="9" name="Скругленный прямоугольник 8"/>
          <p:cNvSpPr/>
          <p:nvPr/>
        </p:nvSpPr>
        <p:spPr>
          <a:xfrm>
            <a:off x="142504" y="389745"/>
            <a:ext cx="8775865" cy="59821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2000" b="1" dirty="0" smtClean="0">
                <a:solidFill>
                  <a:schemeClr val="tx1"/>
                </a:solidFill>
                <a:latin typeface="Comic Sans MS" panose="030F0702030302020204" pitchFamily="66" charset="0"/>
              </a:rPr>
              <a:t>Здравствуйте, дорогие друзья ! </a:t>
            </a:r>
          </a:p>
          <a:p>
            <a:pPr algn="ctr">
              <a:lnSpc>
                <a:spcPct val="150000"/>
              </a:lnSpc>
            </a:pPr>
            <a:r>
              <a:rPr lang="ru-RU" sz="2000" b="1" dirty="0" smtClean="0">
                <a:solidFill>
                  <a:schemeClr val="tx1"/>
                </a:solidFill>
                <a:latin typeface="Comic Sans MS" panose="030F0702030302020204" pitchFamily="66" charset="0"/>
              </a:rPr>
              <a:t> Меня зовут Спиридон. Я - литературный герой из произведения  Ивана </a:t>
            </a:r>
            <a:r>
              <a:rPr lang="ru-RU" sz="2000" b="1" dirty="0">
                <a:solidFill>
                  <a:schemeClr val="tx1"/>
                </a:solidFill>
                <a:latin typeface="Comic Sans MS" panose="030F0702030302020204" pitchFamily="66" charset="0"/>
              </a:rPr>
              <a:t>Куратова </a:t>
            </a:r>
            <a:r>
              <a:rPr lang="ru-RU" sz="2000" b="1" dirty="0" smtClean="0">
                <a:solidFill>
                  <a:schemeClr val="tx1"/>
                </a:solidFill>
                <a:latin typeface="Comic Sans MS" panose="030F0702030302020204" pitchFamily="66" charset="0"/>
              </a:rPr>
              <a:t>«</a:t>
            </a:r>
            <a:r>
              <a:rPr lang="ru-RU" sz="2000" b="1" dirty="0" err="1" smtClean="0">
                <a:solidFill>
                  <a:schemeClr val="tx1"/>
                </a:solidFill>
                <a:latin typeface="Comic Sans MS" panose="030F0702030302020204" pitchFamily="66" charset="0"/>
              </a:rPr>
              <a:t>Закар</a:t>
            </a:r>
            <a:r>
              <a:rPr lang="ru-RU" sz="2000" b="1" dirty="0" smtClean="0">
                <a:solidFill>
                  <a:schemeClr val="tx1"/>
                </a:solidFill>
                <a:latin typeface="Comic Sans MS" panose="030F0702030302020204" pitchFamily="66" charset="0"/>
              </a:rPr>
              <a:t> </a:t>
            </a:r>
            <a:r>
              <a:rPr lang="ru-RU" sz="2000" b="1" dirty="0" err="1" smtClean="0">
                <a:solidFill>
                  <a:schemeClr val="tx1"/>
                </a:solidFill>
                <a:latin typeface="Comic Sans MS" panose="030F0702030302020204" pitchFamily="66" charset="0"/>
              </a:rPr>
              <a:t>ордын</a:t>
            </a:r>
            <a:r>
              <a:rPr lang="ru-RU" sz="2000" b="1" dirty="0" smtClean="0">
                <a:solidFill>
                  <a:schemeClr val="tx1"/>
                </a:solidFill>
                <a:latin typeface="Comic Sans MS" panose="030F0702030302020204" pitchFamily="66" charset="0"/>
              </a:rPr>
              <a:t>»</a:t>
            </a:r>
          </a:p>
          <a:p>
            <a:pPr algn="ctr">
              <a:lnSpc>
                <a:spcPct val="150000"/>
              </a:lnSpc>
            </a:pPr>
            <a:r>
              <a:rPr lang="ru-RU" sz="2000" b="1" dirty="0" smtClean="0">
                <a:solidFill>
                  <a:schemeClr val="tx1"/>
                </a:solidFill>
                <a:latin typeface="Comic Sans MS" panose="030F0702030302020204" pitchFamily="66" charset="0"/>
              </a:rPr>
              <a:t> ( что </a:t>
            </a:r>
            <a:r>
              <a:rPr lang="ru-RU" sz="2000" b="1" dirty="0" err="1" smtClean="0">
                <a:solidFill>
                  <a:schemeClr val="tx1"/>
                </a:solidFill>
                <a:latin typeface="Comic Sans MS" panose="030F0702030302020204" pitchFamily="66" charset="0"/>
              </a:rPr>
              <a:t>впереводе</a:t>
            </a:r>
            <a:r>
              <a:rPr lang="ru-RU" sz="2000" b="1" dirty="0" smtClean="0">
                <a:solidFill>
                  <a:schemeClr val="tx1"/>
                </a:solidFill>
                <a:latin typeface="Comic Sans MS" panose="030F0702030302020204" pitchFamily="66" charset="0"/>
              </a:rPr>
              <a:t> с коми языка значит «У Захара»). </a:t>
            </a:r>
          </a:p>
          <a:p>
            <a:pPr algn="ctr">
              <a:lnSpc>
                <a:spcPct val="150000"/>
              </a:lnSpc>
            </a:pPr>
            <a:r>
              <a:rPr lang="ru-RU" sz="2000" b="1" dirty="0" smtClean="0">
                <a:solidFill>
                  <a:schemeClr val="tx1"/>
                </a:solidFill>
                <a:latin typeface="Comic Sans MS" panose="030F0702030302020204" pitchFamily="66" charset="0"/>
              </a:rPr>
              <a:t>Предлагаю вам разгадать кроссворд о жизни и творчестве И.А. Куратова. Правила просты. На экране появляется  вопрос,  если знаете ответ,  то щёлкните мышкой по экрану.  Выйдет ответ. Если вы не знаете ответ, просто щелкните мышкой по экрану, ответ выйдет сам. Переход от вопроса к вопросу – по щелчку мыши.</a:t>
            </a:r>
            <a:endParaRPr lang="ru-RU" sz="2000" b="1" dirty="0">
              <a:solidFill>
                <a:schemeClr val="tx1"/>
              </a:solidFill>
              <a:latin typeface="Comic Sans MS" panose="030F0702030302020204" pitchFamily="66" charset="0"/>
            </a:endParaRPr>
          </a:p>
          <a:p>
            <a:pPr algn="ctr">
              <a:lnSpc>
                <a:spcPct val="150000"/>
              </a:lnSpc>
            </a:pPr>
            <a:r>
              <a:rPr lang="ru-RU" sz="2400" b="1" dirty="0" smtClean="0">
                <a:solidFill>
                  <a:schemeClr val="tx1"/>
                </a:solidFill>
                <a:latin typeface="Comic Sans MS" panose="030F0702030302020204" pitchFamily="66" charset="0"/>
              </a:rPr>
              <a:t>Удачи </a:t>
            </a:r>
            <a:r>
              <a:rPr lang="ru-RU" sz="2400" b="1" dirty="0" smtClean="0">
                <a:solidFill>
                  <a:schemeClr val="tx1"/>
                </a:solidFill>
                <a:latin typeface="Comic Sans MS" panose="030F0702030302020204" pitchFamily="66" charset="0"/>
              </a:rPr>
              <a:t>!</a:t>
            </a:r>
            <a:endParaRPr lang="ru-RU"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xmlns="" val="252103860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4" name="Прямоугольник 33"/>
          <p:cNvSpPr/>
          <p:nvPr/>
        </p:nvSpPr>
        <p:spPr>
          <a:xfrm>
            <a:off x="8906853" y="41376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323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5" name="Прямоугольник 44"/>
          <p:cNvSpPr/>
          <p:nvPr/>
        </p:nvSpPr>
        <p:spPr>
          <a:xfrm>
            <a:off x="4208534"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376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504720"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3411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0" name="Прямоугольник 69"/>
          <p:cNvSpPr/>
          <p:nvPr/>
        </p:nvSpPr>
        <p:spPr>
          <a:xfrm>
            <a:off x="8497944" y="41323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510461"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508863"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505007"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8" name="Прямоугольник 117"/>
          <p:cNvSpPr/>
          <p:nvPr/>
        </p:nvSpPr>
        <p:spPr>
          <a:xfrm>
            <a:off x="8508933"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19101" y="5368252"/>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Название села, в котором родился первый коми поэт ?</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a:off x="3954483" y="1621626"/>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4098" name="Picture 2" descr="http://www.kraevidenie.ru/content/photos/792/KIR_5115.jpg"/>
          <p:cNvPicPr>
            <a:picLocks noChangeAspect="1" noChangeArrowheads="1"/>
          </p:cNvPicPr>
          <p:nvPr/>
        </p:nvPicPr>
        <p:blipFill>
          <a:blip r:embed="rId3" cstate="print"/>
          <a:srcRect/>
          <a:stretch>
            <a:fillRect/>
          </a:stretch>
        </p:blipFill>
        <p:spPr bwMode="auto">
          <a:xfrm>
            <a:off x="254446" y="528638"/>
            <a:ext cx="3666744" cy="2169967"/>
          </a:xfrm>
          <a:prstGeom prst="rect">
            <a:avLst/>
          </a:prstGeom>
          <a:noFill/>
          <a:ln>
            <a:solidFill>
              <a:schemeClr val="tx1"/>
            </a:solidFill>
          </a:ln>
        </p:spPr>
      </p:pic>
    </p:spTree>
    <p:extLst>
      <p:ext uri="{BB962C8B-B14F-4D97-AF65-F5344CB8AC3E}">
        <p14:creationId xmlns:p14="http://schemas.microsoft.com/office/powerpoint/2010/main" xmlns="" val="4101481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8">
                                            <p:txEl>
                                              <p:pRg st="0" end="0"/>
                                            </p:txEl>
                                          </p:spTgt>
                                        </p:tgtEl>
                                        <p:attrNameLst>
                                          <p:attrName>style.visibility</p:attrName>
                                        </p:attrNameLst>
                                      </p:cBhvr>
                                      <p:to>
                                        <p:strVal val="visible"/>
                                      </p:to>
                                    </p:set>
                                    <p:anim calcmode="lin" valueType="num">
                                      <p:cBhvr>
                                        <p:cTn id="22" dur="1000" fill="hold"/>
                                        <p:tgtEl>
                                          <p:spTgt spid="98">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8">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8">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 calcmode="lin" valueType="num">
                                      <p:cBhvr>
                                        <p:cTn id="27" dur="1000" fill="hold"/>
                                        <p:tgtEl>
                                          <p:spTgt spid="59">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59">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59">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77">
                                            <p:txEl>
                                              <p:pRg st="0" end="0"/>
                                            </p:txEl>
                                          </p:spTgt>
                                        </p:tgtEl>
                                        <p:attrNameLst>
                                          <p:attrName>style.visibility</p:attrName>
                                        </p:attrNameLst>
                                      </p:cBhvr>
                                      <p:to>
                                        <p:strVal val="visible"/>
                                      </p:to>
                                    </p:set>
                                    <p:anim calcmode="lin" valueType="num">
                                      <p:cBhvr>
                                        <p:cTn id="32" dur="1000" fill="hold"/>
                                        <p:tgtEl>
                                          <p:spTgt spid="77">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77">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77">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58">
                                            <p:txEl>
                                              <p:pRg st="0" end="0"/>
                                            </p:txEl>
                                          </p:spTgt>
                                        </p:tgtEl>
                                        <p:attrNameLst>
                                          <p:attrName>style.visibility</p:attrName>
                                        </p:attrNameLst>
                                      </p:cBhvr>
                                      <p:to>
                                        <p:strVal val="visible"/>
                                      </p:to>
                                    </p:set>
                                    <p:anim calcmode="lin" valueType="num">
                                      <p:cBhvr>
                                        <p:cTn id="37" dur="1000" fill="hold"/>
                                        <p:tgtEl>
                                          <p:spTgt spid="58">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58">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58">
                                            <p:txEl>
                                              <p:pRg st="0" end="0"/>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50">
                                            <p:txEl>
                                              <p:pRg st="0" end="0"/>
                                            </p:txEl>
                                          </p:spTgt>
                                        </p:tgtEl>
                                        <p:attrNameLst>
                                          <p:attrName>style.visibility</p:attrName>
                                        </p:attrNameLst>
                                      </p:cBhvr>
                                      <p:to>
                                        <p:strVal val="visible"/>
                                      </p:to>
                                    </p:set>
                                    <p:anim calcmode="lin" valueType="num">
                                      <p:cBhvr>
                                        <p:cTn id="42" dur="1000" fill="hold"/>
                                        <p:tgtEl>
                                          <p:spTgt spid="50">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50">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5" name="Прямоугольник 44"/>
          <p:cNvSpPr/>
          <p:nvPr/>
        </p:nvSpPr>
        <p:spPr>
          <a:xfrm>
            <a:off x="4194246"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01172" y="5117240"/>
            <a:ext cx="3011955" cy="1477328"/>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В каком городе</a:t>
            </a:r>
          </a:p>
          <a:p>
            <a:pPr algn="ctr"/>
            <a:r>
              <a:rPr lang="ru-RU" dirty="0" smtClean="0">
                <a:solidFill>
                  <a:schemeClr val="accent6">
                    <a:lumMod val="75000"/>
                  </a:schemeClr>
                </a:solidFill>
                <a:latin typeface="Comic Sans MS" panose="030F0702030302020204" pitchFamily="66" charset="0"/>
              </a:rPr>
              <a:t> находится</a:t>
            </a:r>
          </a:p>
          <a:p>
            <a:pPr algn="ctr"/>
            <a:r>
              <a:rPr lang="ru-RU" dirty="0" smtClean="0">
                <a:solidFill>
                  <a:schemeClr val="accent6">
                    <a:lumMod val="75000"/>
                  </a:schemeClr>
                </a:solidFill>
                <a:latin typeface="Comic Sans MS" panose="030F0702030302020204" pitchFamily="66" charset="0"/>
              </a:rPr>
              <a:t> духовное училище,</a:t>
            </a:r>
          </a:p>
          <a:p>
            <a:pPr algn="ctr"/>
            <a:r>
              <a:rPr lang="ru-RU" dirty="0" smtClean="0">
                <a:solidFill>
                  <a:schemeClr val="accent6">
                    <a:lumMod val="75000"/>
                  </a:schemeClr>
                </a:solidFill>
                <a:latin typeface="Comic Sans MS" panose="030F0702030302020204" pitchFamily="66" charset="0"/>
              </a:rPr>
              <a:t> в котором учился</a:t>
            </a:r>
          </a:p>
          <a:p>
            <a:pPr algn="ctr"/>
            <a:r>
              <a:rPr lang="ru-RU" dirty="0" smtClean="0">
                <a:solidFill>
                  <a:schemeClr val="accent6">
                    <a:lumMod val="75000"/>
                  </a:schemeClr>
                </a:solidFill>
                <a:latin typeface="Comic Sans MS" panose="030F0702030302020204" pitchFamily="66" charset="0"/>
              </a:rPr>
              <a:t> Иван Куратов?</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a:off x="2842859" y="5512308"/>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grpSp>
        <p:nvGrpSpPr>
          <p:cNvPr id="109" name="Group 1"/>
          <p:cNvGrpSpPr>
            <a:grpSpLocks/>
          </p:cNvGrpSpPr>
          <p:nvPr/>
        </p:nvGrpSpPr>
        <p:grpSpPr bwMode="auto">
          <a:xfrm>
            <a:off x="238125" y="596900"/>
            <a:ext cx="4073525" cy="2747962"/>
            <a:chOff x="204" y="799"/>
            <a:chExt cx="2566" cy="1731"/>
          </a:xfrm>
        </p:grpSpPr>
        <p:pic>
          <p:nvPicPr>
            <p:cNvPr id="110" name="Picture 2"/>
            <p:cNvPicPr>
              <a:picLocks noChangeAspect="1" noChangeArrowheads="1"/>
            </p:cNvPicPr>
            <p:nvPr/>
          </p:nvPicPr>
          <p:blipFill>
            <a:blip r:embed="rId3" cstate="print"/>
            <a:srcRect/>
            <a:stretch>
              <a:fillRect/>
            </a:stretch>
          </p:blipFill>
          <p:spPr bwMode="auto">
            <a:xfrm>
              <a:off x="204" y="799"/>
              <a:ext cx="2567" cy="1732"/>
            </a:xfrm>
            <a:prstGeom prst="rect">
              <a:avLst/>
            </a:prstGeom>
            <a:noFill/>
            <a:ln w="3175">
              <a:solidFill>
                <a:srgbClr val="FFFF81"/>
              </a:solidFill>
              <a:miter lim="800000"/>
              <a:headEnd/>
              <a:tailEnd/>
            </a:ln>
            <a:effectLst/>
          </p:spPr>
        </p:pic>
        <p:sp>
          <p:nvSpPr>
            <p:cNvPr id="111" name="Text Box 3"/>
            <p:cNvSpPr txBox="1">
              <a:spLocks noChangeArrowheads="1"/>
            </p:cNvSpPr>
            <p:nvPr/>
          </p:nvSpPr>
          <p:spPr bwMode="auto">
            <a:xfrm>
              <a:off x="204" y="799"/>
              <a:ext cx="2567" cy="1732"/>
            </a:xfrm>
            <a:prstGeom prst="rect">
              <a:avLst/>
            </a:prstGeom>
            <a:noFill/>
            <a:ln w="3175">
              <a:solidFill>
                <a:schemeClr val="tx1"/>
              </a:solidFill>
              <a:round/>
              <a:headEnd/>
              <a:tailEnd/>
            </a:ln>
            <a:effectLst/>
          </p:spPr>
          <p:txBody>
            <a:bodyPr wrap="none" anchor="ctr"/>
            <a:lstStyle/>
            <a:p>
              <a:endParaRPr lang="ru-RU"/>
            </a:p>
          </p:txBody>
        </p:sp>
      </p:grpSp>
    </p:spTree>
    <p:extLst>
      <p:ext uri="{BB962C8B-B14F-4D97-AF65-F5344CB8AC3E}">
        <p14:creationId xmlns:p14="http://schemas.microsoft.com/office/powerpoint/2010/main" xmlns="" val="4101481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fill="hold" nodeType="withEffect">
                                  <p:stCondLst>
                                    <p:cond delay="0"/>
                                  </p:stCondLst>
                                  <p:childTnLst>
                                    <p:set>
                                      <p:cBhvr additive="repl">
                                        <p:cTn id="6" dur="1" fill="hold">
                                          <p:stCondLst>
                                            <p:cond delay="0"/>
                                          </p:stCondLst>
                                        </p:cTn>
                                        <p:tgtEl>
                                          <p:spTgt spid="109"/>
                                        </p:tgtEl>
                                        <p:attrNameLst>
                                          <p:attrName>style.visibility</p:attrName>
                                        </p:attrNameLst>
                                      </p:cBhvr>
                                      <p:to>
                                        <p:strVal val="visible"/>
                                      </p:to>
                                    </p:set>
                                    <p:anim calcmode="lin" valueType="num">
                                      <p:cBhvr additive="repl">
                                        <p:cTn id="7" dur="1000" fill="hold"/>
                                        <p:tgtEl>
                                          <p:spTgt spid="109"/>
                                        </p:tgtEl>
                                        <p:attrNameLst>
                                          <p:attrName>ppt_x</p:attrName>
                                        </p:attrNameLst>
                                      </p:cBhvr>
                                      <p:tavLst>
                                        <p:tav tm="100000">
                                          <p:val>
                                            <p:strVal val="#ppt_x-.2"/>
                                          </p:val>
                                        </p:tav>
                                        <p:tav tm="100000">
                                          <p:val>
                                            <p:strVal val="#ppt_x"/>
                                          </p:val>
                                        </p:tav>
                                      </p:tavLst>
                                    </p:anim>
                                    <p:anim calcmode="lin" valueType="num">
                                      <p:cBhvr additive="repl">
                                        <p:cTn id="8" dur="1000" fill="hold"/>
                                        <p:tgtEl>
                                          <p:spTgt spid="109"/>
                                        </p:tgtEl>
                                        <p:attrNameLst>
                                          <p:attrName>ppt_y</p:attrName>
                                        </p:attrNameLst>
                                      </p:cBhvr>
                                      <p:tavLst>
                                        <p:tav tm="100000">
                                          <p:val>
                                            <p:strVal val="#ppt_y"/>
                                          </p:val>
                                        </p:tav>
                                        <p:tav tm="100000">
                                          <p:val>
                                            <p:strVal val="#ppt_y"/>
                                          </p:val>
                                        </p:tav>
                                      </p:tavLst>
                                    </p:anim>
                                    <p:animEffect transition="in" filter="wipe(right)">
                                      <p:cBhvr additive="repl">
                                        <p:cTn id="9" dur="1000"/>
                                        <p:tgtEl>
                                          <p:spTgt spid="109"/>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 calcmode="lin" valueType="num">
                                      <p:cBhvr>
                                        <p:cTn id="24" dur="1000" fill="hold"/>
                                        <p:tgtEl>
                                          <p:spTgt spid="27">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7">
                                            <p:txEl>
                                              <p:pRg st="0" end="0"/>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 calcmode="lin" valueType="num">
                                      <p:cBhvr>
                                        <p:cTn id="29" dur="10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42">
                                            <p:txEl>
                                              <p:pRg st="0" end="0"/>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p:cTn id="34" dur="1000" fill="hold"/>
                                        <p:tgtEl>
                                          <p:spTgt spid="33">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33">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33">
                                            <p:txEl>
                                              <p:pRg st="0" end="0"/>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p:cTn id="39"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26">
                                            <p:txEl>
                                              <p:pRg st="0" end="0"/>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 calcmode="lin" valueType="num">
                                      <p:cBhvr>
                                        <p:cTn id="44" dur="1000" fill="hold"/>
                                        <p:tgtEl>
                                          <p:spTgt spid="35">
                                            <p:txEl>
                                              <p:pRg st="0" end="0"/>
                                            </p:txEl>
                                          </p:spTgt>
                                        </p:tgtEl>
                                        <p:attrNameLst>
                                          <p:attrName>ppt_w</p:attrName>
                                        </p:attrNameLst>
                                      </p:cBhvr>
                                      <p:tavLst>
                                        <p:tav tm="0">
                                          <p:val>
                                            <p:strVal val="#ppt_w*0.70"/>
                                          </p:val>
                                        </p:tav>
                                        <p:tav tm="100000">
                                          <p:val>
                                            <p:strVal val="#ppt_w"/>
                                          </p:val>
                                        </p:tav>
                                      </p:tavLst>
                                    </p:anim>
                                    <p:anim calcmode="lin" valueType="num">
                                      <p:cBhvr>
                                        <p:cTn id="45" dur="100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35">
                                            <p:txEl>
                                              <p:pRg st="0" end="0"/>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p:cTn id="49" dur="1000" fill="hold"/>
                                        <p:tgtEl>
                                          <p:spTgt spid="46">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46">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5" name="Прямоугольник 44"/>
          <p:cNvSpPr/>
          <p:nvPr/>
        </p:nvSpPr>
        <p:spPr>
          <a:xfrm>
            <a:off x="4194246"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29760" y="5360127"/>
            <a:ext cx="3011955" cy="1200329"/>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На каком языке  </a:t>
            </a:r>
          </a:p>
          <a:p>
            <a:pPr algn="ctr"/>
            <a:r>
              <a:rPr lang="ru-RU" dirty="0" smtClean="0">
                <a:solidFill>
                  <a:schemeClr val="accent6">
                    <a:lumMod val="75000"/>
                  </a:schemeClr>
                </a:solidFill>
                <a:latin typeface="Comic Sans MS" panose="030F0702030302020204" pitchFamily="66" charset="0"/>
              </a:rPr>
              <a:t> Иван </a:t>
            </a:r>
            <a:r>
              <a:rPr lang="ru-RU" dirty="0" err="1" smtClean="0">
                <a:solidFill>
                  <a:schemeClr val="accent6">
                    <a:lumMod val="75000"/>
                  </a:schemeClr>
                </a:solidFill>
                <a:latin typeface="Comic Sans MS" panose="030F0702030302020204" pitchFamily="66" charset="0"/>
              </a:rPr>
              <a:t>Куратов</a:t>
            </a:r>
            <a:r>
              <a:rPr lang="ru-RU" dirty="0" smtClean="0">
                <a:solidFill>
                  <a:schemeClr val="accent6">
                    <a:lumMod val="75000"/>
                  </a:schemeClr>
                </a:solidFill>
                <a:latin typeface="Comic Sans MS" panose="030F0702030302020204" pitchFamily="66" charset="0"/>
              </a:rPr>
              <a:t> </a:t>
            </a:r>
          </a:p>
          <a:p>
            <a:pPr algn="ctr"/>
            <a:r>
              <a:rPr lang="ru-RU" dirty="0" smtClean="0">
                <a:solidFill>
                  <a:schemeClr val="accent6">
                    <a:lumMod val="75000"/>
                  </a:schemeClr>
                </a:solidFill>
                <a:latin typeface="Comic Sans MS" panose="030F0702030302020204" pitchFamily="66" charset="0"/>
              </a:rPr>
              <a:t>писал свои произведения?</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rot="5400000">
            <a:off x="6143271" y="2211895"/>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2" name="Picture 2" descr="http://static.ozone.ru/multimedia/books_covers/1008823890.jpg"/>
          <p:cNvPicPr>
            <a:picLocks noChangeAspect="1" noChangeArrowheads="1"/>
          </p:cNvPicPr>
          <p:nvPr/>
        </p:nvPicPr>
        <p:blipFill>
          <a:blip r:embed="rId3" cstate="print"/>
          <a:srcRect/>
          <a:stretch>
            <a:fillRect/>
          </a:stretch>
        </p:blipFill>
        <p:spPr bwMode="auto">
          <a:xfrm>
            <a:off x="682022" y="514350"/>
            <a:ext cx="2488214" cy="3745699"/>
          </a:xfrm>
          <a:prstGeom prst="rect">
            <a:avLst/>
          </a:prstGeom>
          <a:noFill/>
          <a:ln>
            <a:solidFill>
              <a:schemeClr val="tx1"/>
            </a:solidFill>
          </a:ln>
        </p:spPr>
      </p:pic>
    </p:spTree>
    <p:extLst>
      <p:ext uri="{BB962C8B-B14F-4D97-AF65-F5344CB8AC3E}">
        <p14:creationId xmlns:p14="http://schemas.microsoft.com/office/powerpoint/2010/main" xmlns="" val="4101481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3"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 calcmode="lin" valueType="num">
                                      <p:cBhvr>
                                        <p:cTn id="22" dur="1000" fill="hold"/>
                                        <p:tgtEl>
                                          <p:spTgt spid="93">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3">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anim calcmode="lin" valueType="num">
                                      <p:cBhvr>
                                        <p:cTn id="27" dur="1000" fill="hold"/>
                                        <p:tgtEl>
                                          <p:spTgt spid="86">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86">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86">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96">
                                            <p:txEl>
                                              <p:pRg st="0" end="0"/>
                                            </p:txEl>
                                          </p:spTgt>
                                        </p:tgtEl>
                                        <p:attrNameLst>
                                          <p:attrName>style.visibility</p:attrName>
                                        </p:attrNameLst>
                                      </p:cBhvr>
                                      <p:to>
                                        <p:strVal val="visible"/>
                                      </p:to>
                                    </p:set>
                                    <p:anim calcmode="lin" valueType="num">
                                      <p:cBhvr>
                                        <p:cTn id="32" dur="1000" fill="hold"/>
                                        <p:tgtEl>
                                          <p:spTgt spid="96">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96">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96">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p:cTn id="37" dur="1000" fill="hold"/>
                                        <p:tgtEl>
                                          <p:spTgt spid="31">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31">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194246"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То, чему обучал детей Иван </a:t>
            </a:r>
            <a:r>
              <a:rPr lang="ru-RU" dirty="0" err="1" smtClean="0">
                <a:solidFill>
                  <a:schemeClr val="accent6">
                    <a:lumMod val="75000"/>
                  </a:schemeClr>
                </a:solidFill>
                <a:latin typeface="Comic Sans MS" panose="030F0702030302020204" pitchFamily="66" charset="0"/>
              </a:rPr>
              <a:t>Куратов</a:t>
            </a:r>
            <a:r>
              <a:rPr lang="ru-RU" dirty="0" smtClean="0">
                <a:solidFill>
                  <a:schemeClr val="accent6">
                    <a:lumMod val="75000"/>
                  </a:schemeClr>
                </a:solidFill>
                <a:latin typeface="Comic Sans MS" panose="030F0702030302020204" pitchFamily="66" charset="0"/>
              </a:rPr>
              <a:t> </a:t>
            </a:r>
          </a:p>
          <a:p>
            <a:pPr algn="ctr"/>
            <a:r>
              <a:rPr lang="ru-RU" dirty="0" smtClean="0">
                <a:solidFill>
                  <a:schemeClr val="accent6">
                    <a:lumMod val="75000"/>
                  </a:schemeClr>
                </a:solidFill>
                <a:latin typeface="Comic Sans MS" panose="030F0702030302020204" pitchFamily="66" charset="0"/>
              </a:rPr>
              <a:t>в Усть – </a:t>
            </a:r>
            <a:r>
              <a:rPr lang="ru-RU" dirty="0" err="1" smtClean="0">
                <a:solidFill>
                  <a:schemeClr val="accent6">
                    <a:lumMod val="75000"/>
                  </a:schemeClr>
                </a:solidFill>
                <a:latin typeface="Comic Sans MS" panose="030F0702030302020204" pitchFamily="66" charset="0"/>
              </a:rPr>
              <a:t>Сысольске</a:t>
            </a:r>
            <a:r>
              <a:rPr lang="ru-RU" dirty="0" smtClean="0">
                <a:solidFill>
                  <a:schemeClr val="accent6">
                    <a:lumMod val="75000"/>
                  </a:schemeClr>
                </a:solidFill>
                <a:latin typeface="Comic Sans MS" panose="030F0702030302020204" pitchFamily="66" charset="0"/>
              </a:rPr>
              <a:t> </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a:off x="6400446" y="4169282"/>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2" name="Picture 2" descr="https://zhivayaistoriya.files.wordpress.com/2015/01/d0bcd0b0d0bbd18cd187d0b8d0ba-d0bfd0b8d188d0b5d182-d0bfd0b5d180d0bed0bc.jpg?w=600&amp;h=5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537" y="688769"/>
            <a:ext cx="3589894" cy="3051411"/>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1481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0">
                                            <p:txEl>
                                              <p:pRg st="0" end="0"/>
                                            </p:txEl>
                                          </p:spTgt>
                                        </p:tgtEl>
                                        <p:attrNameLst>
                                          <p:attrName>style.visibility</p:attrName>
                                        </p:attrNameLst>
                                      </p:cBhvr>
                                      <p:to>
                                        <p:strVal val="visible"/>
                                      </p:to>
                                    </p:set>
                                    <p:anim calcmode="lin" valueType="num">
                                      <p:cBhvr>
                                        <p:cTn id="22" dur="1000" fill="hold"/>
                                        <p:tgtEl>
                                          <p:spTgt spid="90">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0">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0">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 calcmode="lin" valueType="num">
                                      <p:cBhvr>
                                        <p:cTn id="27" dur="1000" fill="hold"/>
                                        <p:tgtEl>
                                          <p:spTgt spid="52">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52">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52">
                                            <p:txEl>
                                              <p:pRg st="0" end="0"/>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 calcmode="lin" valueType="num">
                                      <p:cBhvr>
                                        <p:cTn id="32" dur="1000" fill="hold"/>
                                        <p:tgtEl>
                                          <p:spTgt spid="69">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69">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69">
                                            <p:txEl>
                                              <p:pRg st="0" end="0"/>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 calcmode="lin" valueType="num">
                                      <p:cBhvr>
                                        <p:cTn id="37" dur="1000" fill="hold"/>
                                        <p:tgtEl>
                                          <p:spTgt spid="44">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44">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44">
                                            <p:txEl>
                                              <p:pRg st="0" end="0"/>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70">
                                            <p:txEl>
                                              <p:pRg st="0" end="0"/>
                                            </p:txEl>
                                          </p:spTgt>
                                        </p:tgtEl>
                                        <p:attrNameLst>
                                          <p:attrName>style.visibility</p:attrName>
                                        </p:attrNameLst>
                                      </p:cBhvr>
                                      <p:to>
                                        <p:strVal val="visible"/>
                                      </p:to>
                                    </p:set>
                                    <p:anim calcmode="lin" valueType="num">
                                      <p:cBhvr>
                                        <p:cTn id="42" dur="1000" fill="hold"/>
                                        <p:tgtEl>
                                          <p:spTgt spid="70">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70">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70">
                                            <p:txEl>
                                              <p:pRg st="0" end="0"/>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p:cTn id="47" dur="1000" fill="hold"/>
                                        <p:tgtEl>
                                          <p:spTgt spid="34">
                                            <p:txEl>
                                              <p:pRg st="0" end="0"/>
                                            </p:txEl>
                                          </p:spTgt>
                                        </p:tgtEl>
                                        <p:attrNameLst>
                                          <p:attrName>ppt_w</p:attrName>
                                        </p:attrNameLst>
                                      </p:cBhvr>
                                      <p:tavLst>
                                        <p:tav tm="0">
                                          <p:val>
                                            <p:strVal val="#ppt_w*0.70"/>
                                          </p:val>
                                        </p:tav>
                                        <p:tav tm="100000">
                                          <p:val>
                                            <p:strVal val="#ppt_w"/>
                                          </p:val>
                                        </p:tav>
                                      </p:tavLst>
                                    </p:anim>
                                    <p:anim calcmode="lin" valueType="num">
                                      <p:cBhvr>
                                        <p:cTn id="48" dur="1000" fill="hold"/>
                                        <p:tgtEl>
                                          <p:spTgt spid="34">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34">
                                            <p:txEl>
                                              <p:pRg st="0" end="0"/>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61">
                                            <p:txEl>
                                              <p:pRg st="0" end="0"/>
                                            </p:txEl>
                                          </p:spTgt>
                                        </p:tgtEl>
                                        <p:attrNameLst>
                                          <p:attrName>style.visibility</p:attrName>
                                        </p:attrNameLst>
                                      </p:cBhvr>
                                      <p:to>
                                        <p:strVal val="visible"/>
                                      </p:to>
                                    </p:set>
                                    <p:anim calcmode="lin" valueType="num">
                                      <p:cBhvr>
                                        <p:cTn id="52" dur="1000" fill="hold"/>
                                        <p:tgtEl>
                                          <p:spTgt spid="61">
                                            <p:txEl>
                                              <p:pRg st="0" end="0"/>
                                            </p:txEl>
                                          </p:spTgt>
                                        </p:tgtEl>
                                        <p:attrNameLst>
                                          <p:attrName>ppt_w</p:attrName>
                                        </p:attrNameLst>
                                      </p:cBhvr>
                                      <p:tavLst>
                                        <p:tav tm="0">
                                          <p:val>
                                            <p:strVal val="#ppt_w*0.70"/>
                                          </p:val>
                                        </p:tav>
                                        <p:tav tm="100000">
                                          <p:val>
                                            <p:strVal val="#ppt_w"/>
                                          </p:val>
                                        </p:tav>
                                      </p:tavLst>
                                    </p:anim>
                                    <p:anim calcmode="lin" valueType="num">
                                      <p:cBhvr>
                                        <p:cTn id="53" dur="1000" fill="hold"/>
                                        <p:tgtEl>
                                          <p:spTgt spid="61">
                                            <p:txEl>
                                              <p:pRg st="0" end="0"/>
                                            </p:txEl>
                                          </p:spTgt>
                                        </p:tgtEl>
                                        <p:attrNameLst>
                                          <p:attrName>ppt_h</p:attrName>
                                        </p:attrNameLst>
                                      </p:cBhvr>
                                      <p:tavLst>
                                        <p:tav tm="0">
                                          <p:val>
                                            <p:strVal val="#ppt_h"/>
                                          </p:val>
                                        </p:tav>
                                        <p:tav tm="100000">
                                          <p:val>
                                            <p:strVal val="#ppt_h"/>
                                          </p:val>
                                        </p:tav>
                                      </p:tavLst>
                                    </p:anim>
                                    <p:animEffect transition="in" filter="fade">
                                      <p:cBhvr>
                                        <p:cTn id="54" dur="10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29760" y="5360127"/>
            <a:ext cx="3011955" cy="923330"/>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Кого из русских поэтов И.А. </a:t>
            </a:r>
            <a:r>
              <a:rPr lang="ru-RU" dirty="0" err="1" smtClean="0">
                <a:solidFill>
                  <a:schemeClr val="accent6">
                    <a:lumMod val="75000"/>
                  </a:schemeClr>
                </a:solidFill>
                <a:latin typeface="Comic Sans MS" panose="030F0702030302020204" pitchFamily="66" charset="0"/>
              </a:rPr>
              <a:t>Куратов</a:t>
            </a:r>
            <a:r>
              <a:rPr lang="ru-RU" dirty="0" smtClean="0">
                <a:solidFill>
                  <a:schemeClr val="accent6">
                    <a:lumMod val="75000"/>
                  </a:schemeClr>
                </a:solidFill>
                <a:latin typeface="Comic Sans MS" panose="030F0702030302020204" pitchFamily="66" charset="0"/>
              </a:rPr>
              <a:t> считал своим учителем?</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a:off x="2012199" y="4860789"/>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1029" name="Picture 5" descr="http://fb.ru/misc/i/gallery/25615/164329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975" r="24185"/>
          <a:stretch/>
        </p:blipFill>
        <p:spPr bwMode="auto">
          <a:xfrm>
            <a:off x="772224" y="564809"/>
            <a:ext cx="2489007" cy="2999801"/>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285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xEl>
                                              <p:pRg st="0" end="0"/>
                                            </p:txEl>
                                          </p:spTgt>
                                        </p:tgtEl>
                                        <p:attrNameLst>
                                          <p:attrName>style.visibility</p:attrName>
                                        </p:attrNameLst>
                                      </p:cBhvr>
                                      <p:to>
                                        <p:strVal val="visible"/>
                                      </p:to>
                                    </p:set>
                                    <p:animEffect transition="in" filter="fade">
                                      <p:cBhvr>
                                        <p:cTn id="30" dur="500"/>
                                        <p:tgtEl>
                                          <p:spTgt spid="39">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fade">
                                      <p:cBhvr>
                                        <p:cTn id="33" dur="500"/>
                                        <p:tgtEl>
                                          <p:spTgt spid="3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xEl>
                                              <p:pRg st="0" end="0"/>
                                            </p:txEl>
                                          </p:spTgt>
                                        </p:tgtEl>
                                        <p:attrNameLst>
                                          <p:attrName>style.visibility</p:attrName>
                                        </p:attrNameLst>
                                      </p:cBhvr>
                                      <p:to>
                                        <p:strVal val="visible"/>
                                      </p:to>
                                    </p:set>
                                    <p:animEffect transition="in" filter="fade">
                                      <p:cBhvr>
                                        <p:cTn id="36" dur="500"/>
                                        <p:tgtEl>
                                          <p:spTgt spid="30">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animEffect transition="in" filter="fade">
                                      <p:cBhvr>
                                        <p:cTn id="3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09142" y="-62022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Прямоугольник 24"/>
          <p:cNvSpPr/>
          <p:nvPr/>
        </p:nvSpPr>
        <p:spPr>
          <a:xfrm>
            <a:off x="4207084" y="58904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26" name="Прямоугольник 25"/>
          <p:cNvSpPr/>
          <p:nvPr/>
        </p:nvSpPr>
        <p:spPr>
          <a:xfrm>
            <a:off x="4593778" y="553904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27" name="Прямоугольник 26"/>
          <p:cNvSpPr/>
          <p:nvPr/>
        </p:nvSpPr>
        <p:spPr>
          <a:xfrm>
            <a:off x="3412103" y="552993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Я</a:t>
            </a:r>
            <a:endParaRPr lang="ru-RU" sz="2400" b="1" i="1" dirty="0">
              <a:solidFill>
                <a:srgbClr val="FF0000"/>
              </a:solidFill>
            </a:endParaRPr>
          </a:p>
        </p:txBody>
      </p:sp>
      <p:sp>
        <p:nvSpPr>
          <p:cNvPr id="28" name="Прямоугольник 27"/>
          <p:cNvSpPr/>
          <p:nvPr/>
        </p:nvSpPr>
        <p:spPr>
          <a:xfrm>
            <a:off x="3782500" y="41219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29" name="Прямоугольник 28"/>
          <p:cNvSpPr/>
          <p:nvPr/>
        </p:nvSpPr>
        <p:spPr>
          <a:xfrm>
            <a:off x="4188889" y="44654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30" name="Прямоугольник 29"/>
          <p:cNvSpPr/>
          <p:nvPr/>
        </p:nvSpPr>
        <p:spPr>
          <a:xfrm>
            <a:off x="4191164" y="482252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1" name="Прямоугольник 30"/>
          <p:cNvSpPr/>
          <p:nvPr/>
        </p:nvSpPr>
        <p:spPr>
          <a:xfrm>
            <a:off x="6144913"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И</a:t>
            </a:r>
            <a:endParaRPr lang="ru-RU" sz="2400" b="1" i="1" dirty="0">
              <a:solidFill>
                <a:srgbClr val="FF0000"/>
              </a:solidFill>
            </a:endParaRPr>
          </a:p>
        </p:txBody>
      </p:sp>
      <p:sp>
        <p:nvSpPr>
          <p:cNvPr id="33" name="Прямоугольник 32"/>
          <p:cNvSpPr/>
          <p:nvPr/>
        </p:nvSpPr>
        <p:spPr>
          <a:xfrm>
            <a:off x="4202535" y="55390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Е</a:t>
            </a:r>
            <a:endParaRPr lang="ru-RU" sz="2400" b="1" i="1" dirty="0">
              <a:solidFill>
                <a:srgbClr val="FF0000"/>
              </a:solidFill>
            </a:endParaRPr>
          </a:p>
        </p:txBody>
      </p:sp>
      <p:sp>
        <p:nvSpPr>
          <p:cNvPr id="34" name="Прямоугольник 33"/>
          <p:cNvSpPr/>
          <p:nvPr/>
        </p:nvSpPr>
        <p:spPr>
          <a:xfrm>
            <a:off x="8906853"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Т</a:t>
            </a:r>
            <a:endParaRPr lang="ru-RU" sz="2400" b="1" i="1" dirty="0">
              <a:solidFill>
                <a:srgbClr val="FF0000"/>
              </a:solidFill>
            </a:endParaRPr>
          </a:p>
        </p:txBody>
      </p:sp>
      <p:sp>
        <p:nvSpPr>
          <p:cNvPr id="35" name="Прямоугольник 34"/>
          <p:cNvSpPr/>
          <p:nvPr/>
        </p:nvSpPr>
        <p:spPr>
          <a:xfrm>
            <a:off x="4982734" y="554827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С</a:t>
            </a:r>
            <a:endParaRPr lang="ru-RU" sz="2400" b="1" i="1" dirty="0">
              <a:solidFill>
                <a:srgbClr val="FF0000"/>
              </a:solidFill>
            </a:endParaRPr>
          </a:p>
        </p:txBody>
      </p:sp>
      <p:sp>
        <p:nvSpPr>
          <p:cNvPr id="36" name="Прямоугольник 35"/>
          <p:cNvSpPr/>
          <p:nvPr/>
        </p:nvSpPr>
        <p:spPr>
          <a:xfrm>
            <a:off x="3797653" y="48248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37" name="Прямоугольник 36"/>
          <p:cNvSpPr/>
          <p:nvPr/>
        </p:nvSpPr>
        <p:spPr>
          <a:xfrm>
            <a:off x="4591497" y="482707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Н</a:t>
            </a:r>
            <a:endParaRPr lang="ru-RU" sz="2400" b="1" i="1" dirty="0">
              <a:solidFill>
                <a:srgbClr val="FF0000"/>
              </a:solidFill>
            </a:endParaRPr>
          </a:p>
        </p:txBody>
      </p:sp>
      <p:sp>
        <p:nvSpPr>
          <p:cNvPr id="38" name="Прямоугольник 37"/>
          <p:cNvSpPr/>
          <p:nvPr/>
        </p:nvSpPr>
        <p:spPr>
          <a:xfrm>
            <a:off x="4185477"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39" name="Прямоугольник 38"/>
          <p:cNvSpPr/>
          <p:nvPr/>
        </p:nvSpPr>
        <p:spPr>
          <a:xfrm>
            <a:off x="34223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a:solidFill>
                  <a:srgbClr val="FF0000"/>
                </a:solidFill>
              </a:rPr>
              <a:t>Ш</a:t>
            </a:r>
          </a:p>
        </p:txBody>
      </p:sp>
      <p:sp>
        <p:nvSpPr>
          <p:cNvPr id="40" name="Прямоугольник 39"/>
          <p:cNvSpPr/>
          <p:nvPr/>
        </p:nvSpPr>
        <p:spPr>
          <a:xfrm>
            <a:off x="3029840"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У</a:t>
            </a:r>
            <a:endParaRPr lang="ru-RU" sz="2400" b="1" i="1" dirty="0">
              <a:solidFill>
                <a:srgbClr val="FF0000"/>
              </a:solidFill>
            </a:endParaRPr>
          </a:p>
        </p:txBody>
      </p:sp>
      <p:sp>
        <p:nvSpPr>
          <p:cNvPr id="41" name="Прямоугольник 40"/>
          <p:cNvSpPr/>
          <p:nvPr/>
        </p:nvSpPr>
        <p:spPr>
          <a:xfrm>
            <a:off x="2621795" y="481798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П</a:t>
            </a:r>
            <a:endParaRPr lang="ru-RU" sz="2400" b="1" i="1" dirty="0">
              <a:solidFill>
                <a:srgbClr val="FF0000"/>
              </a:solidFill>
            </a:endParaRPr>
          </a:p>
        </p:txBody>
      </p:sp>
      <p:sp>
        <p:nvSpPr>
          <p:cNvPr id="42" name="Прямоугольник 41"/>
          <p:cNvSpPr/>
          <p:nvPr/>
        </p:nvSpPr>
        <p:spPr>
          <a:xfrm>
            <a:off x="3811301" y="55344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43" name="Прямоугольник 42"/>
          <p:cNvSpPr/>
          <p:nvPr/>
        </p:nvSpPr>
        <p:spPr>
          <a:xfrm>
            <a:off x="5765808" y="92485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4" name="Прямоугольник 43"/>
          <p:cNvSpPr/>
          <p:nvPr/>
        </p:nvSpPr>
        <p:spPr>
          <a:xfrm>
            <a:off x="8100911"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45" name="Прямоугольник 44"/>
          <p:cNvSpPr/>
          <p:nvPr/>
        </p:nvSpPr>
        <p:spPr>
          <a:xfrm>
            <a:off x="4208760" y="6258030"/>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6" name="Прямоугольник 45"/>
          <p:cNvSpPr/>
          <p:nvPr/>
        </p:nvSpPr>
        <p:spPr>
          <a:xfrm>
            <a:off x="5376746" y="554827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47" name="Прямоугольник 46"/>
          <p:cNvSpPr/>
          <p:nvPr/>
        </p:nvSpPr>
        <p:spPr>
          <a:xfrm>
            <a:off x="4195710" y="51910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48" name="Прямоугольник 47"/>
          <p:cNvSpPr/>
          <p:nvPr/>
        </p:nvSpPr>
        <p:spPr>
          <a:xfrm>
            <a:off x="4589728" y="411739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49" name="Прямоугольник 48"/>
          <p:cNvSpPr/>
          <p:nvPr/>
        </p:nvSpPr>
        <p:spPr>
          <a:xfrm>
            <a:off x="4982734" y="19691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0" name="Прямоугольник 49"/>
          <p:cNvSpPr/>
          <p:nvPr/>
        </p:nvSpPr>
        <p:spPr>
          <a:xfrm>
            <a:off x="6164746" y="162503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А</a:t>
            </a:r>
            <a:endParaRPr lang="ru-RU" sz="2400" b="1" i="1" dirty="0">
              <a:solidFill>
                <a:srgbClr val="C00000"/>
              </a:solidFill>
            </a:endParaRPr>
          </a:p>
        </p:txBody>
      </p:sp>
      <p:sp>
        <p:nvSpPr>
          <p:cNvPr id="52" name="Прямоугольник 51"/>
          <p:cNvSpPr/>
          <p:nvPr/>
        </p:nvSpPr>
        <p:spPr>
          <a:xfrm>
            <a:off x="7319577" y="4127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Р</a:t>
            </a:r>
            <a:endParaRPr lang="ru-RU" sz="2400" b="1" i="1" dirty="0">
              <a:solidFill>
                <a:srgbClr val="FF0000"/>
              </a:solidFill>
            </a:endParaRPr>
          </a:p>
        </p:txBody>
      </p:sp>
      <p:sp>
        <p:nvSpPr>
          <p:cNvPr id="54" name="Прямоугольник 53"/>
          <p:cNvSpPr/>
          <p:nvPr/>
        </p:nvSpPr>
        <p:spPr>
          <a:xfrm>
            <a:off x="4990698" y="44753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5" name="Прямоугольник 54"/>
          <p:cNvSpPr/>
          <p:nvPr/>
        </p:nvSpPr>
        <p:spPr>
          <a:xfrm>
            <a:off x="5765809" y="57001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6" name="Прямоугольник 55"/>
          <p:cNvSpPr/>
          <p:nvPr/>
        </p:nvSpPr>
        <p:spPr>
          <a:xfrm>
            <a:off x="5765809" y="20996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7" name="Прямоугольник 56"/>
          <p:cNvSpPr/>
          <p:nvPr/>
        </p:nvSpPr>
        <p:spPr>
          <a:xfrm>
            <a:off x="6924508"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58" name="Прямоугольник 57"/>
          <p:cNvSpPr/>
          <p:nvPr/>
        </p:nvSpPr>
        <p:spPr>
          <a:xfrm>
            <a:off x="5764553" y="16217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Р</a:t>
            </a:r>
            <a:endParaRPr lang="ru-RU" sz="2400" b="1" i="1" dirty="0">
              <a:solidFill>
                <a:srgbClr val="C00000"/>
              </a:solidFill>
            </a:endParaRPr>
          </a:p>
        </p:txBody>
      </p:sp>
      <p:sp>
        <p:nvSpPr>
          <p:cNvPr id="59" name="Прямоугольник 58"/>
          <p:cNvSpPr/>
          <p:nvPr/>
        </p:nvSpPr>
        <p:spPr>
          <a:xfrm>
            <a:off x="4984314" y="16126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И</a:t>
            </a:r>
            <a:endParaRPr lang="ru-RU" sz="2400" b="1" i="1" dirty="0">
              <a:solidFill>
                <a:srgbClr val="C00000"/>
              </a:solidFill>
            </a:endParaRPr>
          </a:p>
        </p:txBody>
      </p:sp>
      <p:sp>
        <p:nvSpPr>
          <p:cNvPr id="60" name="Прямоугольник 59"/>
          <p:cNvSpPr/>
          <p:nvPr/>
        </p:nvSpPr>
        <p:spPr>
          <a:xfrm>
            <a:off x="4992184" y="12547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1" name="Прямоугольник 60"/>
          <p:cNvSpPr/>
          <p:nvPr/>
        </p:nvSpPr>
        <p:spPr>
          <a:xfrm>
            <a:off x="9304411" y="412336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62" name="Прямоугольник 61"/>
          <p:cNvSpPr/>
          <p:nvPr/>
        </p:nvSpPr>
        <p:spPr>
          <a:xfrm>
            <a:off x="5785232" y="19794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3" name="Прямоугольник 62"/>
          <p:cNvSpPr/>
          <p:nvPr/>
        </p:nvSpPr>
        <p:spPr>
          <a:xfrm>
            <a:off x="5766644" y="128028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4" name="Прямоугольник 63"/>
          <p:cNvSpPr/>
          <p:nvPr/>
        </p:nvSpPr>
        <p:spPr>
          <a:xfrm>
            <a:off x="8502594" y="20014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5" name="Прямоугольник 64"/>
          <p:cNvSpPr/>
          <p:nvPr/>
        </p:nvSpPr>
        <p:spPr>
          <a:xfrm>
            <a:off x="8490432" y="19759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6" name="Прямоугольник 65"/>
          <p:cNvSpPr/>
          <p:nvPr/>
        </p:nvSpPr>
        <p:spPr>
          <a:xfrm>
            <a:off x="8504327" y="9197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7" name="Прямоугольник 66"/>
          <p:cNvSpPr/>
          <p:nvPr/>
        </p:nvSpPr>
        <p:spPr>
          <a:xfrm>
            <a:off x="7735833" y="235788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8" name="Прямоугольник 67"/>
          <p:cNvSpPr/>
          <p:nvPr/>
        </p:nvSpPr>
        <p:spPr>
          <a:xfrm>
            <a:off x="7731647" y="16369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69" name="Прямоугольник 68"/>
          <p:cNvSpPr/>
          <p:nvPr/>
        </p:nvSpPr>
        <p:spPr>
          <a:xfrm>
            <a:off x="7716543" y="411982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А</a:t>
            </a:r>
            <a:endParaRPr lang="ru-RU" sz="2400" b="1" i="1" dirty="0">
              <a:solidFill>
                <a:srgbClr val="FF0000"/>
              </a:solidFill>
            </a:endParaRPr>
          </a:p>
        </p:txBody>
      </p:sp>
      <p:sp>
        <p:nvSpPr>
          <p:cNvPr id="70" name="Прямоугольник 69"/>
          <p:cNvSpPr/>
          <p:nvPr/>
        </p:nvSpPr>
        <p:spPr>
          <a:xfrm>
            <a:off x="8497944" y="411809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72" name="Прямоугольник 71"/>
          <p:cNvSpPr/>
          <p:nvPr/>
        </p:nvSpPr>
        <p:spPr>
          <a:xfrm>
            <a:off x="7737246" y="375326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3" name="Прямоугольник 72"/>
          <p:cNvSpPr/>
          <p:nvPr/>
        </p:nvSpPr>
        <p:spPr>
          <a:xfrm>
            <a:off x="4987877" y="374960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4" name="Прямоугольник 73"/>
          <p:cNvSpPr/>
          <p:nvPr/>
        </p:nvSpPr>
        <p:spPr>
          <a:xfrm>
            <a:off x="5751677" y="266381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6" name="Прямоугольник 75"/>
          <p:cNvSpPr/>
          <p:nvPr/>
        </p:nvSpPr>
        <p:spPr>
          <a:xfrm>
            <a:off x="4987867" y="232086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7" name="Прямоугольник 76"/>
          <p:cNvSpPr/>
          <p:nvPr/>
        </p:nvSpPr>
        <p:spPr>
          <a:xfrm>
            <a:off x="5387720" y="162162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Б</a:t>
            </a:r>
            <a:endParaRPr lang="ru-RU" sz="2400" b="1" i="1" dirty="0">
              <a:solidFill>
                <a:srgbClr val="C00000"/>
              </a:solidFill>
            </a:endParaRPr>
          </a:p>
        </p:txBody>
      </p:sp>
      <p:sp>
        <p:nvSpPr>
          <p:cNvPr id="78" name="Прямоугольник 77"/>
          <p:cNvSpPr/>
          <p:nvPr/>
        </p:nvSpPr>
        <p:spPr>
          <a:xfrm>
            <a:off x="5360709" y="266804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79" name="Прямоугольник 78"/>
          <p:cNvSpPr/>
          <p:nvPr/>
        </p:nvSpPr>
        <p:spPr>
          <a:xfrm>
            <a:off x="4993730" y="41097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0" name="Прямоугольник 79"/>
          <p:cNvSpPr/>
          <p:nvPr/>
        </p:nvSpPr>
        <p:spPr>
          <a:xfrm>
            <a:off x="6927670" y="1964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1" name="Прямоугольник 80"/>
          <p:cNvSpPr/>
          <p:nvPr/>
        </p:nvSpPr>
        <p:spPr>
          <a:xfrm>
            <a:off x="4988468" y="3391701"/>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2" name="Прямоугольник 81"/>
          <p:cNvSpPr/>
          <p:nvPr/>
        </p:nvSpPr>
        <p:spPr>
          <a:xfrm>
            <a:off x="6546691" y="2680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3" name="Прямоугольник 82"/>
          <p:cNvSpPr/>
          <p:nvPr/>
        </p:nvSpPr>
        <p:spPr>
          <a:xfrm>
            <a:off x="4990902" y="303763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4" name="Прямоугольник 83"/>
          <p:cNvSpPr/>
          <p:nvPr/>
        </p:nvSpPr>
        <p:spPr>
          <a:xfrm>
            <a:off x="4994012" y="267538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5" name="Прямоугольник 84"/>
          <p:cNvSpPr/>
          <p:nvPr/>
        </p:nvSpPr>
        <p:spPr>
          <a:xfrm>
            <a:off x="6918786" y="159243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6" name="Прямоугольник 85"/>
          <p:cNvSpPr/>
          <p:nvPr/>
        </p:nvSpPr>
        <p:spPr>
          <a:xfrm>
            <a:off x="6153974" y="302246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О</a:t>
            </a:r>
            <a:endParaRPr lang="ru-RU" sz="2400" b="1" i="1" dirty="0">
              <a:solidFill>
                <a:srgbClr val="FF0000"/>
              </a:solidFill>
            </a:endParaRPr>
          </a:p>
        </p:txBody>
      </p:sp>
      <p:sp>
        <p:nvSpPr>
          <p:cNvPr id="87" name="Прямоугольник 86"/>
          <p:cNvSpPr/>
          <p:nvPr/>
        </p:nvSpPr>
        <p:spPr>
          <a:xfrm>
            <a:off x="6929312" y="233504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8" name="Прямоугольник 87"/>
          <p:cNvSpPr/>
          <p:nvPr/>
        </p:nvSpPr>
        <p:spPr>
          <a:xfrm>
            <a:off x="6924508" y="302730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89" name="Прямоугольник 88"/>
          <p:cNvSpPr/>
          <p:nvPr/>
        </p:nvSpPr>
        <p:spPr>
          <a:xfrm>
            <a:off x="5395590" y="412183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В</a:t>
            </a:r>
            <a:endParaRPr lang="ru-RU" sz="2400" b="1" i="1" dirty="0">
              <a:solidFill>
                <a:srgbClr val="FF0000"/>
              </a:solidFill>
            </a:endParaRPr>
          </a:p>
        </p:txBody>
      </p:sp>
      <p:sp>
        <p:nvSpPr>
          <p:cNvPr id="90" name="Прямоугольник 89"/>
          <p:cNvSpPr/>
          <p:nvPr/>
        </p:nvSpPr>
        <p:spPr>
          <a:xfrm>
            <a:off x="6928910" y="412623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Г</a:t>
            </a:r>
            <a:endParaRPr lang="ru-RU" sz="2400" b="1" i="1" dirty="0">
              <a:solidFill>
                <a:srgbClr val="FF0000"/>
              </a:solidFill>
            </a:endParaRPr>
          </a:p>
        </p:txBody>
      </p:sp>
      <p:sp>
        <p:nvSpPr>
          <p:cNvPr id="91" name="Прямоугольник 90"/>
          <p:cNvSpPr/>
          <p:nvPr/>
        </p:nvSpPr>
        <p:spPr>
          <a:xfrm>
            <a:off x="6906552" y="90421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2" name="Прямоугольник 91"/>
          <p:cNvSpPr/>
          <p:nvPr/>
        </p:nvSpPr>
        <p:spPr>
          <a:xfrm>
            <a:off x="6924508" y="339762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3" name="Прямоугольник 92"/>
          <p:cNvSpPr/>
          <p:nvPr/>
        </p:nvSpPr>
        <p:spPr>
          <a:xfrm>
            <a:off x="6151796" y="266205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К</a:t>
            </a:r>
            <a:endParaRPr lang="ru-RU" sz="2400" b="1" i="1" dirty="0">
              <a:solidFill>
                <a:srgbClr val="FF0000"/>
              </a:solidFill>
            </a:endParaRPr>
          </a:p>
        </p:txBody>
      </p:sp>
      <p:sp>
        <p:nvSpPr>
          <p:cNvPr id="94" name="Прямоугольник 93"/>
          <p:cNvSpPr/>
          <p:nvPr/>
        </p:nvSpPr>
        <p:spPr>
          <a:xfrm>
            <a:off x="7732085" y="304682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5" name="Прямоугольник 94"/>
          <p:cNvSpPr/>
          <p:nvPr/>
        </p:nvSpPr>
        <p:spPr>
          <a:xfrm>
            <a:off x="7735550" y="340612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6" name="Прямоугольник 95"/>
          <p:cNvSpPr/>
          <p:nvPr/>
        </p:nvSpPr>
        <p:spPr>
          <a:xfrm>
            <a:off x="6151782" y="338533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FF0000"/>
                </a:solidFill>
              </a:rPr>
              <a:t>М</a:t>
            </a:r>
            <a:endParaRPr lang="ru-RU" sz="2400" b="1" i="1" dirty="0">
              <a:solidFill>
                <a:srgbClr val="FF0000"/>
              </a:solidFill>
            </a:endParaRPr>
          </a:p>
        </p:txBody>
      </p:sp>
      <p:sp>
        <p:nvSpPr>
          <p:cNvPr id="97" name="Прямоугольник 96"/>
          <p:cNvSpPr/>
          <p:nvPr/>
        </p:nvSpPr>
        <p:spPr>
          <a:xfrm>
            <a:off x="7724530" y="272495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98" name="Прямоугольник 97"/>
          <p:cNvSpPr/>
          <p:nvPr/>
        </p:nvSpPr>
        <p:spPr>
          <a:xfrm>
            <a:off x="4596917" y="160536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ru-RU" sz="2400" b="1" i="1" dirty="0" smtClean="0">
                <a:solidFill>
                  <a:srgbClr val="C00000"/>
                </a:solidFill>
              </a:rPr>
              <a:t>К</a:t>
            </a:r>
            <a:endParaRPr lang="ru-RU" sz="2400" b="1" i="1" dirty="0">
              <a:solidFill>
                <a:srgbClr val="C00000"/>
              </a:solidFill>
            </a:endParaRPr>
          </a:p>
        </p:txBody>
      </p:sp>
      <p:sp>
        <p:nvSpPr>
          <p:cNvPr id="99" name="Прямоугольник 98"/>
          <p:cNvSpPr/>
          <p:nvPr/>
        </p:nvSpPr>
        <p:spPr>
          <a:xfrm>
            <a:off x="8125147" y="127019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0" name="Прямоугольник 99"/>
          <p:cNvSpPr/>
          <p:nvPr/>
        </p:nvSpPr>
        <p:spPr>
          <a:xfrm>
            <a:off x="7312193"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1" name="Прямоугольник 100"/>
          <p:cNvSpPr/>
          <p:nvPr/>
        </p:nvSpPr>
        <p:spPr>
          <a:xfrm>
            <a:off x="7722511" y="1272704"/>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2" name="Прямоугольник 101"/>
          <p:cNvSpPr/>
          <p:nvPr/>
        </p:nvSpPr>
        <p:spPr>
          <a:xfrm>
            <a:off x="6909585" y="1267585"/>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3" name="Прямоугольник 102"/>
          <p:cNvSpPr/>
          <p:nvPr/>
        </p:nvSpPr>
        <p:spPr>
          <a:xfrm>
            <a:off x="8507229"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4" name="Прямоугольник 103"/>
          <p:cNvSpPr/>
          <p:nvPr/>
        </p:nvSpPr>
        <p:spPr>
          <a:xfrm>
            <a:off x="890223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05" name="Прямоугольник 104"/>
          <p:cNvSpPr/>
          <p:nvPr/>
        </p:nvSpPr>
        <p:spPr>
          <a:xfrm>
            <a:off x="9300865" y="1263202"/>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3" name="Прямоугольник 112"/>
          <p:cNvSpPr/>
          <p:nvPr/>
        </p:nvSpPr>
        <p:spPr>
          <a:xfrm>
            <a:off x="8505203" y="308531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4" name="Прямоугольник 113"/>
          <p:cNvSpPr/>
          <p:nvPr/>
        </p:nvSpPr>
        <p:spPr>
          <a:xfrm>
            <a:off x="8496173" y="16219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5" name="Прямоугольник 114"/>
          <p:cNvSpPr/>
          <p:nvPr/>
        </p:nvSpPr>
        <p:spPr>
          <a:xfrm>
            <a:off x="7728003" y="1996403"/>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6" name="Прямоугольник 115"/>
          <p:cNvSpPr/>
          <p:nvPr/>
        </p:nvSpPr>
        <p:spPr>
          <a:xfrm>
            <a:off x="8494575" y="2714506"/>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7" name="Прямоугольник 116"/>
          <p:cNvSpPr/>
          <p:nvPr/>
        </p:nvSpPr>
        <p:spPr>
          <a:xfrm>
            <a:off x="8490719" y="3426969"/>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dirty="0"/>
          </a:p>
        </p:txBody>
      </p:sp>
      <p:sp>
        <p:nvSpPr>
          <p:cNvPr id="118" name="Прямоугольник 117"/>
          <p:cNvSpPr/>
          <p:nvPr/>
        </p:nvSpPr>
        <p:spPr>
          <a:xfrm>
            <a:off x="8494645" y="2341207"/>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sp>
        <p:nvSpPr>
          <p:cNvPr id="119" name="Прямоугольник 118"/>
          <p:cNvSpPr/>
          <p:nvPr/>
        </p:nvSpPr>
        <p:spPr>
          <a:xfrm>
            <a:off x="8506895" y="567318"/>
            <a:ext cx="395785" cy="354842"/>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ru-RU"/>
          </a:p>
        </p:txBody>
      </p:sp>
      <p:pic>
        <p:nvPicPr>
          <p:cNvPr id="1026" name="Picture 2" descr="http://photo.may9.ru/images/old_thumbnail/45/23/452337_thumbn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9852122" y="2425698"/>
            <a:ext cx="2042698" cy="259536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3" name="Полилиния 2"/>
          <p:cNvSpPr/>
          <p:nvPr/>
        </p:nvSpPr>
        <p:spPr>
          <a:xfrm>
            <a:off x="6646772" y="5021093"/>
            <a:ext cx="4311703" cy="1667205"/>
          </a:xfrm>
          <a:custGeom>
            <a:avLst/>
            <a:gdLst>
              <a:gd name="connsiteX0" fmla="*/ 2155852 w 4311703"/>
              <a:gd name="connsiteY0" fmla="*/ 1667205 h 1667205"/>
              <a:gd name="connsiteX1" fmla="*/ 1378348 w 4311703"/>
              <a:gd name="connsiteY1" fmla="*/ 1611105 h 1667205"/>
              <a:gd name="connsiteX2" fmla="*/ 0 w 4311703"/>
              <a:gd name="connsiteY2" fmla="*/ 833599 h 1667205"/>
              <a:gd name="connsiteX3" fmla="*/ 1378351 w 4311703"/>
              <a:gd name="connsiteY3" fmla="*/ 56098 h 1667205"/>
              <a:gd name="connsiteX4" fmla="*/ 2155854 w 4311703"/>
              <a:gd name="connsiteY4" fmla="*/ -1 h 1667205"/>
              <a:gd name="connsiteX5" fmla="*/ 2933358 w 4311703"/>
              <a:gd name="connsiteY5" fmla="*/ 56099 h 1667205"/>
              <a:gd name="connsiteX6" fmla="*/ 4311705 w 4311703"/>
              <a:gd name="connsiteY6" fmla="*/ 833606 h 1667205"/>
              <a:gd name="connsiteX7" fmla="*/ 3680271 w 4311703"/>
              <a:gd name="connsiteY7" fmla="*/ 1423052 h 1667205"/>
              <a:gd name="connsiteX8" fmla="*/ 4311703 w 4311703"/>
              <a:gd name="connsiteY8" fmla="*/ 1423049 h 1667205"/>
              <a:gd name="connsiteX9" fmla="*/ 4311703 w 4311703"/>
              <a:gd name="connsiteY9" fmla="*/ 1667205 h 1667205"/>
              <a:gd name="connsiteX10" fmla="*/ 2155852 w 4311703"/>
              <a:gd name="connsiteY10" fmla="*/ 1667205 h 16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703" h="1667205">
                <a:moveTo>
                  <a:pt x="2155852" y="1667205"/>
                </a:moveTo>
                <a:cubicBezTo>
                  <a:pt x="1889954" y="1667205"/>
                  <a:pt x="1626351" y="1648185"/>
                  <a:pt x="1378348" y="1611105"/>
                </a:cubicBezTo>
                <a:cubicBezTo>
                  <a:pt x="547662" y="1486906"/>
                  <a:pt x="-2" y="1177977"/>
                  <a:pt x="0" y="833599"/>
                </a:cubicBezTo>
                <a:cubicBezTo>
                  <a:pt x="3" y="489223"/>
                  <a:pt x="547667" y="180296"/>
                  <a:pt x="1378351" y="56098"/>
                </a:cubicBezTo>
                <a:cubicBezTo>
                  <a:pt x="1626354" y="19018"/>
                  <a:pt x="1889957" y="-2"/>
                  <a:pt x="2155854" y="-1"/>
                </a:cubicBezTo>
                <a:cubicBezTo>
                  <a:pt x="2421752" y="-1"/>
                  <a:pt x="2685355" y="19019"/>
                  <a:pt x="2933358" y="56099"/>
                </a:cubicBezTo>
                <a:cubicBezTo>
                  <a:pt x="3764045" y="180298"/>
                  <a:pt x="4311709" y="489228"/>
                  <a:pt x="4311705" y="833606"/>
                </a:cubicBezTo>
                <a:cubicBezTo>
                  <a:pt x="4311705" y="1054691"/>
                  <a:pt x="4084571" y="1266721"/>
                  <a:pt x="3680271" y="1423052"/>
                </a:cubicBezTo>
                <a:lnTo>
                  <a:pt x="4311703" y="1423049"/>
                </a:lnTo>
                <a:lnTo>
                  <a:pt x="4311703" y="1667205"/>
                </a:lnTo>
                <a:lnTo>
                  <a:pt x="2155852" y="1667205"/>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29760" y="5360127"/>
            <a:ext cx="3011955" cy="646331"/>
          </a:xfrm>
          <a:prstGeom prst="rect">
            <a:avLst/>
          </a:prstGeom>
          <a:noFill/>
        </p:spPr>
        <p:txBody>
          <a:bodyPr wrap="square" rtlCol="0">
            <a:spAutoFit/>
          </a:bodyPr>
          <a:lstStyle/>
          <a:p>
            <a:pPr algn="ctr"/>
            <a:r>
              <a:rPr lang="ru-RU" dirty="0" smtClean="0">
                <a:solidFill>
                  <a:schemeClr val="accent6">
                    <a:lumMod val="75000"/>
                  </a:schemeClr>
                </a:solidFill>
                <a:latin typeface="Comic Sans MS" panose="030F0702030302020204" pitchFamily="66" charset="0"/>
              </a:rPr>
              <a:t>Псевдоним</a:t>
            </a:r>
          </a:p>
          <a:p>
            <a:pPr algn="ctr"/>
            <a:r>
              <a:rPr lang="ru-RU" dirty="0" smtClean="0">
                <a:solidFill>
                  <a:schemeClr val="accent6">
                    <a:lumMod val="75000"/>
                  </a:schemeClr>
                </a:solidFill>
                <a:latin typeface="Comic Sans MS" panose="030F0702030302020204" pitchFamily="66" charset="0"/>
              </a:rPr>
              <a:t> Ивана Куратова ?</a:t>
            </a:r>
            <a:endParaRPr lang="ru-RU" dirty="0">
              <a:solidFill>
                <a:schemeClr val="accent6">
                  <a:lumMod val="75000"/>
                </a:schemeClr>
              </a:solidFill>
              <a:latin typeface="Comic Sans MS" panose="030F0702030302020204" pitchFamily="66" charset="0"/>
            </a:endParaRPr>
          </a:p>
        </p:txBody>
      </p:sp>
      <p:sp>
        <p:nvSpPr>
          <p:cNvPr id="6" name="Стрелка вправо 5"/>
          <p:cNvSpPr/>
          <p:nvPr/>
        </p:nvSpPr>
        <p:spPr>
          <a:xfrm>
            <a:off x="3103792" y="4104451"/>
            <a:ext cx="439119" cy="3120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284" y="139482"/>
            <a:ext cx="3049252" cy="3828084"/>
          </a:xfrm>
          <a:prstGeom prst="rect">
            <a:avLst/>
          </a:prstGeom>
          <a:ln w="3175">
            <a:solidFill>
              <a:schemeClr val="tx1"/>
            </a:solidFill>
          </a:ln>
        </p:spPr>
      </p:pic>
    </p:spTree>
    <p:extLst>
      <p:ext uri="{BB962C8B-B14F-4D97-AF65-F5344CB8AC3E}">
        <p14:creationId xmlns:p14="http://schemas.microsoft.com/office/powerpoint/2010/main" xmlns="" val="23533998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Effect transition="in" filter="fade">
                                      <p:cBhvr>
                                        <p:cTn id="25" dur="500"/>
                                        <p:tgtEl>
                                          <p:spTgt spid="38">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9">
                                            <p:txEl>
                                              <p:pRg st="0" end="0"/>
                                            </p:txEl>
                                          </p:spTgt>
                                        </p:tgtEl>
                                        <p:attrNameLst>
                                          <p:attrName>style.visibility</p:attrName>
                                        </p:attrNameLst>
                                      </p:cBhvr>
                                      <p:to>
                                        <p:strVal val="visible"/>
                                      </p:to>
                                    </p:set>
                                    <p:animEffect transition="in" filter="fade">
                                      <p:cBhvr>
                                        <p:cTn id="31" dur="500"/>
                                        <p:tgtEl>
                                          <p:spTgt spid="79">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9">
                                            <p:txEl>
                                              <p:pRg st="0" end="0"/>
                                            </p:txEl>
                                          </p:spTgt>
                                        </p:tgtEl>
                                        <p:attrNameLst>
                                          <p:attrName>style.visibility</p:attrName>
                                        </p:attrNameLst>
                                      </p:cBhvr>
                                      <p:to>
                                        <p:strVal val="visible"/>
                                      </p:to>
                                    </p:set>
                                    <p:animEffect transition="in" filter="fade">
                                      <p:cBhvr>
                                        <p:cTn id="34"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1101</Words>
  <Application>Microsoft Office PowerPoint</Application>
  <PresentationFormat>Произвольный</PresentationFormat>
  <Paragraphs>661</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RCDT</cp:lastModifiedBy>
  <cp:revision>69</cp:revision>
  <dcterms:created xsi:type="dcterms:W3CDTF">2017-11-27T17:33:31Z</dcterms:created>
  <dcterms:modified xsi:type="dcterms:W3CDTF">2018-11-28T08:56:36Z</dcterms:modified>
</cp:coreProperties>
</file>