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08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E1CD9-6CC2-42C3-B7CF-D77AE3DE4527}" type="datetimeFigureOut">
              <a:rPr lang="ru-RU" smtClean="0"/>
              <a:pPr/>
              <a:t>18.12.18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0664C-0F54-4506-BA3A-E5A0F589A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74A222-F0DC-4B23-B35E-258E8D7CEA35}" type="slidenum">
              <a:rPr lang="ru-RU" altLang="ru-RU" smtClean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33F64-1543-4C90-A860-EFC31B866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82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16.xml"/><Relationship Id="rId18" Type="http://schemas.openxmlformats.org/officeDocument/2006/relationships/slide" Target="slide30.xml"/><Relationship Id="rId26" Type="http://schemas.openxmlformats.org/officeDocument/2006/relationships/slide" Target="slide7.xml"/><Relationship Id="rId3" Type="http://schemas.openxmlformats.org/officeDocument/2006/relationships/slide" Target="slide20.xml"/><Relationship Id="rId21" Type="http://schemas.openxmlformats.org/officeDocument/2006/relationships/slide" Target="slide9.xml"/><Relationship Id="rId7" Type="http://schemas.openxmlformats.org/officeDocument/2006/relationships/slide" Target="slide13.xml"/><Relationship Id="rId12" Type="http://schemas.openxmlformats.org/officeDocument/2006/relationships/slide" Target="slide22.xml"/><Relationship Id="rId17" Type="http://schemas.openxmlformats.org/officeDocument/2006/relationships/slide" Target="slide5.xml"/><Relationship Id="rId25" Type="http://schemas.openxmlformats.org/officeDocument/2006/relationships/slide" Target="slide11.xml"/><Relationship Id="rId2" Type="http://schemas.openxmlformats.org/officeDocument/2006/relationships/slide" Target="slide6.xml"/><Relationship Id="rId16" Type="http://schemas.openxmlformats.org/officeDocument/2006/relationships/slide" Target="slide17.xml"/><Relationship Id="rId20" Type="http://schemas.openxmlformats.org/officeDocument/2006/relationships/slide" Target="slide19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5.xml"/><Relationship Id="rId11" Type="http://schemas.openxmlformats.org/officeDocument/2006/relationships/slide" Target="slide21.xml"/><Relationship Id="rId24" Type="http://schemas.openxmlformats.org/officeDocument/2006/relationships/slide" Target="slide15.xml"/><Relationship Id="rId32" Type="http://schemas.openxmlformats.org/officeDocument/2006/relationships/slide" Target="slide33.xml"/><Relationship Id="rId5" Type="http://schemas.openxmlformats.org/officeDocument/2006/relationships/slide" Target="slide14.xml"/><Relationship Id="rId15" Type="http://schemas.openxmlformats.org/officeDocument/2006/relationships/slide" Target="slide10.xml"/><Relationship Id="rId23" Type="http://schemas.openxmlformats.org/officeDocument/2006/relationships/slide" Target="slide18.xml"/><Relationship Id="rId28" Type="http://schemas.openxmlformats.org/officeDocument/2006/relationships/slide" Target="slide28.xml"/><Relationship Id="rId10" Type="http://schemas.openxmlformats.org/officeDocument/2006/relationships/slide" Target="slide23.xml"/><Relationship Id="rId19" Type="http://schemas.openxmlformats.org/officeDocument/2006/relationships/slide" Target="slide3.xml"/><Relationship Id="rId31" Type="http://schemas.openxmlformats.org/officeDocument/2006/relationships/slide" Target="slide32.xml"/><Relationship Id="rId4" Type="http://schemas.openxmlformats.org/officeDocument/2006/relationships/slide" Target="slide8.xml"/><Relationship Id="rId9" Type="http://schemas.openxmlformats.org/officeDocument/2006/relationships/slide" Target="slide12.xml"/><Relationship Id="rId14" Type="http://schemas.openxmlformats.org/officeDocument/2006/relationships/slide" Target="slide4.xml"/><Relationship Id="rId22" Type="http://schemas.openxmlformats.org/officeDocument/2006/relationships/slide" Target="slide26.xml"/><Relationship Id="rId27" Type="http://schemas.openxmlformats.org/officeDocument/2006/relationships/slide" Target="slide27.xml"/><Relationship Id="rId30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62000" y="1981200"/>
            <a:ext cx="77771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ts val="1200"/>
              </a:spcBef>
              <a:defRPr/>
            </a:pPr>
            <a:r>
              <a:rPr lang="ru-RU" sz="8000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80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СВОЯ   ИГРА</a:t>
            </a:r>
            <a:r>
              <a:rPr lang="ru-RU" sz="8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80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62600" y="5181600"/>
            <a:ext cx="33091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географии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«СОШ№40» г. Братска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Кузьменко Алексей Алексеевич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632460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0"/>
            <a:ext cx="2771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География на колесах - 100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339726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каком итальянском городе нет автомобилей?</a:t>
            </a: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250825" y="5084763"/>
            <a:ext cx="11350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Ответ: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95288" y="5661025"/>
            <a:ext cx="37449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ВЕНЕЦИЯ</a:t>
            </a:r>
            <a:r>
              <a:rPr lang="ru-RU" altLang="ru-RU" sz="44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en-US" altLang="ru-RU" sz="4400" b="1" dirty="0">
              <a:latin typeface="Arial" charset="0"/>
            </a:endParaRPr>
          </a:p>
        </p:txBody>
      </p:sp>
      <p:sp>
        <p:nvSpPr>
          <p:cNvPr id="20486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pic>
        <p:nvPicPr>
          <p:cNvPr id="1026" name="Picture 2" descr="http://arounditalia.ru/wp-content/uploads/2015/07/venice-1024x6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987719"/>
            <a:ext cx="5486400" cy="354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378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0"/>
            <a:ext cx="2771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Страны и народы - 200</a:t>
            </a:r>
          </a:p>
        </p:txBody>
      </p:sp>
      <p:sp>
        <p:nvSpPr>
          <p:cNvPr id="21507" name="WordArt 4"/>
          <p:cNvSpPr>
            <a:spLocks noChangeArrowheads="1" noChangeShapeType="1" noTextEdit="1"/>
          </p:cNvSpPr>
          <p:nvPr/>
        </p:nvSpPr>
        <p:spPr bwMode="auto">
          <a:xfrm>
            <a:off x="323528" y="5085184"/>
            <a:ext cx="115212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: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79388" y="5805488"/>
            <a:ext cx="48244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НИДЕРЛАНДЫ</a:t>
            </a:r>
            <a:r>
              <a:rPr lang="ru-RU" altLang="ru-RU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endParaRPr lang="en-US" alt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21509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34400" y="44720"/>
            <a:ext cx="539750" cy="476250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609600" y="381000"/>
            <a:ext cx="72175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Самая цветочная страна</a:t>
            </a:r>
          </a:p>
        </p:txBody>
      </p:sp>
      <p:pic>
        <p:nvPicPr>
          <p:cNvPr id="21515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535711" cy="3886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0" y="0"/>
            <a:ext cx="3059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География на колесах  - 300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Страна,</a:t>
            </a:r>
            <a:r>
              <a:rPr lang="en-US" alt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производящая автомобили «</a:t>
            </a:r>
            <a:r>
              <a:rPr lang="en-US" alt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alt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ANIA</a:t>
            </a:r>
            <a:r>
              <a:rPr lang="ru-RU" alt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 , «</a:t>
            </a:r>
            <a:r>
              <a:rPr lang="en-US" alt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SAAB</a:t>
            </a:r>
            <a:r>
              <a:rPr lang="ru-RU" alt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en-US" alt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WOLVO</a:t>
            </a:r>
            <a:r>
              <a:rPr lang="ru-RU" alt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381000" y="5410200"/>
            <a:ext cx="125025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: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09600" y="5943600"/>
            <a:ext cx="33845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ШВЕЦИЯ</a:t>
            </a:r>
            <a:endParaRPr lang="en-US" alt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3887788" cy="2918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083551"/>
            <a:ext cx="3986225" cy="314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3419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География на колесах - 400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8839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Родина паровоза и метрополитена</a:t>
            </a:r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179512" y="5229200"/>
            <a:ext cx="1224136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: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00287" y="5877272"/>
            <a:ext cx="6877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ВЕЛИКОБРИТАНИЯ</a:t>
            </a:r>
            <a:endParaRPr lang="en-US" alt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8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91280" y="0"/>
            <a:ext cx="539750" cy="476250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150" y="1391022"/>
            <a:ext cx="4406515" cy="3304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048000"/>
            <a:ext cx="4355976" cy="2882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0"/>
            <a:ext cx="2700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Страны и народы - 100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609600"/>
            <a:ext cx="89646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Самая маленькая страна мира. Население около 1000 человек. Все мужчины.</a:t>
            </a: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228600" y="5486400"/>
            <a:ext cx="1224136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: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57200" y="5943600"/>
            <a:ext cx="3562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ВАТИКАН</a:t>
            </a:r>
            <a:endParaRPr lang="en-US" alt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pic>
        <p:nvPicPr>
          <p:cNvPr id="2050" name="Picture 2" descr="http://images.portalglobus.ru/Italy/Dost/%D0%B2%D0%B0%D1%82%D0%B8%D0%BA%D0%B0%D0%BD%2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629893"/>
            <a:ext cx="5262736" cy="29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419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2555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Страны и народы - 400</a:t>
            </a:r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107503" y="6021288"/>
            <a:ext cx="117043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: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285180" y="5893806"/>
            <a:ext cx="42116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НОРВЕГИЯ</a:t>
            </a:r>
            <a:r>
              <a:rPr lang="ru-RU" altLang="ru-RU" sz="44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en-US" altLang="ru-RU" sz="4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605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sp>
        <p:nvSpPr>
          <p:cNvPr id="25606" name="Прямоугольник 12"/>
          <p:cNvSpPr>
            <a:spLocks noChangeArrowheads="1"/>
          </p:cNvSpPr>
          <p:nvPr/>
        </p:nvSpPr>
        <p:spPr bwMode="auto">
          <a:xfrm>
            <a:off x="358775" y="533400"/>
            <a:ext cx="87852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 страна является родиной фигурного катания. Её название переводится как    « северный путь».</a:t>
            </a: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2169476"/>
            <a:ext cx="4800600" cy="3766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0" y="0"/>
            <a:ext cx="3132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Родные просторы-100</a:t>
            </a:r>
          </a:p>
        </p:txBody>
      </p:sp>
      <p:sp>
        <p:nvSpPr>
          <p:cNvPr id="26627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62502" y="100013"/>
            <a:ext cx="539750" cy="476250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sp>
        <p:nvSpPr>
          <p:cNvPr id="27652" name="WordArt 7"/>
          <p:cNvSpPr>
            <a:spLocks noChangeArrowheads="1" noChangeShapeType="1" noTextEdit="1"/>
          </p:cNvSpPr>
          <p:nvPr/>
        </p:nvSpPr>
        <p:spPr bwMode="auto">
          <a:xfrm>
            <a:off x="251519" y="5373216"/>
            <a:ext cx="1314549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: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0" y="5876925"/>
            <a:ext cx="5076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БАЛТИЙСКОЕ</a:t>
            </a:r>
            <a:r>
              <a:rPr lang="ru-RU" alt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endParaRPr lang="en-US" alt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26630" name="TextBox 11"/>
          <p:cNvSpPr txBox="1">
            <a:spLocks noChangeArrowheads="1"/>
          </p:cNvSpPr>
          <p:nvPr/>
        </p:nvSpPr>
        <p:spPr bwMode="auto">
          <a:xfrm>
            <a:off x="304800" y="457200"/>
            <a:ext cx="82804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Море Атлантического океана, в древности называлось Янтарным морем.</a:t>
            </a: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492896"/>
            <a:ext cx="5616624" cy="2700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3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39064"/>
            <a:ext cx="2963322" cy="3262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0" y="0"/>
            <a:ext cx="3779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Родные просторы-200</a:t>
            </a:r>
          </a:p>
        </p:txBody>
      </p:sp>
      <p:sp>
        <p:nvSpPr>
          <p:cNvPr id="27651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0" y="333375"/>
            <a:ext cx="3527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ru-RU" sz="2400">
              <a:solidFill>
                <a:srgbClr val="0000CC"/>
              </a:solidFill>
              <a:latin typeface="Arial Black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0000CC"/>
                </a:solidFill>
                <a:latin typeface="Arial Black" pitchFamily="34" charset="0"/>
              </a:rPr>
              <a:t> </a:t>
            </a:r>
            <a:endParaRPr lang="ru-RU" altLang="ru-RU" sz="2400">
              <a:latin typeface="Arial" charset="0"/>
            </a:endParaRPr>
          </a:p>
        </p:txBody>
      </p:sp>
      <p:sp>
        <p:nvSpPr>
          <p:cNvPr id="28677" name="WordArt 7"/>
          <p:cNvSpPr>
            <a:spLocks noChangeArrowheads="1" noChangeShapeType="1" noTextEdit="1"/>
          </p:cNvSpPr>
          <p:nvPr/>
        </p:nvSpPr>
        <p:spPr bwMode="auto">
          <a:xfrm>
            <a:off x="107504" y="6165304"/>
            <a:ext cx="1295846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: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1394619" y="5965279"/>
            <a:ext cx="27717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ВОЛГА</a:t>
            </a:r>
            <a:endParaRPr lang="en-US" alt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Прямоугольник 7"/>
          <p:cNvSpPr>
            <a:spLocks noChangeArrowheads="1"/>
          </p:cNvSpPr>
          <p:nvPr/>
        </p:nvSpPr>
        <p:spPr bwMode="auto">
          <a:xfrm>
            <a:off x="0" y="457200"/>
            <a:ext cx="84613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Древние греки называли её Ра, тюрки – </a:t>
            </a:r>
            <a:r>
              <a:rPr lang="ru-RU" alt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Идель</a:t>
            </a:r>
            <a:r>
              <a:rPr lang="ru-RU" alt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а как её называют русские?</a:t>
            </a:r>
          </a:p>
        </p:txBody>
      </p:sp>
      <p:pic>
        <p:nvPicPr>
          <p:cNvPr id="28680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1" y="2362200"/>
            <a:ext cx="6400800" cy="3631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8"/>
          <p:cNvSpPr txBox="1">
            <a:spLocks noChangeArrowheads="1"/>
          </p:cNvSpPr>
          <p:nvPr/>
        </p:nvSpPr>
        <p:spPr bwMode="auto">
          <a:xfrm>
            <a:off x="0" y="0"/>
            <a:ext cx="2771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География на колесах - 500</a:t>
            </a:r>
          </a:p>
        </p:txBody>
      </p:sp>
      <p:sp>
        <p:nvSpPr>
          <p:cNvPr id="28675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sp>
        <p:nvSpPr>
          <p:cNvPr id="26628" name="WordArt 11"/>
          <p:cNvSpPr>
            <a:spLocks noChangeArrowheads="1" noChangeShapeType="1" noTextEdit="1"/>
          </p:cNvSpPr>
          <p:nvPr/>
        </p:nvSpPr>
        <p:spPr bwMode="auto">
          <a:xfrm>
            <a:off x="107504" y="6093296"/>
            <a:ext cx="1151384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: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1524000" y="5867400"/>
            <a:ext cx="32051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ВЕНГРИЯ</a:t>
            </a:r>
            <a:endParaRPr lang="en-US" alt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Text Box 14"/>
          <p:cNvSpPr txBox="1">
            <a:spLocks noChangeArrowheads="1"/>
          </p:cNvSpPr>
          <p:nvPr/>
        </p:nvSpPr>
        <p:spPr bwMode="auto">
          <a:xfrm>
            <a:off x="1115616" y="525860"/>
            <a:ext cx="70946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Родина автобуса «Икарус</a:t>
            </a:r>
            <a:r>
              <a:rPr lang="ru-RU" alt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alt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altLang="ru-RU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9754" y="1483023"/>
            <a:ext cx="5328592" cy="3890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0" y="0"/>
            <a:ext cx="3203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Родные просторы- 300</a:t>
            </a:r>
          </a:p>
        </p:txBody>
      </p:sp>
      <p:sp>
        <p:nvSpPr>
          <p:cNvPr id="2969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sp>
        <p:nvSpPr>
          <p:cNvPr id="29700" name="WordArt 7"/>
          <p:cNvSpPr>
            <a:spLocks noChangeArrowheads="1" noChangeShapeType="1" noTextEdit="1"/>
          </p:cNvSpPr>
          <p:nvPr/>
        </p:nvSpPr>
        <p:spPr bwMode="auto">
          <a:xfrm>
            <a:off x="179388" y="6226175"/>
            <a:ext cx="1224136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: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242889" y="6026150"/>
            <a:ext cx="33131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8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alt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ТАЙМЫР</a:t>
            </a:r>
            <a:endParaRPr lang="en-US" alt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2" name="Прямоугольник 5"/>
          <p:cNvSpPr>
            <a:spLocks noChangeArrowheads="1"/>
          </p:cNvSpPr>
          <p:nvPr/>
        </p:nvSpPr>
        <p:spPr bwMode="auto">
          <a:xfrm>
            <a:off x="179388" y="333375"/>
            <a:ext cx="457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sp>
        <p:nvSpPr>
          <p:cNvPr id="29703" name="Прямоугольник 6"/>
          <p:cNvSpPr>
            <a:spLocks noChangeArrowheads="1"/>
          </p:cNvSpPr>
          <p:nvPr/>
        </p:nvSpPr>
        <p:spPr bwMode="auto">
          <a:xfrm>
            <a:off x="179388" y="260350"/>
            <a:ext cx="878509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 этом крупном полуострове, расположенном в азиатской части, есть большое озеро и две реки, названные так же, как полуостров. На территории этого полуострова сосредоточены ¾ элементов Менделеевской таблицы. Мировой известностью пользуются залежи  апатитов, основного  минерального удобрения  для сельского хозяйства. Что это за полуостров?</a:t>
            </a:r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9776" y="3694559"/>
            <a:ext cx="4480495" cy="2531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5" name="Rectangle 37"/>
          <p:cNvSpPr>
            <a:spLocks noGrp="1" noChangeArrowheads="1"/>
          </p:cNvSpPr>
          <p:nvPr>
            <p:ph type="title"/>
          </p:nvPr>
        </p:nvSpPr>
        <p:spPr>
          <a:xfrm>
            <a:off x="252438" y="273843"/>
            <a:ext cx="8064500" cy="83661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Тема          </a:t>
            </a: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Стоимость вопроса</a:t>
            </a: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179388" y="2133600"/>
            <a:ext cx="3024187" cy="792163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разных языках</a:t>
            </a:r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>
            <a:off x="179388" y="3068638"/>
            <a:ext cx="3024187" cy="719137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моем </a:t>
            </a:r>
          </a:p>
        </p:txBody>
      </p:sp>
      <p:sp>
        <p:nvSpPr>
          <p:cNvPr id="22578" name="Rectangle 50"/>
          <p:cNvSpPr>
            <a:spLocks noChangeArrowheads="1"/>
          </p:cNvSpPr>
          <p:nvPr/>
        </p:nvSpPr>
        <p:spPr bwMode="auto">
          <a:xfrm>
            <a:off x="179388" y="3933825"/>
            <a:ext cx="3024187" cy="8636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на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колесах </a:t>
            </a:r>
          </a:p>
        </p:txBody>
      </p:sp>
      <p:sp>
        <p:nvSpPr>
          <p:cNvPr id="12294" name="Rectangle 51"/>
          <p:cNvSpPr>
            <a:spLocks noChangeArrowheads="1"/>
          </p:cNvSpPr>
          <p:nvPr/>
        </p:nvSpPr>
        <p:spPr bwMode="auto">
          <a:xfrm>
            <a:off x="179388" y="4941888"/>
            <a:ext cx="3024187" cy="79216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и народы</a:t>
            </a:r>
          </a:p>
        </p:txBody>
      </p:sp>
      <p:sp>
        <p:nvSpPr>
          <p:cNvPr id="12295" name="Rectangle 5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867400" y="2205038"/>
            <a:ext cx="792163" cy="71913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charset="0"/>
                <a:hlinkClick r:id="rId2" action="ppaction://hlinksldjump"/>
              </a:rPr>
              <a:t>300</a:t>
            </a:r>
            <a:endParaRPr lang="ru-RU" altLang="ru-RU" sz="2400" dirty="0">
              <a:latin typeface="Arial" charset="0"/>
            </a:endParaRPr>
          </a:p>
        </p:txBody>
      </p:sp>
      <p:sp>
        <p:nvSpPr>
          <p:cNvPr id="12296" name="Rectangle 5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1268413"/>
            <a:ext cx="792162" cy="72072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charset="0"/>
                <a:hlinkClick r:id="rId3" action="ppaction://hlinksldjump"/>
              </a:rPr>
              <a:t>400</a:t>
            </a:r>
            <a:endParaRPr lang="ru-RU" altLang="ru-RU" sz="2400" dirty="0">
              <a:latin typeface="Arial" charset="0"/>
            </a:endParaRPr>
          </a:p>
        </p:txBody>
      </p:sp>
      <p:sp>
        <p:nvSpPr>
          <p:cNvPr id="12297" name="Rectangle 5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948488" y="2205038"/>
            <a:ext cx="792162" cy="71913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charset="0"/>
                <a:hlinkClick r:id="rId4" action="ppaction://hlinksldjump"/>
              </a:rPr>
              <a:t>400</a:t>
            </a:r>
            <a:endParaRPr lang="ru-RU" altLang="ru-RU" sz="2400" dirty="0">
              <a:latin typeface="Arial" charset="0"/>
            </a:endParaRPr>
          </a:p>
        </p:txBody>
      </p:sp>
      <p:sp>
        <p:nvSpPr>
          <p:cNvPr id="12298" name="Rectangle 5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948488" y="3141663"/>
            <a:ext cx="792162" cy="71913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charset="0"/>
                <a:hlinkClick r:id="rId6" action="ppaction://hlinksldjump"/>
              </a:rPr>
              <a:t>400</a:t>
            </a:r>
            <a:endParaRPr lang="ru-RU" altLang="ru-RU" sz="2400">
              <a:latin typeface="Arial" charset="0"/>
            </a:endParaRPr>
          </a:p>
        </p:txBody>
      </p:sp>
      <p:sp>
        <p:nvSpPr>
          <p:cNvPr id="12299" name="Rectangle 5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867400" y="3141663"/>
            <a:ext cx="792163" cy="71913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charset="0"/>
                <a:hlinkClick r:id="rId8" action="ppaction://hlinksldjump"/>
              </a:rPr>
              <a:t>300</a:t>
            </a:r>
            <a:endParaRPr lang="ru-RU" altLang="ru-RU" sz="2400" dirty="0">
              <a:latin typeface="Arial" charset="0"/>
            </a:endParaRPr>
          </a:p>
        </p:txBody>
      </p:sp>
      <p:sp>
        <p:nvSpPr>
          <p:cNvPr id="12300" name="Rectangle 5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787900" y="3141663"/>
            <a:ext cx="792163" cy="71913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charset="0"/>
                <a:hlinkClick r:id="rId10" action="ppaction://hlinksldjump"/>
              </a:rPr>
              <a:t>200</a:t>
            </a:r>
            <a:endParaRPr lang="ru-RU" altLang="ru-RU" sz="2400">
              <a:latin typeface="Arial" charset="0"/>
            </a:endParaRPr>
          </a:p>
        </p:txBody>
      </p:sp>
      <p:sp>
        <p:nvSpPr>
          <p:cNvPr id="12301" name="Rectangle 58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635375" y="3141663"/>
            <a:ext cx="792163" cy="71913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charset="0"/>
                <a:hlinkClick r:id="rId12" action="ppaction://hlinksldjump"/>
              </a:rPr>
              <a:t>100</a:t>
            </a:r>
            <a:endParaRPr lang="ru-RU" altLang="ru-RU" sz="2400" dirty="0">
              <a:latin typeface="Arial" charset="0"/>
            </a:endParaRPr>
          </a:p>
        </p:txBody>
      </p:sp>
      <p:sp>
        <p:nvSpPr>
          <p:cNvPr id="12302" name="Rectangle 59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867400" y="4149725"/>
            <a:ext cx="792163" cy="71913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charset="0"/>
                <a:hlinkClick r:id="rId9" action="ppaction://hlinksldjump"/>
              </a:rPr>
              <a:t>300</a:t>
            </a:r>
            <a:endParaRPr lang="ru-RU" altLang="ru-RU" sz="2400" dirty="0">
              <a:latin typeface="Arial" charset="0"/>
            </a:endParaRPr>
          </a:p>
        </p:txBody>
      </p:sp>
      <p:sp>
        <p:nvSpPr>
          <p:cNvPr id="12303" name="Rectangle 60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787900" y="4076700"/>
            <a:ext cx="792163" cy="79216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charset="0"/>
                <a:hlinkClick r:id="rId14" action="ppaction://hlinksldjump"/>
              </a:rPr>
              <a:t>200</a:t>
            </a:r>
            <a:endParaRPr lang="ru-RU" altLang="ru-RU" sz="2400" dirty="0">
              <a:latin typeface="Arial" charset="0"/>
            </a:endParaRPr>
          </a:p>
        </p:txBody>
      </p:sp>
      <p:sp>
        <p:nvSpPr>
          <p:cNvPr id="12304" name="Rectangle 6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635375" y="4076700"/>
            <a:ext cx="792163" cy="79216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charset="0"/>
                <a:hlinkClick r:id="rId15" action="ppaction://hlinksldjump"/>
              </a:rPr>
              <a:t>100</a:t>
            </a:r>
            <a:endParaRPr lang="ru-RU" altLang="ru-RU" sz="2400" dirty="0">
              <a:latin typeface="Arial" charset="0"/>
            </a:endParaRPr>
          </a:p>
        </p:txBody>
      </p:sp>
      <p:sp>
        <p:nvSpPr>
          <p:cNvPr id="12305" name="Rectangle 62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948488" y="4149725"/>
            <a:ext cx="863600" cy="71913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charset="0"/>
                <a:hlinkClick r:id="rId7" action="ppaction://hlinksldjump"/>
              </a:rPr>
              <a:t>400</a:t>
            </a:r>
            <a:endParaRPr lang="ru-RU" altLang="ru-RU" sz="2400" dirty="0">
              <a:latin typeface="Arial" charset="0"/>
            </a:endParaRPr>
          </a:p>
        </p:txBody>
      </p:sp>
      <p:sp>
        <p:nvSpPr>
          <p:cNvPr id="12306" name="Rectangle 63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3635375" y="1268413"/>
            <a:ext cx="792163" cy="72072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charset="0"/>
                <a:hlinkClick r:id="rId13" action="ppaction://hlinksldjump"/>
              </a:rPr>
              <a:t>100</a:t>
            </a:r>
            <a:endParaRPr lang="ru-RU" altLang="ru-RU" sz="2400" dirty="0">
              <a:latin typeface="Arial" charset="0"/>
            </a:endParaRPr>
          </a:p>
        </p:txBody>
      </p:sp>
      <p:sp>
        <p:nvSpPr>
          <p:cNvPr id="12307" name="Rectangle 64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3635375" y="2205038"/>
            <a:ext cx="792163" cy="71913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charset="0"/>
                <a:hlinkClick r:id="rId17" action="ppaction://hlinksldjump"/>
              </a:rPr>
              <a:t>100</a:t>
            </a:r>
            <a:endParaRPr lang="ru-RU" altLang="ru-RU" sz="2400">
              <a:latin typeface="Arial" charset="0"/>
            </a:endParaRPr>
          </a:p>
        </p:txBody>
      </p:sp>
      <p:sp>
        <p:nvSpPr>
          <p:cNvPr id="12308" name="Rectangle 65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787900" y="2205038"/>
            <a:ext cx="792163" cy="71913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charset="0"/>
                <a:hlinkClick r:id="rId19" action="ppaction://hlinksldjump"/>
              </a:rPr>
              <a:t>200</a:t>
            </a:r>
            <a:endParaRPr lang="ru-RU" altLang="ru-RU" sz="2400" dirty="0">
              <a:latin typeface="Arial" charset="0"/>
            </a:endParaRPr>
          </a:p>
        </p:txBody>
      </p:sp>
      <p:sp>
        <p:nvSpPr>
          <p:cNvPr id="22594" name="Rectangle 66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787900" y="1268413"/>
            <a:ext cx="792163" cy="72072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  <a:hlinkClick r:id="rId16" action="ppaction://hlinksldjump"/>
              </a:rPr>
              <a:t>200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10" name="Rectangle 67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867400" y="1268413"/>
            <a:ext cx="792163" cy="72072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charset="0"/>
                <a:hlinkClick r:id="rId20" action="ppaction://hlinksldjump"/>
              </a:rPr>
              <a:t>300</a:t>
            </a:r>
            <a:endParaRPr lang="ru-RU" altLang="ru-RU" sz="2400" dirty="0">
              <a:latin typeface="Arial" charset="0"/>
            </a:endParaRPr>
          </a:p>
        </p:txBody>
      </p:sp>
      <p:sp>
        <p:nvSpPr>
          <p:cNvPr id="12311" name="Rectangle 7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1268413"/>
            <a:ext cx="863600" cy="72072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charset="0"/>
                <a:hlinkClick r:id="rId11" action="ppaction://hlinksldjump"/>
              </a:rPr>
              <a:t>500</a:t>
            </a:r>
            <a:endParaRPr lang="ru-RU" altLang="ru-RU" sz="2400">
              <a:latin typeface="Arial" charset="0"/>
            </a:endParaRPr>
          </a:p>
        </p:txBody>
      </p:sp>
      <p:sp>
        <p:nvSpPr>
          <p:cNvPr id="12312" name="Rectangle 7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027988" y="2205038"/>
            <a:ext cx="792162" cy="71913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charset="0"/>
                <a:hlinkClick r:id="rId21" action="ppaction://hlinksldjump"/>
              </a:rPr>
              <a:t>500</a:t>
            </a:r>
            <a:endParaRPr lang="ru-RU" altLang="ru-RU" sz="2400" dirty="0">
              <a:latin typeface="Arial" charset="0"/>
            </a:endParaRPr>
          </a:p>
        </p:txBody>
      </p:sp>
      <p:sp>
        <p:nvSpPr>
          <p:cNvPr id="12313" name="Rectangle 7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027988" y="3141663"/>
            <a:ext cx="792162" cy="71913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charset="0"/>
                <a:hlinkClick r:id="rId22" action="ppaction://hlinksldjump"/>
              </a:rPr>
              <a:t>500</a:t>
            </a:r>
            <a:endParaRPr lang="ru-RU" altLang="ru-RU" sz="2400">
              <a:latin typeface="Arial" charset="0"/>
            </a:endParaRPr>
          </a:p>
        </p:txBody>
      </p:sp>
      <p:sp>
        <p:nvSpPr>
          <p:cNvPr id="12314" name="Rectangle 73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8027988" y="4149725"/>
            <a:ext cx="792162" cy="71913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charset="0"/>
                <a:hlinkClick r:id="rId23" action="ppaction://hlinksldjump"/>
              </a:rPr>
              <a:t>500</a:t>
            </a:r>
            <a:endParaRPr lang="ru-RU" altLang="ru-RU" sz="2400" dirty="0">
              <a:latin typeface="Arial" charset="0"/>
            </a:endParaRPr>
          </a:p>
        </p:txBody>
      </p:sp>
      <p:sp>
        <p:nvSpPr>
          <p:cNvPr id="12315" name="Rectangle 74"/>
          <p:cNvSpPr>
            <a:spLocks noChangeArrowheads="1"/>
          </p:cNvSpPr>
          <p:nvPr/>
        </p:nvSpPr>
        <p:spPr bwMode="auto">
          <a:xfrm>
            <a:off x="179388" y="5876925"/>
            <a:ext cx="3024187" cy="792163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Вкусная география</a:t>
            </a:r>
          </a:p>
        </p:txBody>
      </p:sp>
      <p:sp>
        <p:nvSpPr>
          <p:cNvPr id="12316" name="Rectangle 7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635375" y="5013325"/>
            <a:ext cx="792163" cy="71913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charset="0"/>
                <a:hlinkClick r:id="rId5" action="ppaction://hlinksldjump"/>
              </a:rPr>
              <a:t>100</a:t>
            </a:r>
            <a:endParaRPr lang="ru-RU" altLang="ru-RU" sz="2400" dirty="0">
              <a:latin typeface="Arial" charset="0"/>
            </a:endParaRPr>
          </a:p>
        </p:txBody>
      </p:sp>
      <p:sp>
        <p:nvSpPr>
          <p:cNvPr id="12317" name="Rectangle 76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4787900" y="5013325"/>
            <a:ext cx="792163" cy="71913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charset="0"/>
                <a:hlinkClick r:id="rId25" action="ppaction://hlinksldjump"/>
              </a:rPr>
              <a:t>200</a:t>
            </a:r>
            <a:endParaRPr lang="ru-RU" altLang="ru-RU" sz="2400">
              <a:latin typeface="Arial" charset="0"/>
            </a:endParaRPr>
          </a:p>
        </p:txBody>
      </p:sp>
      <p:sp>
        <p:nvSpPr>
          <p:cNvPr id="12318" name="Rectangle 77"/>
          <p:cNvSpPr>
            <a:spLocks noChangeArrowheads="1"/>
          </p:cNvSpPr>
          <p:nvPr/>
        </p:nvSpPr>
        <p:spPr bwMode="auto">
          <a:xfrm>
            <a:off x="5867400" y="5013325"/>
            <a:ext cx="792163" cy="71913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charset="0"/>
                <a:hlinkClick r:id="rId26" action="ppaction://hlinksldjump"/>
              </a:rPr>
              <a:t>300</a:t>
            </a:r>
            <a:endParaRPr lang="ru-RU" altLang="ru-RU" sz="2400" dirty="0">
              <a:latin typeface="Arial" charset="0"/>
            </a:endParaRPr>
          </a:p>
        </p:txBody>
      </p:sp>
      <p:sp>
        <p:nvSpPr>
          <p:cNvPr id="12319" name="Rectangle 78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948488" y="5084763"/>
            <a:ext cx="863600" cy="6477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charset="0"/>
                <a:hlinkClick r:id="rId24" action="ppaction://hlinksldjump"/>
              </a:rPr>
              <a:t>400</a:t>
            </a:r>
            <a:endParaRPr lang="ru-RU" altLang="ru-RU" sz="2400">
              <a:latin typeface="Arial" charset="0"/>
            </a:endParaRPr>
          </a:p>
        </p:txBody>
      </p:sp>
      <p:sp>
        <p:nvSpPr>
          <p:cNvPr id="12320" name="Rectangle 79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8027988" y="5084763"/>
            <a:ext cx="792162" cy="6477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charset="0"/>
                <a:hlinkClick r:id="rId27" action="ppaction://hlinksldjump"/>
              </a:rPr>
              <a:t>500</a:t>
            </a:r>
            <a:endParaRPr lang="ru-RU" altLang="ru-RU" sz="2400">
              <a:latin typeface="Arial" charset="0"/>
            </a:endParaRPr>
          </a:p>
        </p:txBody>
      </p:sp>
      <p:sp>
        <p:nvSpPr>
          <p:cNvPr id="35" name="Rectangle 45"/>
          <p:cNvSpPr>
            <a:spLocks noChangeArrowheads="1"/>
          </p:cNvSpPr>
          <p:nvPr/>
        </p:nvSpPr>
        <p:spPr bwMode="auto">
          <a:xfrm>
            <a:off x="179388" y="1196975"/>
            <a:ext cx="3024187" cy="792163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Родные просторы</a:t>
            </a:r>
          </a:p>
        </p:txBody>
      </p:sp>
      <p:sp>
        <p:nvSpPr>
          <p:cNvPr id="12322" name="Rectangle 75"/>
          <p:cNvSpPr>
            <a:spLocks noChangeArrowheads="1"/>
          </p:cNvSpPr>
          <p:nvPr/>
        </p:nvSpPr>
        <p:spPr bwMode="auto">
          <a:xfrm>
            <a:off x="3635375" y="5949950"/>
            <a:ext cx="792163" cy="71913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charset="0"/>
                <a:hlinkClick r:id="rId28" action="ppaction://hlinksldjump"/>
              </a:rPr>
              <a:t>100</a:t>
            </a:r>
            <a:endParaRPr lang="ru-RU" altLang="ru-RU" sz="2400" dirty="0">
              <a:latin typeface="Arial" charset="0"/>
            </a:endParaRPr>
          </a:p>
        </p:txBody>
      </p:sp>
      <p:sp>
        <p:nvSpPr>
          <p:cNvPr id="12323" name="Rectangle 75"/>
          <p:cNvSpPr>
            <a:spLocks noChangeArrowheads="1"/>
          </p:cNvSpPr>
          <p:nvPr/>
        </p:nvSpPr>
        <p:spPr bwMode="auto">
          <a:xfrm>
            <a:off x="4787900" y="5949950"/>
            <a:ext cx="792163" cy="71913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charset="0"/>
                <a:hlinkClick r:id="rId29" action="ppaction://hlinksldjump"/>
              </a:rPr>
              <a:t>200</a:t>
            </a:r>
            <a:endParaRPr lang="ru-RU" altLang="ru-RU" sz="2400">
              <a:latin typeface="Arial" charset="0"/>
            </a:endParaRPr>
          </a:p>
        </p:txBody>
      </p:sp>
      <p:sp>
        <p:nvSpPr>
          <p:cNvPr id="12324" name="Rectangle 75"/>
          <p:cNvSpPr>
            <a:spLocks noChangeArrowheads="1"/>
          </p:cNvSpPr>
          <p:nvPr/>
        </p:nvSpPr>
        <p:spPr bwMode="auto">
          <a:xfrm>
            <a:off x="5867400" y="5949950"/>
            <a:ext cx="792163" cy="71913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charset="0"/>
                <a:hlinkClick r:id="rId18" action="ppaction://hlinksldjump"/>
              </a:rPr>
              <a:t>300</a:t>
            </a:r>
            <a:endParaRPr lang="ru-RU" altLang="ru-RU" sz="2400">
              <a:latin typeface="Arial" charset="0"/>
            </a:endParaRPr>
          </a:p>
        </p:txBody>
      </p:sp>
      <p:sp>
        <p:nvSpPr>
          <p:cNvPr id="12325" name="Rectangle 75"/>
          <p:cNvSpPr>
            <a:spLocks noChangeArrowheads="1"/>
          </p:cNvSpPr>
          <p:nvPr/>
        </p:nvSpPr>
        <p:spPr bwMode="auto">
          <a:xfrm>
            <a:off x="6948488" y="5949950"/>
            <a:ext cx="823912" cy="71913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charset="0"/>
                <a:hlinkClick r:id="rId30" action="ppaction://hlinksldjump"/>
              </a:rPr>
              <a:t>400</a:t>
            </a:r>
            <a:endParaRPr lang="ru-RU" altLang="ru-RU" sz="2400" dirty="0">
              <a:latin typeface="Arial" charset="0"/>
            </a:endParaRPr>
          </a:p>
        </p:txBody>
      </p:sp>
      <p:sp>
        <p:nvSpPr>
          <p:cNvPr id="12326" name="Rectangle 75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8027988" y="5949950"/>
            <a:ext cx="792162" cy="71913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charset="0"/>
                <a:hlinkClick r:id="rId31" action="ppaction://hlinksldjump"/>
              </a:rPr>
              <a:t>500</a:t>
            </a:r>
            <a:endParaRPr lang="ru-RU" altLang="ru-RU" sz="2400" dirty="0">
              <a:latin typeface="Arial" charset="0"/>
            </a:endParaRPr>
          </a:p>
        </p:txBody>
      </p:sp>
      <p:sp>
        <p:nvSpPr>
          <p:cNvPr id="40" name="Управляющая кнопка: далее 39">
            <a:hlinkClick r:id="rId32" action="ppaction://hlinksldjump" highlightClick="1"/>
          </p:cNvPr>
          <p:cNvSpPr/>
          <p:nvPr/>
        </p:nvSpPr>
        <p:spPr>
          <a:xfrm>
            <a:off x="8384480" y="115888"/>
            <a:ext cx="682625" cy="576262"/>
          </a:xfrm>
          <a:prstGeom prst="actionButtonForwardNex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0" y="0"/>
            <a:ext cx="2484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Родные просторы - 400</a:t>
            </a:r>
          </a:p>
        </p:txBody>
      </p:sp>
      <p:sp>
        <p:nvSpPr>
          <p:cNvPr id="30723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107950" y="533400"/>
            <a:ext cx="90360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Название этой республики переводится как «страна гор». Это многонациональная республика ,где живет несколько десятков этнических групп: аварцы, лезгины , кумыки и др</a:t>
            </a:r>
            <a:r>
              <a:rPr lang="ru-RU" alt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Славится </a:t>
            </a:r>
            <a:r>
              <a:rPr lang="ru-RU" alt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издавна изготовлением кинжалов с чеканкой </a:t>
            </a:r>
            <a:r>
              <a:rPr lang="ru-RU" alt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рукоядке</a:t>
            </a:r>
            <a:r>
              <a:rPr lang="ru-RU" alt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производством шерстяных изделий, ковров.</a:t>
            </a:r>
          </a:p>
        </p:txBody>
      </p:sp>
      <p:sp>
        <p:nvSpPr>
          <p:cNvPr id="30725" name="WordArt 7"/>
          <p:cNvSpPr>
            <a:spLocks noChangeArrowheads="1" noChangeShapeType="1" noTextEdit="1"/>
          </p:cNvSpPr>
          <p:nvPr/>
        </p:nvSpPr>
        <p:spPr bwMode="auto">
          <a:xfrm>
            <a:off x="162718" y="5445100"/>
            <a:ext cx="13129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: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-252412" y="5905500"/>
            <a:ext cx="4248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ДАГЕСТАН</a:t>
            </a:r>
            <a:r>
              <a:rPr lang="ru-RU" altLang="ru-RU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 </a:t>
            </a:r>
            <a:endParaRPr lang="en-US" altLang="ru-RU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30732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268662"/>
            <a:ext cx="2305050" cy="3395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s://www.rosphoto.com/images/u/articles/1409/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663" y="3211512"/>
            <a:ext cx="4008438" cy="2673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0" y="0"/>
            <a:ext cx="22685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Родные просторы- 500</a:t>
            </a:r>
          </a:p>
        </p:txBody>
      </p:sp>
      <p:sp>
        <p:nvSpPr>
          <p:cNvPr id="31747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0" y="609600"/>
            <a:ext cx="87852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все на так как у нас . Все тоже , да на то. Белки не рыжие ,а черные. Сороки голубые. Даже вороны </a:t>
            </a:r>
            <a:r>
              <a:rPr lang="ru-RU" alt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большеклювые</a:t>
            </a:r>
            <a:r>
              <a:rPr lang="ru-RU" alt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 Вот с винограда слетели рябчики. Рябчики и виноград - разве у нас такое увидишь. </a:t>
            </a:r>
          </a:p>
        </p:txBody>
      </p:sp>
      <p:sp>
        <p:nvSpPr>
          <p:cNvPr id="31749" name="WordArt 7"/>
          <p:cNvSpPr>
            <a:spLocks noChangeArrowheads="1" noChangeShapeType="1" noTextEdit="1"/>
          </p:cNvSpPr>
          <p:nvPr/>
        </p:nvSpPr>
        <p:spPr bwMode="auto">
          <a:xfrm>
            <a:off x="107504" y="6093296"/>
            <a:ext cx="126014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: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1474788" y="5943600"/>
            <a:ext cx="76692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УССУРИЙСКАЯ ТАЙГА</a:t>
            </a:r>
            <a:endParaRPr lang="en-US" alt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8879" y="2636912"/>
            <a:ext cx="404801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384698"/>
            <a:ext cx="3456384" cy="3386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0" y="0"/>
            <a:ext cx="2339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В доме моем  - 100</a:t>
            </a:r>
          </a:p>
        </p:txBody>
      </p:sp>
      <p:sp>
        <p:nvSpPr>
          <p:cNvPr id="32771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357187" y="457200"/>
            <a:ext cx="87868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Деревянный(бревенчатый) дом жителей России.</a:t>
            </a:r>
          </a:p>
        </p:txBody>
      </p:sp>
      <p:sp>
        <p:nvSpPr>
          <p:cNvPr id="32773" name="WordArt 7"/>
          <p:cNvSpPr>
            <a:spLocks noChangeArrowheads="1" noChangeShapeType="1" noTextEdit="1"/>
          </p:cNvSpPr>
          <p:nvPr/>
        </p:nvSpPr>
        <p:spPr bwMode="auto">
          <a:xfrm>
            <a:off x="107504" y="6021288"/>
            <a:ext cx="115212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: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371600" y="5867400"/>
            <a:ext cx="19796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ИЗБА</a:t>
            </a:r>
            <a:endParaRPr lang="en-US" alt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5375076" cy="4032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0" y="0"/>
            <a:ext cx="2339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В доме моем - 200</a:t>
            </a:r>
          </a:p>
        </p:txBody>
      </p:sp>
      <p:sp>
        <p:nvSpPr>
          <p:cNvPr id="3379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sp>
        <p:nvSpPr>
          <p:cNvPr id="33796" name="WordArt 7"/>
          <p:cNvSpPr>
            <a:spLocks noChangeArrowheads="1" noChangeShapeType="1" noTextEdit="1"/>
          </p:cNvSpPr>
          <p:nvPr/>
        </p:nvSpPr>
        <p:spPr bwMode="auto">
          <a:xfrm>
            <a:off x="179512" y="5949280"/>
            <a:ext cx="1224136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: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1547664" y="5752430"/>
            <a:ext cx="21605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ИГЛУ</a:t>
            </a:r>
            <a:r>
              <a:rPr lang="ru-RU" altLang="ru-RU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endParaRPr lang="en-US" altLang="ru-RU" sz="4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33798" name="TextBox 9"/>
          <p:cNvSpPr txBox="1">
            <a:spLocks noChangeArrowheads="1"/>
          </p:cNvSpPr>
          <p:nvPr/>
        </p:nvSpPr>
        <p:spPr bwMode="auto">
          <a:xfrm>
            <a:off x="287337" y="457200"/>
            <a:ext cx="88566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Хижина эскимосов . В прошлом сооружавшаяся из ледяных </a:t>
            </a: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глыб.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0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876104"/>
            <a:ext cx="5472608" cy="3646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0" y="0"/>
            <a:ext cx="2339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В доме моем  - 300</a:t>
            </a:r>
          </a:p>
        </p:txBody>
      </p:sp>
      <p:sp>
        <p:nvSpPr>
          <p:cNvPr id="3481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0" y="533400"/>
            <a:ext cx="896461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Переносное жилище конической формы на каркасе из жердей , крытых берестой или шкурами у народов Крайнего Севера</a:t>
            </a:r>
            <a:r>
              <a:rPr lang="ru-RU" alt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4821" name="WordArt 7"/>
          <p:cNvSpPr>
            <a:spLocks noChangeArrowheads="1" noChangeShapeType="1" noTextEdit="1"/>
          </p:cNvSpPr>
          <p:nvPr/>
        </p:nvSpPr>
        <p:spPr bwMode="auto">
          <a:xfrm>
            <a:off x="107504" y="6093296"/>
            <a:ext cx="1151384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: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258888" y="5876925"/>
            <a:ext cx="19446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ЧУМ</a:t>
            </a:r>
            <a:endParaRPr lang="en-US" alt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3048000"/>
            <a:ext cx="5112568" cy="3460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0" y="0"/>
            <a:ext cx="2339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В доме моем - 400</a:t>
            </a:r>
          </a:p>
        </p:txBody>
      </p:sp>
      <p:sp>
        <p:nvSpPr>
          <p:cNvPr id="35843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58292" y="5810"/>
            <a:ext cx="539750" cy="476250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-145889" y="576984"/>
            <a:ext cx="897405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Переносное жилище у тюркских народов и монгольских народов-кочевников в Центральной Азии ,Юга Сибири. Состоит из деревянных решетчатых стенок с куполом из жердей и войлочным покрытием.</a:t>
            </a:r>
          </a:p>
        </p:txBody>
      </p:sp>
      <p:sp>
        <p:nvSpPr>
          <p:cNvPr id="35845" name="WordArt 7"/>
          <p:cNvSpPr>
            <a:spLocks noChangeArrowheads="1" noChangeShapeType="1" noTextEdit="1"/>
          </p:cNvSpPr>
          <p:nvPr/>
        </p:nvSpPr>
        <p:spPr bwMode="auto">
          <a:xfrm>
            <a:off x="179512" y="6021288"/>
            <a:ext cx="115212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: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332707" y="5841725"/>
            <a:ext cx="23764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ЮРТА</a:t>
            </a:r>
            <a:endParaRPr lang="en-US" alt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0.wp.com/almatycrafts.kz/wp-content/uploads/2017/02/9.jpg?fit=852%2C64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4450" y="3993304"/>
            <a:ext cx="3589305" cy="269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532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0" y="0"/>
            <a:ext cx="2339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В доме моем  - 500</a:t>
            </a:r>
          </a:p>
        </p:txBody>
      </p:sp>
      <p:sp>
        <p:nvSpPr>
          <p:cNvPr id="36867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107950" y="188913"/>
            <a:ext cx="86058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Деревянные дома , строящиеся в сельской местности Швейцарии. Название </a:t>
            </a:r>
            <a:r>
              <a:rPr lang="ru-RU" alt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означает «хижина </a:t>
            </a:r>
            <a:r>
              <a:rPr lang="ru-RU" alt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пастуха» .Нижняя часть дома делается из камня , чтобы стены были лишены сырости . Крышу сооружают слегка покатой ,чтоб снега было больше А для удержания тепла вставляют двойные рамы со стеклами.</a:t>
            </a:r>
          </a:p>
        </p:txBody>
      </p:sp>
      <p:sp>
        <p:nvSpPr>
          <p:cNvPr id="36869" name="WordArt 7"/>
          <p:cNvSpPr>
            <a:spLocks noChangeArrowheads="1" noChangeShapeType="1" noTextEdit="1"/>
          </p:cNvSpPr>
          <p:nvPr/>
        </p:nvSpPr>
        <p:spPr bwMode="auto">
          <a:xfrm>
            <a:off x="107949" y="5589240"/>
            <a:ext cx="12239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: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1331913" y="5393183"/>
            <a:ext cx="23399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ШАЛЕ</a:t>
            </a:r>
            <a:endParaRPr lang="en-US" alt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717032"/>
            <a:ext cx="540060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0" y="0"/>
            <a:ext cx="2411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Страны и народы - 500</a:t>
            </a:r>
          </a:p>
        </p:txBody>
      </p:sp>
      <p:sp>
        <p:nvSpPr>
          <p:cNvPr id="37892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-69410" y="456717"/>
            <a:ext cx="883241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центре самой северной столицы мира стоит памятник норвежцу Андерсену, прибывшему сюда 11 веков назад. Ее название означает « страна заливов», на самом деле это были пары гейзеров.</a:t>
            </a:r>
          </a:p>
        </p:txBody>
      </p:sp>
      <p:sp>
        <p:nvSpPr>
          <p:cNvPr id="37893" name="WordArt 7"/>
          <p:cNvSpPr>
            <a:spLocks noChangeArrowheads="1" noChangeShapeType="1" noTextEdit="1"/>
          </p:cNvSpPr>
          <p:nvPr/>
        </p:nvSpPr>
        <p:spPr bwMode="auto">
          <a:xfrm>
            <a:off x="107504" y="6093296"/>
            <a:ext cx="1224136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28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: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1475656" y="5863580"/>
            <a:ext cx="4140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ИСЛАНДИЯ</a:t>
            </a:r>
          </a:p>
        </p:txBody>
      </p:sp>
      <p:pic>
        <p:nvPicPr>
          <p:cNvPr id="3789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378" y="3171095"/>
            <a:ext cx="4238617" cy="2664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7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448709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0" y="0"/>
            <a:ext cx="28432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Вкусная география- 100</a:t>
            </a:r>
          </a:p>
        </p:txBody>
      </p:sp>
      <p:sp>
        <p:nvSpPr>
          <p:cNvPr id="3891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sp>
        <p:nvSpPr>
          <p:cNvPr id="38916" name="WordArt 7"/>
          <p:cNvSpPr>
            <a:spLocks noChangeArrowheads="1" noChangeShapeType="1" noTextEdit="1"/>
          </p:cNvSpPr>
          <p:nvPr/>
        </p:nvSpPr>
        <p:spPr bwMode="auto">
          <a:xfrm>
            <a:off x="179512" y="6021288"/>
            <a:ext cx="10795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>
              <a:defRPr/>
            </a:pPr>
            <a:r>
              <a:rPr lang="ru-RU" sz="2800" kern="1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kern="1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/>
                <a:cs typeface="Arial"/>
              </a:rPr>
              <a:t>: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043608" y="5822057"/>
            <a:ext cx="4176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ГАМБУРГЕР</a:t>
            </a:r>
            <a:r>
              <a:rPr lang="ru-RU" alt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107950" y="549275"/>
            <a:ext cx="88566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 названию какого германского города, именуется говяжья котлета, вложенная в разрезанную пополам булочку.</a:t>
            </a:r>
          </a:p>
        </p:txBody>
      </p:sp>
      <p:pic>
        <p:nvPicPr>
          <p:cNvPr id="7" name="Picture 8" descr="4dfb77a55b6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359372"/>
            <a:ext cx="3816350" cy="340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0" y="0"/>
            <a:ext cx="2484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Вкусная география-200</a:t>
            </a:r>
          </a:p>
        </p:txBody>
      </p:sp>
      <p:sp>
        <p:nvSpPr>
          <p:cNvPr id="3993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sp>
        <p:nvSpPr>
          <p:cNvPr id="39940" name="WordArt 7"/>
          <p:cNvSpPr>
            <a:spLocks noChangeArrowheads="1" noChangeShapeType="1" noTextEdit="1"/>
          </p:cNvSpPr>
          <p:nvPr/>
        </p:nvSpPr>
        <p:spPr bwMode="auto">
          <a:xfrm>
            <a:off x="179512" y="5949280"/>
            <a:ext cx="10795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>
              <a:defRPr/>
            </a:pPr>
            <a:r>
              <a:rPr lang="ru-RU" sz="2800" kern="1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kern="1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/>
                <a:cs typeface="Arial"/>
              </a:rPr>
              <a:t>: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332706" y="5750049"/>
            <a:ext cx="23034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ПРАГА</a:t>
            </a:r>
            <a:r>
              <a:rPr lang="ru-RU" altLang="ru-RU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endParaRPr lang="en-US" altLang="ru-RU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39942" name="TextBox 5"/>
          <p:cNvSpPr txBox="1">
            <a:spLocks noChangeArrowheads="1"/>
          </p:cNvSpPr>
          <p:nvPr/>
        </p:nvSpPr>
        <p:spPr bwMode="auto">
          <a:xfrm>
            <a:off x="539552" y="338138"/>
            <a:ext cx="77049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Какой город подают к чаю?</a:t>
            </a: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2042" y="2420888"/>
            <a:ext cx="4392488" cy="272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83" y="1988841"/>
            <a:ext cx="4091777" cy="3392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1835150" y="292160"/>
            <a:ext cx="52571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alt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Зеленая</a:t>
            </a:r>
            <a:r>
              <a:rPr lang="ru-RU" alt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страна»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0" y="5661025"/>
            <a:ext cx="52927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ГРЕНЛАНДИЯ</a:t>
            </a:r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0" y="0"/>
            <a:ext cx="313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На разных языках - 2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00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WordArt 10"/>
          <p:cNvSpPr>
            <a:spLocks noChangeArrowheads="1" noChangeShapeType="1" noTextEdit="1"/>
          </p:cNvSpPr>
          <p:nvPr/>
        </p:nvSpPr>
        <p:spPr bwMode="auto">
          <a:xfrm>
            <a:off x="539750" y="5157788"/>
            <a:ext cx="1367954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318" name="AutoShap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831" y="2405657"/>
            <a:ext cx="4363707" cy="349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331834"/>
            <a:ext cx="4229579" cy="3177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27003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Вкусная география-300</a:t>
            </a:r>
          </a:p>
        </p:txBody>
      </p:sp>
      <p:sp>
        <p:nvSpPr>
          <p:cNvPr id="40963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0" y="457200"/>
            <a:ext cx="9017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Какой сироп популярен в Канаде?</a:t>
            </a:r>
          </a:p>
        </p:txBody>
      </p:sp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1350169" y="5996483"/>
            <a:ext cx="36391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КЛЕНОВЫЙ</a:t>
            </a:r>
          </a:p>
        </p:txBody>
      </p:sp>
      <p:sp>
        <p:nvSpPr>
          <p:cNvPr id="40966" name="WordArt 7"/>
          <p:cNvSpPr>
            <a:spLocks noChangeArrowheads="1" noChangeShapeType="1" noTextEdit="1"/>
          </p:cNvSpPr>
          <p:nvPr/>
        </p:nvSpPr>
        <p:spPr bwMode="auto">
          <a:xfrm>
            <a:off x="107504" y="6165304"/>
            <a:ext cx="10795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>
              <a:defRPr/>
            </a:pPr>
            <a:r>
              <a:rPr lang="ru-RU" sz="2800" kern="1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kern="1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/>
                <a:cs typeface="Arial"/>
              </a:rPr>
              <a:t>:</a:t>
            </a:r>
          </a:p>
        </p:txBody>
      </p:sp>
      <p:pic>
        <p:nvPicPr>
          <p:cNvPr id="40969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484313"/>
            <a:ext cx="6408737" cy="445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2915816" cy="360362"/>
          </a:xfrm>
        </p:spPr>
        <p:txBody>
          <a:bodyPr/>
          <a:lstStyle/>
          <a:p>
            <a:pPr marL="0" lvl="0" indent="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6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Вкусная </a:t>
            </a:r>
            <a:r>
              <a:rPr lang="ru-RU" altLang="ru-RU" sz="16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география-400</a:t>
            </a:r>
            <a:endParaRPr lang="ru-RU" altLang="ru-RU" sz="1600" dirty="0">
              <a:solidFill>
                <a:prstClr val="black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1987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269032"/>
            <a:ext cx="9143999" cy="14414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в Африке называют «негритянским хлебом»?</a:t>
            </a:r>
          </a:p>
        </p:txBody>
      </p:sp>
      <p:sp>
        <p:nvSpPr>
          <p:cNvPr id="41988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1365250" y="5157788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sp>
        <p:nvSpPr>
          <p:cNvPr id="41990" name="WordArt 7"/>
          <p:cNvSpPr>
            <a:spLocks noChangeArrowheads="1" noChangeShapeType="1" noTextEdit="1"/>
          </p:cNvSpPr>
          <p:nvPr/>
        </p:nvSpPr>
        <p:spPr bwMode="auto">
          <a:xfrm>
            <a:off x="323528" y="6021288"/>
            <a:ext cx="10795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>
              <a:defRPr/>
            </a:pPr>
            <a:r>
              <a:rPr lang="ru-RU" sz="2800" kern="1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kern="1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/>
                <a:cs typeface="Arial"/>
              </a:rPr>
              <a:t>:</a:t>
            </a:r>
          </a:p>
        </p:txBody>
      </p:sp>
      <p:sp>
        <p:nvSpPr>
          <p:cNvPr id="41991" name="TextBox 7"/>
          <p:cNvSpPr txBox="1">
            <a:spLocks noChangeArrowheads="1"/>
          </p:cNvSpPr>
          <p:nvPr/>
        </p:nvSpPr>
        <p:spPr bwMode="auto">
          <a:xfrm>
            <a:off x="1549400" y="5852467"/>
            <a:ext cx="27981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БАНАНЫ</a:t>
            </a:r>
          </a:p>
        </p:txBody>
      </p:sp>
      <p:pic>
        <p:nvPicPr>
          <p:cNvPr id="4199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504056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8" name="Picture 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3551415" cy="5220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4"/>
          <p:cNvSpPr>
            <a:spLocks noChangeArrowheads="1" noChangeShapeType="1" noTextEdit="1"/>
          </p:cNvSpPr>
          <p:nvPr/>
        </p:nvSpPr>
        <p:spPr bwMode="auto">
          <a:xfrm>
            <a:off x="1547813" y="1989138"/>
            <a:ext cx="6408737" cy="24479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43011" name="Прямоугольник 3"/>
          <p:cNvSpPr>
            <a:spLocks noChangeArrowheads="1"/>
          </p:cNvSpPr>
          <p:nvPr/>
        </p:nvSpPr>
        <p:spPr bwMode="auto">
          <a:xfrm>
            <a:off x="0" y="0"/>
            <a:ext cx="2349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Вкусная география-500</a:t>
            </a:r>
          </a:p>
        </p:txBody>
      </p:sp>
      <p:sp>
        <p:nvSpPr>
          <p:cNvPr id="43012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sp>
        <p:nvSpPr>
          <p:cNvPr id="43013" name="WordArt 7"/>
          <p:cNvSpPr>
            <a:spLocks noChangeArrowheads="1" noChangeShapeType="1" noTextEdit="1"/>
          </p:cNvSpPr>
          <p:nvPr/>
        </p:nvSpPr>
        <p:spPr bwMode="auto">
          <a:xfrm>
            <a:off x="107504" y="6093296"/>
            <a:ext cx="10795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>
              <a:defRPr/>
            </a:pPr>
            <a:r>
              <a:rPr lang="ru-RU" sz="2800" kern="1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kern="1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/>
                <a:cs typeface="Arial"/>
              </a:rPr>
              <a:t>:</a:t>
            </a:r>
          </a:p>
        </p:txBody>
      </p:sp>
      <p:sp>
        <p:nvSpPr>
          <p:cNvPr id="43014" name="TextBox 6"/>
          <p:cNvSpPr txBox="1">
            <a:spLocks noChangeArrowheads="1"/>
          </p:cNvSpPr>
          <p:nvPr/>
        </p:nvSpPr>
        <p:spPr bwMode="auto">
          <a:xfrm>
            <a:off x="323850" y="333375"/>
            <a:ext cx="80645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, по мнению французов , подают на стол , когда с него убирают кушанья?</a:t>
            </a:r>
          </a:p>
        </p:txBody>
      </p:sp>
      <p:sp>
        <p:nvSpPr>
          <p:cNvPr id="43015" name="TextBox 7"/>
          <p:cNvSpPr txBox="1">
            <a:spLocks noChangeArrowheads="1"/>
          </p:cNvSpPr>
          <p:nvPr/>
        </p:nvSpPr>
        <p:spPr bwMode="auto">
          <a:xfrm>
            <a:off x="1254961" y="5924475"/>
            <a:ext cx="24613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ДЕСЕРТ</a:t>
            </a:r>
          </a:p>
        </p:txBody>
      </p:sp>
      <p:pic>
        <p:nvPicPr>
          <p:cNvPr id="4301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5091012" cy="3814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6"/>
          <p:cNvSpPr txBox="1">
            <a:spLocks noChangeArrowheads="1"/>
          </p:cNvSpPr>
          <p:nvPr/>
        </p:nvSpPr>
        <p:spPr bwMode="auto">
          <a:xfrm>
            <a:off x="323850" y="0"/>
            <a:ext cx="84597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8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Вопрос-аукцион</a:t>
            </a:r>
          </a:p>
        </p:txBody>
      </p:sp>
      <p:sp>
        <p:nvSpPr>
          <p:cNvPr id="44035" name="Прямоугольник 2"/>
          <p:cNvSpPr>
            <a:spLocks noChangeArrowheads="1"/>
          </p:cNvSpPr>
          <p:nvPr/>
        </p:nvSpPr>
        <p:spPr bwMode="auto">
          <a:xfrm>
            <a:off x="179388" y="1524000"/>
            <a:ext cx="896461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переводе на русский язык название этого государства означает «Восточная страна». Эта маленькая европейская страна знаменита тем , что дала больше всего лауреатов Нобелевской премии в пересчете на миллион жителей , а римский папа Павел </a:t>
            </a:r>
            <a:r>
              <a:rPr lang="en-US" alt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назвал ее «островом счастливых» .Страна традиционного зимнего туризма. Она является своего рода горнолыжной «</a:t>
            </a:r>
            <a:r>
              <a:rPr lang="ru-RU" alt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меккой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для европейцев . Туризм основной источник дохода.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6"/>
          <p:cNvSpPr txBox="1">
            <a:spLocks noChangeArrowheads="1"/>
          </p:cNvSpPr>
          <p:nvPr/>
        </p:nvSpPr>
        <p:spPr bwMode="auto">
          <a:xfrm>
            <a:off x="435738" y="260648"/>
            <a:ext cx="81296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ru-RU" sz="4400" kern="10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/>
                <a:cs typeface="Arial"/>
              </a:rPr>
              <a:t> </a:t>
            </a:r>
            <a:r>
              <a:rPr lang="ru-RU" sz="3600" kern="10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alt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АВСТРИЯ</a:t>
            </a:r>
            <a:endParaRPr lang="ru-RU" alt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s1.1zoom.me/b5050/888/432621-svetik_2560x16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219200"/>
            <a:ext cx="4936109" cy="3085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4770955" cy="3013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0" y="5805488"/>
            <a:ext cx="46434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САХАРА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0" y="0"/>
            <a:ext cx="3203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География на колесах  - 200</a:t>
            </a:r>
          </a:p>
        </p:txBody>
      </p:sp>
      <p:sp>
        <p:nvSpPr>
          <p:cNvPr id="14340" name="WordArt 6"/>
          <p:cNvSpPr>
            <a:spLocks noChangeArrowheads="1" noChangeShapeType="1" noTextEdit="1"/>
          </p:cNvSpPr>
          <p:nvPr/>
        </p:nvSpPr>
        <p:spPr bwMode="auto">
          <a:xfrm>
            <a:off x="250824" y="5300663"/>
            <a:ext cx="1224831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Ответ:</a:t>
            </a:r>
          </a:p>
        </p:txBody>
      </p:sp>
      <p:sp>
        <p:nvSpPr>
          <p:cNvPr id="14341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75810" y="0"/>
            <a:ext cx="539750" cy="476250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250825" y="188913"/>
            <a:ext cx="83534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какой пустыне проходит ралли «Париж-Дакар</a:t>
            </a:r>
            <a:r>
              <a:rPr lang="ru-RU" alt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»?</a:t>
            </a:r>
            <a:endParaRPr lang="ru-RU" alt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824376"/>
            <a:ext cx="4824536" cy="3858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6"/>
          <p:cNvSpPr>
            <a:spLocks noChangeArrowheads="1" noChangeShapeType="1" noTextEdit="1"/>
          </p:cNvSpPr>
          <p:nvPr/>
        </p:nvSpPr>
        <p:spPr bwMode="auto">
          <a:xfrm>
            <a:off x="251519" y="5085184"/>
            <a:ext cx="124231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:</a:t>
            </a:r>
          </a:p>
        </p:txBody>
      </p:sp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0" y="0"/>
            <a:ext cx="2987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На разных языках - 100</a:t>
            </a:r>
          </a:p>
        </p:txBody>
      </p:sp>
      <p:sp>
        <p:nvSpPr>
          <p:cNvPr id="15364" name="Text Box 11"/>
          <p:cNvSpPr txBox="1">
            <a:spLocks noChangeArrowheads="1"/>
          </p:cNvSpPr>
          <p:nvPr/>
        </p:nvSpPr>
        <p:spPr bwMode="auto">
          <a:xfrm>
            <a:off x="1066800" y="623994"/>
            <a:ext cx="67691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 Каменный пояс»</a:t>
            </a:r>
          </a:p>
        </p:txBody>
      </p:sp>
      <p:sp>
        <p:nvSpPr>
          <p:cNvPr id="153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sp>
        <p:nvSpPr>
          <p:cNvPr id="1536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250825" y="5732463"/>
            <a:ext cx="28082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УРАЛ</a:t>
            </a:r>
            <a:endParaRPr lang="en-US" alt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AutoShape 1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pic>
        <p:nvPicPr>
          <p:cNvPr id="15369" name="Picture 9" descr="D:\Documents and Settings\Kuzya\Рабочий стол\презентация\урал\00c004da419a7ecd97147a976f9b67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4391025" cy="266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1" name="Picture 12" descr="D:\Documents and Settings\Kuzya\Рабочий стол\презентация\урал\post-649-1270755558_thum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4101951" cy="3079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6"/>
          <p:cNvSpPr>
            <a:spLocks noChangeArrowheads="1" noChangeShapeType="1" noTextEdit="1"/>
          </p:cNvSpPr>
          <p:nvPr/>
        </p:nvSpPr>
        <p:spPr bwMode="auto">
          <a:xfrm>
            <a:off x="251520" y="5229200"/>
            <a:ext cx="1224136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:</a:t>
            </a:r>
          </a:p>
        </p:txBody>
      </p:sp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0" y="0"/>
            <a:ext cx="3419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latin typeface="Arial" charset="0"/>
              </a:rPr>
              <a:t>На разных языках- 300</a:t>
            </a:r>
          </a:p>
        </p:txBody>
      </p:sp>
      <p:sp>
        <p:nvSpPr>
          <p:cNvPr id="16388" name="Text Box 11"/>
          <p:cNvSpPr txBox="1">
            <a:spLocks noChangeArrowheads="1"/>
          </p:cNvSpPr>
          <p:nvPr/>
        </p:nvSpPr>
        <p:spPr bwMode="auto">
          <a:xfrm>
            <a:off x="2484438" y="476250"/>
            <a:ext cx="4451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«Желтая </a:t>
            </a:r>
            <a:r>
              <a:rPr lang="ru-RU" alt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река»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39750" y="5805488"/>
            <a:ext cx="36004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ХУАНХЭ</a:t>
            </a:r>
            <a:endParaRPr lang="en-US" alt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AutoShape 1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pic>
        <p:nvPicPr>
          <p:cNvPr id="16391" name="Picture 7" descr="D:\Documents and Settings\Kuzya\Рабочий стол\презентация\хуанхэ\436edec8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2349500"/>
            <a:ext cx="4152900" cy="352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2" name="Picture 8" descr="D:\Documents and Settings\Kuzya\Рабочий стол\презентация\хуанхэ\huko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4572000" cy="316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0" y="0"/>
            <a:ext cx="2484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Страны и народы - 300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242219" y="330753"/>
            <a:ext cx="734494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Государство ,где есть штат сосны, </a:t>
            </a:r>
            <a:r>
              <a:rPr lang="ru-RU" alt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магнолии</a:t>
            </a:r>
            <a:r>
              <a:rPr lang="ru-RU" alt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подсолнечника, солнечный штат.</a:t>
            </a:r>
          </a:p>
        </p:txBody>
      </p:sp>
      <p:sp>
        <p:nvSpPr>
          <p:cNvPr id="17412" name="WordArt 6"/>
          <p:cNvSpPr>
            <a:spLocks noChangeArrowheads="1" noChangeShapeType="1" noTextEdit="1"/>
          </p:cNvSpPr>
          <p:nvPr/>
        </p:nvSpPr>
        <p:spPr bwMode="auto">
          <a:xfrm>
            <a:off x="323850" y="4941888"/>
            <a:ext cx="1223814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: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79388" y="5661025"/>
            <a:ext cx="19446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США</a:t>
            </a:r>
            <a:endParaRPr lang="en-US" alt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AutoShap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pic>
        <p:nvPicPr>
          <p:cNvPr id="17417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422966"/>
            <a:ext cx="4184349" cy="300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0" y="0"/>
            <a:ext cx="2987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На разных языках  - 400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051050" y="336550"/>
            <a:ext cx="4825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«Обитель снегов»</a:t>
            </a:r>
          </a:p>
        </p:txBody>
      </p:sp>
      <p:sp>
        <p:nvSpPr>
          <p:cNvPr id="18436" name="WordArt 6"/>
          <p:cNvSpPr>
            <a:spLocks noChangeArrowheads="1" noChangeShapeType="1" noTextEdit="1"/>
          </p:cNvSpPr>
          <p:nvPr/>
        </p:nvSpPr>
        <p:spPr bwMode="auto">
          <a:xfrm>
            <a:off x="251520" y="5157192"/>
            <a:ext cx="10795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: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50825" y="5732463"/>
            <a:ext cx="4140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ГИМАЛАИ</a:t>
            </a:r>
            <a:endParaRPr lang="en-US" alt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1412875"/>
            <a:ext cx="6408737" cy="4030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2700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На разных языках - 500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12589" y="315913"/>
            <a:ext cx="7667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«Крыша мира»</a:t>
            </a: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467544" y="4869160"/>
            <a:ext cx="1296144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: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39750" y="5589588"/>
            <a:ext cx="33845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ПАМИР</a:t>
            </a:r>
            <a:endParaRPr lang="en-US" alt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04250" y="0"/>
            <a:ext cx="539750" cy="476250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107464"/>
            <a:ext cx="5789049" cy="3779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824</Words>
  <Application>Microsoft Office PowerPoint</Application>
  <PresentationFormat>Экран (4:3)</PresentationFormat>
  <Paragraphs>169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Arial Black</vt:lpstr>
      <vt:lpstr>Calibri</vt:lpstr>
      <vt:lpstr>Impact</vt:lpstr>
      <vt:lpstr>Times New Roman</vt:lpstr>
      <vt:lpstr>Тема Office</vt:lpstr>
      <vt:lpstr>Презентация PowerPoint</vt:lpstr>
      <vt:lpstr>Тема          Стоимость вопроса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Вкусная география-400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Пользователь Windows</cp:lastModifiedBy>
  <cp:revision>11</cp:revision>
  <dcterms:created xsi:type="dcterms:W3CDTF">2018-12-05T01:11:49Z</dcterms:created>
  <dcterms:modified xsi:type="dcterms:W3CDTF">2018-12-18T09:22:19Z</dcterms:modified>
</cp:coreProperties>
</file>