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60" r:id="rId6"/>
    <p:sldId id="259" r:id="rId7"/>
    <p:sldId id="261" r:id="rId8"/>
    <p:sldId id="262" r:id="rId9"/>
    <p:sldId id="263"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5"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2C62DCB-EA62-470E-B026-696548FD8B3A}" type="datetimeFigureOut">
              <a:rPr lang="ru-RU" smtClean="0"/>
              <a:pPr/>
              <a:t>25.12.2018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B976E27-2D2B-44D2-84F4-1CFD2F498146}" type="slidenum">
              <a:rPr lang="ru-RU" smtClean="0"/>
              <a:pPr/>
              <a:t>‹#›</a:t>
            </a:fld>
            <a:endParaRPr lang="ru-RU" dirty="0"/>
          </a:p>
        </p:txBody>
      </p:sp>
    </p:spTree>
    <p:extLst>
      <p:ext uri="{BB962C8B-B14F-4D97-AF65-F5344CB8AC3E}">
        <p14:creationId xmlns="" xmlns:p14="http://schemas.microsoft.com/office/powerpoint/2010/main" val="377483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C62DCB-EA62-470E-B026-696548FD8B3A}" type="datetimeFigureOut">
              <a:rPr lang="ru-RU" smtClean="0"/>
              <a:pPr/>
              <a:t>25.12.2018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B976E27-2D2B-44D2-84F4-1CFD2F498146}" type="slidenum">
              <a:rPr lang="ru-RU" smtClean="0"/>
              <a:pPr/>
              <a:t>‹#›</a:t>
            </a:fld>
            <a:endParaRPr lang="ru-RU" dirty="0"/>
          </a:p>
        </p:txBody>
      </p:sp>
    </p:spTree>
    <p:extLst>
      <p:ext uri="{BB962C8B-B14F-4D97-AF65-F5344CB8AC3E}">
        <p14:creationId xmlns="" xmlns:p14="http://schemas.microsoft.com/office/powerpoint/2010/main" val="16316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C62DCB-EA62-470E-B026-696548FD8B3A}" type="datetimeFigureOut">
              <a:rPr lang="ru-RU" smtClean="0"/>
              <a:pPr/>
              <a:t>25.12.2018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B976E27-2D2B-44D2-84F4-1CFD2F498146}" type="slidenum">
              <a:rPr lang="ru-RU" smtClean="0"/>
              <a:pPr/>
              <a:t>‹#›</a:t>
            </a:fld>
            <a:endParaRPr lang="ru-RU" dirty="0"/>
          </a:p>
        </p:txBody>
      </p:sp>
    </p:spTree>
    <p:extLst>
      <p:ext uri="{BB962C8B-B14F-4D97-AF65-F5344CB8AC3E}">
        <p14:creationId xmlns="" xmlns:p14="http://schemas.microsoft.com/office/powerpoint/2010/main" val="192754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C62DCB-EA62-470E-B026-696548FD8B3A}" type="datetimeFigureOut">
              <a:rPr lang="ru-RU" smtClean="0"/>
              <a:pPr/>
              <a:t>25.12.2018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B976E27-2D2B-44D2-84F4-1CFD2F498146}" type="slidenum">
              <a:rPr lang="ru-RU" smtClean="0"/>
              <a:pPr/>
              <a:t>‹#›</a:t>
            </a:fld>
            <a:endParaRPr lang="ru-RU" dirty="0"/>
          </a:p>
        </p:txBody>
      </p:sp>
    </p:spTree>
    <p:extLst>
      <p:ext uri="{BB962C8B-B14F-4D97-AF65-F5344CB8AC3E}">
        <p14:creationId xmlns="" xmlns:p14="http://schemas.microsoft.com/office/powerpoint/2010/main" val="109855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2C62DCB-EA62-470E-B026-696548FD8B3A}" type="datetimeFigureOut">
              <a:rPr lang="ru-RU" smtClean="0"/>
              <a:pPr/>
              <a:t>25.12.2018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B976E27-2D2B-44D2-84F4-1CFD2F498146}" type="slidenum">
              <a:rPr lang="ru-RU" smtClean="0"/>
              <a:pPr/>
              <a:t>‹#›</a:t>
            </a:fld>
            <a:endParaRPr lang="ru-RU" dirty="0"/>
          </a:p>
        </p:txBody>
      </p:sp>
    </p:spTree>
    <p:extLst>
      <p:ext uri="{BB962C8B-B14F-4D97-AF65-F5344CB8AC3E}">
        <p14:creationId xmlns="" xmlns:p14="http://schemas.microsoft.com/office/powerpoint/2010/main" val="122674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2C62DCB-EA62-470E-B026-696548FD8B3A}" type="datetimeFigureOut">
              <a:rPr lang="ru-RU" smtClean="0"/>
              <a:pPr/>
              <a:t>25.12.2018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B976E27-2D2B-44D2-84F4-1CFD2F498146}" type="slidenum">
              <a:rPr lang="ru-RU" smtClean="0"/>
              <a:pPr/>
              <a:t>‹#›</a:t>
            </a:fld>
            <a:endParaRPr lang="ru-RU" dirty="0"/>
          </a:p>
        </p:txBody>
      </p:sp>
    </p:spTree>
    <p:extLst>
      <p:ext uri="{BB962C8B-B14F-4D97-AF65-F5344CB8AC3E}">
        <p14:creationId xmlns="" xmlns:p14="http://schemas.microsoft.com/office/powerpoint/2010/main" val="21556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2C62DCB-EA62-470E-B026-696548FD8B3A}" type="datetimeFigureOut">
              <a:rPr lang="ru-RU" smtClean="0"/>
              <a:pPr/>
              <a:t>25.12.2018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B976E27-2D2B-44D2-84F4-1CFD2F498146}" type="slidenum">
              <a:rPr lang="ru-RU" smtClean="0"/>
              <a:pPr/>
              <a:t>‹#›</a:t>
            </a:fld>
            <a:endParaRPr lang="ru-RU" dirty="0"/>
          </a:p>
        </p:txBody>
      </p:sp>
    </p:spTree>
    <p:extLst>
      <p:ext uri="{BB962C8B-B14F-4D97-AF65-F5344CB8AC3E}">
        <p14:creationId xmlns="" xmlns:p14="http://schemas.microsoft.com/office/powerpoint/2010/main" val="11560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2C62DCB-EA62-470E-B026-696548FD8B3A}" type="datetimeFigureOut">
              <a:rPr lang="ru-RU" smtClean="0"/>
              <a:pPr/>
              <a:t>25.12.2018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B976E27-2D2B-44D2-84F4-1CFD2F498146}" type="slidenum">
              <a:rPr lang="ru-RU" smtClean="0"/>
              <a:pPr/>
              <a:t>‹#›</a:t>
            </a:fld>
            <a:endParaRPr lang="ru-RU" dirty="0"/>
          </a:p>
        </p:txBody>
      </p:sp>
    </p:spTree>
    <p:extLst>
      <p:ext uri="{BB962C8B-B14F-4D97-AF65-F5344CB8AC3E}">
        <p14:creationId xmlns="" xmlns:p14="http://schemas.microsoft.com/office/powerpoint/2010/main" val="310399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C62DCB-EA62-470E-B026-696548FD8B3A}" type="datetimeFigureOut">
              <a:rPr lang="ru-RU" smtClean="0"/>
              <a:pPr/>
              <a:t>25.12.2018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B976E27-2D2B-44D2-84F4-1CFD2F498146}" type="slidenum">
              <a:rPr lang="ru-RU" smtClean="0"/>
              <a:pPr/>
              <a:t>‹#›</a:t>
            </a:fld>
            <a:endParaRPr lang="ru-RU" dirty="0"/>
          </a:p>
        </p:txBody>
      </p:sp>
    </p:spTree>
    <p:extLst>
      <p:ext uri="{BB962C8B-B14F-4D97-AF65-F5344CB8AC3E}">
        <p14:creationId xmlns="" xmlns:p14="http://schemas.microsoft.com/office/powerpoint/2010/main" val="356982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C62DCB-EA62-470E-B026-696548FD8B3A}" type="datetimeFigureOut">
              <a:rPr lang="ru-RU" smtClean="0"/>
              <a:pPr/>
              <a:t>25.12.2018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B976E27-2D2B-44D2-84F4-1CFD2F498146}" type="slidenum">
              <a:rPr lang="ru-RU" smtClean="0"/>
              <a:pPr/>
              <a:t>‹#›</a:t>
            </a:fld>
            <a:endParaRPr lang="ru-RU" dirty="0"/>
          </a:p>
        </p:txBody>
      </p:sp>
    </p:spTree>
    <p:extLst>
      <p:ext uri="{BB962C8B-B14F-4D97-AF65-F5344CB8AC3E}">
        <p14:creationId xmlns="" xmlns:p14="http://schemas.microsoft.com/office/powerpoint/2010/main" val="39896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C62DCB-EA62-470E-B026-696548FD8B3A}" type="datetimeFigureOut">
              <a:rPr lang="ru-RU" smtClean="0"/>
              <a:pPr/>
              <a:t>25.12.2018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B976E27-2D2B-44D2-84F4-1CFD2F498146}" type="slidenum">
              <a:rPr lang="ru-RU" smtClean="0"/>
              <a:pPr/>
              <a:t>‹#›</a:t>
            </a:fld>
            <a:endParaRPr lang="ru-RU" dirty="0"/>
          </a:p>
        </p:txBody>
      </p:sp>
    </p:spTree>
    <p:extLst>
      <p:ext uri="{BB962C8B-B14F-4D97-AF65-F5344CB8AC3E}">
        <p14:creationId xmlns="" xmlns:p14="http://schemas.microsoft.com/office/powerpoint/2010/main" val="176498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62DCB-EA62-470E-B026-696548FD8B3A}" type="datetimeFigureOut">
              <a:rPr lang="ru-RU" smtClean="0"/>
              <a:pPr/>
              <a:t>25.12.2018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76E27-2D2B-44D2-84F4-1CFD2F498146}" type="slidenum">
              <a:rPr lang="ru-RU" smtClean="0"/>
              <a:pPr/>
              <a:t>‹#›</a:t>
            </a:fld>
            <a:endParaRPr lang="ru-RU" dirty="0"/>
          </a:p>
        </p:txBody>
      </p:sp>
    </p:spTree>
    <p:extLst>
      <p:ext uri="{BB962C8B-B14F-4D97-AF65-F5344CB8AC3E}">
        <p14:creationId xmlns="" xmlns:p14="http://schemas.microsoft.com/office/powerpoint/2010/main" val="624621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6633"/>
            <a:ext cx="7772400" cy="1224135"/>
          </a:xfrm>
        </p:spPr>
        <p:txBody>
          <a:bodyPr/>
          <a:lstStyle/>
          <a:p>
            <a:r>
              <a:rPr lang="ru-RU" dirty="0" smtClean="0"/>
              <a:t>Мода древнего мира </a:t>
            </a:r>
            <a:endParaRPr lang="ru-RU" dirty="0"/>
          </a:p>
        </p:txBody>
      </p:sp>
      <p:sp>
        <p:nvSpPr>
          <p:cNvPr id="3" name="Подзаголовок 2"/>
          <p:cNvSpPr>
            <a:spLocks noGrp="1"/>
          </p:cNvSpPr>
          <p:nvPr>
            <p:ph type="subTitle" idx="1"/>
          </p:nvPr>
        </p:nvSpPr>
        <p:spPr>
          <a:xfrm>
            <a:off x="135267" y="1124744"/>
            <a:ext cx="9036496" cy="5733256"/>
          </a:xfrm>
        </p:spPr>
        <p:txBody>
          <a:bodyPr>
            <a:normAutofit/>
          </a:bodyPr>
          <a:lstStyle/>
          <a:p>
            <a:endParaRPr lang="ru-RU" sz="2800" dirty="0" smtClean="0">
              <a:solidFill>
                <a:srgbClr val="FF0000"/>
              </a:solidFill>
            </a:endParaRPr>
          </a:p>
          <a:p>
            <a:endParaRPr lang="ru-RU" sz="2800" dirty="0" smtClean="0">
              <a:solidFill>
                <a:srgbClr val="FF0000"/>
              </a:solidFill>
            </a:endParaRPr>
          </a:p>
          <a:p>
            <a:endParaRPr lang="ru-RU" sz="2800" dirty="0" smtClean="0">
              <a:solidFill>
                <a:srgbClr val="FF0000"/>
              </a:solidFill>
            </a:endParaRPr>
          </a:p>
          <a:p>
            <a:endParaRPr lang="ru-RU" sz="2800" dirty="0" smtClean="0">
              <a:solidFill>
                <a:srgbClr val="FF0000"/>
              </a:solidFill>
            </a:endParaRPr>
          </a:p>
          <a:p>
            <a:endParaRPr lang="ru-RU" sz="2800" dirty="0" smtClean="0">
              <a:solidFill>
                <a:srgbClr val="FF0000"/>
              </a:solidFill>
            </a:endParaRPr>
          </a:p>
          <a:p>
            <a:endParaRPr lang="ru-RU" sz="2800" dirty="0" smtClean="0">
              <a:solidFill>
                <a:srgbClr val="FF0000"/>
              </a:solidFill>
            </a:endParaRPr>
          </a:p>
          <a:p>
            <a:endParaRPr lang="ru-RU" sz="2800" dirty="0" smtClean="0">
              <a:solidFill>
                <a:srgbClr val="FF0000"/>
              </a:solidFill>
            </a:endParaRPr>
          </a:p>
          <a:p>
            <a:r>
              <a:rPr lang="ru-RU" sz="2800" dirty="0" smtClean="0">
                <a:solidFill>
                  <a:srgbClr val="FF0000"/>
                </a:solidFill>
              </a:rPr>
              <a:t>Выполнили работу:  </a:t>
            </a:r>
            <a:r>
              <a:rPr lang="ru-RU" sz="2800" dirty="0" err="1" smtClean="0">
                <a:solidFill>
                  <a:srgbClr val="FF0000"/>
                </a:solidFill>
              </a:rPr>
              <a:t>Сараева</a:t>
            </a:r>
            <a:r>
              <a:rPr lang="ru-RU" sz="2800" dirty="0" smtClean="0">
                <a:solidFill>
                  <a:srgbClr val="FF0000"/>
                </a:solidFill>
              </a:rPr>
              <a:t> Анастасия, </a:t>
            </a:r>
            <a:r>
              <a:rPr lang="ru-RU" sz="2800" dirty="0" err="1" smtClean="0">
                <a:solidFill>
                  <a:srgbClr val="FF0000"/>
                </a:solidFill>
              </a:rPr>
              <a:t>Омарова</a:t>
            </a:r>
            <a:r>
              <a:rPr lang="ru-RU" sz="2800" dirty="0" smtClean="0">
                <a:solidFill>
                  <a:srgbClr val="FF0000"/>
                </a:solidFill>
              </a:rPr>
              <a:t> Марьям.</a:t>
            </a:r>
          </a:p>
          <a:p>
            <a:r>
              <a:rPr lang="ru-RU" sz="2800" dirty="0" smtClean="0">
                <a:solidFill>
                  <a:srgbClr val="FF0000"/>
                </a:solidFill>
              </a:rPr>
              <a:t>Учитель: </a:t>
            </a:r>
            <a:r>
              <a:rPr lang="ru-RU" sz="2800" dirty="0" err="1" smtClean="0">
                <a:solidFill>
                  <a:srgbClr val="FF0000"/>
                </a:solidFill>
              </a:rPr>
              <a:t>Жигульская</a:t>
            </a:r>
            <a:r>
              <a:rPr lang="ru-RU" sz="2800" smtClean="0">
                <a:solidFill>
                  <a:srgbClr val="FF0000"/>
                </a:solidFill>
              </a:rPr>
              <a:t> М.И.</a:t>
            </a:r>
            <a:r>
              <a:rPr lang="ru-RU" sz="2800" smtClean="0">
                <a:solidFill>
                  <a:srgbClr val="FF0000"/>
                </a:solidFill>
              </a:rPr>
              <a:t> </a:t>
            </a:r>
            <a:endParaRPr lang="ru-RU" sz="2800" dirty="0" smtClean="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1152924"/>
            <a:ext cx="8465024" cy="36205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83452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Мода древней Византии</a:t>
            </a:r>
            <a:endParaRPr lang="ru-RU" dirty="0"/>
          </a:p>
        </p:txBody>
      </p:sp>
      <p:sp>
        <p:nvSpPr>
          <p:cNvPr id="3" name="Объект 2"/>
          <p:cNvSpPr>
            <a:spLocks noGrp="1"/>
          </p:cNvSpPr>
          <p:nvPr>
            <p:ph idx="1"/>
          </p:nvPr>
        </p:nvSpPr>
        <p:spPr/>
        <p:txBody>
          <a:bodyPr/>
          <a:lstStyle/>
          <a:p>
            <a:endParaRPr lang="ru-RU" dirty="0"/>
          </a:p>
        </p:txBody>
      </p:sp>
      <p:sp>
        <p:nvSpPr>
          <p:cNvPr id="4" name="Объект 2"/>
          <p:cNvSpPr txBox="1">
            <a:spLocks/>
          </p:cNvSpPr>
          <p:nvPr/>
        </p:nvSpPr>
        <p:spPr>
          <a:xfrm>
            <a:off x="4499992" y="1556792"/>
            <a:ext cx="4125144" cy="5301208"/>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6400" dirty="0"/>
              <a:t>Главным элементом мужского византийского костюма была туника с узкими длинными рукавами. Она могла быть короткой или длинной, на плечах и груди украшалась вышивкой.</a:t>
            </a:r>
            <a:r>
              <a:rPr lang="ru-RU" sz="6400" dirty="0" smtClean="0"/>
              <a:t/>
            </a:r>
            <a:br>
              <a:rPr lang="ru-RU" sz="6400" dirty="0" smtClean="0"/>
            </a:br>
            <a:r>
              <a:rPr lang="ru-RU" sz="6400" dirty="0"/>
              <a:t>Поверх туники надевалась верхняя, длинная </a:t>
            </a:r>
            <a:r>
              <a:rPr lang="ru-RU" sz="6400" dirty="0" smtClean="0"/>
              <a:t>одежда, </a:t>
            </a:r>
            <a:r>
              <a:rPr lang="ru-RU" sz="6400" dirty="0"/>
              <a:t>без рукавов и очень широкая. Носили византийцы плащи и штаны. </a:t>
            </a:r>
            <a:r>
              <a:rPr lang="ru-RU" sz="6400" dirty="0" smtClean="0"/>
              <a:t>Обе </a:t>
            </a:r>
            <a:r>
              <a:rPr lang="ru-RU" sz="6400" dirty="0"/>
              <a:t>половины штанов надевались как отдельные части: в виде чулок, прикрепляющихся завязками к поясу. </a:t>
            </a:r>
            <a:r>
              <a:rPr lang="ru-RU" sz="6400" dirty="0" smtClean="0"/>
              <a:t>Верхней </a:t>
            </a:r>
            <a:r>
              <a:rPr lang="ru-RU" sz="6400" dirty="0"/>
              <a:t>одеждой византийцам служил </a:t>
            </a:r>
            <a:r>
              <a:rPr lang="ru-RU" sz="6400" dirty="0" smtClean="0"/>
              <a:t>плащ.</a:t>
            </a:r>
            <a:r>
              <a:rPr lang="ru-RU" sz="6400" dirty="0"/>
              <a:t> </a:t>
            </a:r>
            <a:endParaRPr lang="ru-RU" sz="6400" dirty="0" smtClean="0"/>
          </a:p>
          <a:p>
            <a:r>
              <a:rPr lang="ru-RU" sz="6400" dirty="0" smtClean="0"/>
              <a:t>Женская </a:t>
            </a:r>
            <a:r>
              <a:rPr lang="ru-RU" sz="6400" dirty="0"/>
              <a:t>византийская одежда была длинной, прямой, из плотной ткани и полностью скрывала тело. </a:t>
            </a:r>
            <a:r>
              <a:rPr lang="ru-RU" sz="6400" dirty="0" smtClean="0"/>
              <a:t>Нижней </a:t>
            </a:r>
            <a:r>
              <a:rPr lang="ru-RU" sz="6400" dirty="0"/>
              <a:t>одеждой знатных дам была туника. Они также носили широкие, длинные, плотно прилегавшие к шее столы с длинными рукавами. Поверх надевалась вторая туника с открытыми рукавами. Вся эта одежда была богато украшена каймой и </a:t>
            </a:r>
            <a:r>
              <a:rPr lang="ru-RU" sz="6400" dirty="0" smtClean="0"/>
              <a:t>вышивкой</a:t>
            </a:r>
            <a:br>
              <a:rPr lang="ru-RU" sz="6400" dirty="0" smtClean="0"/>
            </a:br>
            <a:r>
              <a:rPr lang="ru-RU" sz="6400" dirty="0"/>
              <a:t>Женщины из низов довольствовались одеждой в основном из однотонных грубых тканей.</a:t>
            </a:r>
            <a:r>
              <a:rPr lang="ru-RU" dirty="0" smtClean="0"/>
              <a:t/>
            </a:r>
            <a:br>
              <a:rPr lang="ru-RU" dirty="0" smtClean="0"/>
            </a:br>
            <a:endParaRPr lang="ru-RU" dirty="0"/>
          </a:p>
        </p:txBody>
      </p:sp>
      <p:pic>
        <p:nvPicPr>
          <p:cNvPr id="9218" name="Picture 2" descr="Ð¼ÑÐ¶ÑÐºÐ¾Ð¹ Ð¸ Ð¶ÐµÐ½ÑÐºÐ¸Ð¹ Ð²Ð¸Ð·Ð°Ð½ÑÐ¸Ð¹ÑÐºÐ¸Ð¹ ÐºÐ¾ÑÑÑÐ¼"/>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6951" y="1556792"/>
            <a:ext cx="4113041" cy="47029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56046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Объект 2"/>
          <p:cNvSpPr>
            <a:spLocks noGrp="1"/>
          </p:cNvSpPr>
          <p:nvPr>
            <p:ph idx="1"/>
          </p:nvPr>
        </p:nvSpPr>
        <p:spPr/>
        <p:txBody>
          <a:bodyPr/>
          <a:lstStyle/>
          <a:p>
            <a:r>
              <a:rPr lang="ru-RU" dirty="0" smtClean="0"/>
              <a:t>Мода разных стран отличается, в зависимости от религий, традиций, духовных  ценностей. Мода других государств берется по эскизу прошлых открытий в этой сфере.</a:t>
            </a:r>
            <a:endParaRPr lang="ru-RU" dirty="0"/>
          </a:p>
        </p:txBody>
      </p:sp>
    </p:spTree>
    <p:extLst>
      <p:ext uri="{BB962C8B-B14F-4D97-AF65-F5344CB8AC3E}">
        <p14:creationId xmlns="" xmlns:p14="http://schemas.microsoft.com/office/powerpoint/2010/main" val="3937832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lstStyle/>
          <a:p>
            <a:r>
              <a:rPr lang="ru-RU" dirty="0" smtClean="0">
                <a:solidFill>
                  <a:srgbClr val="FF0000"/>
                </a:solidFill>
              </a:rPr>
              <a:t>Древняя мода.</a:t>
            </a:r>
            <a:endParaRPr lang="ru-RU" dirty="0">
              <a:solidFill>
                <a:srgbClr val="FF0000"/>
              </a:solidFill>
            </a:endParaRPr>
          </a:p>
        </p:txBody>
      </p:sp>
      <p:sp>
        <p:nvSpPr>
          <p:cNvPr id="3" name="Объект 2"/>
          <p:cNvSpPr>
            <a:spLocks noGrp="1"/>
          </p:cNvSpPr>
          <p:nvPr>
            <p:ph idx="1"/>
          </p:nvPr>
        </p:nvSpPr>
        <p:spPr>
          <a:xfrm>
            <a:off x="539552" y="1556792"/>
            <a:ext cx="8229600" cy="5040560"/>
          </a:xfrm>
        </p:spPr>
        <p:txBody>
          <a:bodyPr>
            <a:normAutofit/>
          </a:bodyPr>
          <a:lstStyle/>
          <a:p>
            <a:r>
              <a:rPr lang="ru-RU" sz="3600" b="1" dirty="0">
                <a:cs typeface="Aharoni" panose="02010803020104030203" pitchFamily="2" charset="-79"/>
              </a:rPr>
              <a:t>Мода – это форма проявления культуры, отражение действительности, проявляющееся в манере поведения, а главным образом в одежде.</a:t>
            </a:r>
          </a:p>
        </p:txBody>
      </p:sp>
    </p:spTree>
    <p:extLst>
      <p:ext uri="{BB962C8B-B14F-4D97-AF65-F5344CB8AC3E}">
        <p14:creationId xmlns="" xmlns:p14="http://schemas.microsoft.com/office/powerpoint/2010/main" val="480233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 y="269776"/>
            <a:ext cx="8229600" cy="1143000"/>
          </a:xfrm>
        </p:spPr>
        <p:txBody>
          <a:bodyPr/>
          <a:lstStyle/>
          <a:p>
            <a:r>
              <a:rPr lang="ru-RU" dirty="0" smtClean="0">
                <a:solidFill>
                  <a:srgbClr val="0070C0"/>
                </a:solidFill>
              </a:rPr>
              <a:t>Сравнение мод: сейчас и тогда </a:t>
            </a:r>
            <a:endParaRPr lang="ru-RU" dirty="0">
              <a:solidFill>
                <a:srgbClr val="0070C0"/>
              </a:solidFill>
            </a:endParaRPr>
          </a:p>
        </p:txBody>
      </p:sp>
      <p:pic>
        <p:nvPicPr>
          <p:cNvPr id="7172" name="Picture 4" descr="http://ribalych.ru/wp-content/uploads/2014/03/220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11960" y="1196752"/>
            <a:ext cx="4460065" cy="54772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Содержимое 4"/>
          <p:cNvSpPr>
            <a:spLocks noGrp="1"/>
          </p:cNvSpPr>
          <p:nvPr>
            <p:ph idx="1"/>
          </p:nvPr>
        </p:nvSpPr>
        <p:spPr/>
        <p:txBody>
          <a:bodyPr/>
          <a:lstStyle/>
          <a:p>
            <a:endParaRPr lang="ru-RU"/>
          </a:p>
        </p:txBody>
      </p:sp>
    </p:spTree>
    <p:extLst>
      <p:ext uri="{BB962C8B-B14F-4D97-AF65-F5344CB8AC3E}">
        <p14:creationId xmlns="" xmlns:p14="http://schemas.microsoft.com/office/powerpoint/2010/main" val="2608762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116633"/>
            <a:ext cx="8229600" cy="1224136"/>
          </a:xfrm>
        </p:spPr>
        <p:txBody>
          <a:bodyPr>
            <a:normAutofit/>
          </a:bodyPr>
          <a:lstStyle/>
          <a:p>
            <a:r>
              <a:rPr lang="ru-RU" dirty="0" smtClean="0"/>
              <a:t>Мода древнего Египта. </a:t>
            </a:r>
            <a:endParaRPr lang="ru-RU" dirty="0"/>
          </a:p>
        </p:txBody>
      </p:sp>
      <p:sp>
        <p:nvSpPr>
          <p:cNvPr id="4" name="Объект 3"/>
          <p:cNvSpPr>
            <a:spLocks noGrp="1"/>
          </p:cNvSpPr>
          <p:nvPr>
            <p:ph idx="1"/>
          </p:nvPr>
        </p:nvSpPr>
        <p:spPr>
          <a:xfrm>
            <a:off x="5652120" y="1556792"/>
            <a:ext cx="3600400" cy="4824536"/>
          </a:xfrm>
        </p:spPr>
        <p:txBody>
          <a:bodyPr>
            <a:normAutofit fontScale="62500" lnSpcReduction="20000"/>
          </a:bodyPr>
          <a:lstStyle/>
          <a:p>
            <a:r>
              <a:rPr lang="ru-RU" dirty="0" smtClean="0"/>
              <a:t>История египетской моды тесно связана с религией и культурными ценностями одной из древнейших цивилизаций мира — Древнего Египта!</a:t>
            </a:r>
            <a:br>
              <a:rPr lang="ru-RU" dirty="0" smtClean="0"/>
            </a:br>
            <a:r>
              <a:rPr lang="ru-RU" dirty="0"/>
              <a:t>На протяжении тысячелетий египтяне следовали традиционному стилю — внешний вид одежды практически не изменялся, а наряды сохраняли точный крой и изящную декоративную отделку.</a:t>
            </a:r>
            <a:br>
              <a:rPr lang="ru-RU" dirty="0"/>
            </a:br>
            <a:r>
              <a:rPr lang="ru-RU" dirty="0"/>
              <a:t/>
            </a:r>
            <a:br>
              <a:rPr lang="ru-RU" dirty="0"/>
            </a:br>
            <a:endParaRPr lang="ru-RU" dirty="0" smtClean="0"/>
          </a:p>
          <a:p>
            <a:endParaRPr lang="ru-RU" dirty="0"/>
          </a:p>
        </p:txBody>
      </p:sp>
      <p:pic>
        <p:nvPicPr>
          <p:cNvPr id="2052" name="Picture 4" descr="https://elohprojects.files.wordpress.com/2015/06/5valuepain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8173" y="1412776"/>
            <a:ext cx="5577105" cy="42484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8976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Мода древнего Рима </a:t>
            </a:r>
            <a:endParaRPr lang="ru-RU" dirty="0"/>
          </a:p>
        </p:txBody>
      </p:sp>
      <p:sp>
        <p:nvSpPr>
          <p:cNvPr id="3" name="Объект 2"/>
          <p:cNvSpPr>
            <a:spLocks noGrp="1"/>
          </p:cNvSpPr>
          <p:nvPr>
            <p:ph idx="1"/>
          </p:nvPr>
        </p:nvSpPr>
        <p:spPr>
          <a:xfrm>
            <a:off x="4535488" y="2420888"/>
            <a:ext cx="4608512" cy="4437112"/>
          </a:xfrm>
        </p:spPr>
        <p:txBody>
          <a:bodyPr>
            <a:normAutofit fontScale="70000" lnSpcReduction="20000"/>
          </a:bodyPr>
          <a:lstStyle/>
          <a:p>
            <a:r>
              <a:rPr lang="ru-RU" dirty="0"/>
              <a:t> </a:t>
            </a:r>
            <a:r>
              <a:rPr lang="ru-RU" sz="3100" dirty="0"/>
              <a:t>Римский костюм, как и всё остальное римское искусство того времени находилось под влиянием традиций Греции. Но, несмотря на это, то, что носили римляне, кардинальным образом отличалось от одежды греческого народа, особенно эти различия, были заметны в период Империи. Ткани производились ручным образом, для этого использовались такие материалы как шерсть и лен.</a:t>
            </a:r>
            <a:br>
              <a:rPr lang="ru-RU" sz="3100" dirty="0"/>
            </a:br>
            <a:r>
              <a:rPr lang="ru-RU" sz="3100" dirty="0"/>
              <a:t/>
            </a:r>
            <a:br>
              <a:rPr lang="ru-RU" sz="3100" dirty="0"/>
            </a:br>
            <a:r>
              <a:rPr lang="ru-RU" sz="3100" dirty="0" smtClean="0"/>
              <a:t/>
            </a:r>
            <a:br>
              <a:rPr lang="ru-RU" sz="3100" dirty="0" smtClean="0"/>
            </a:br>
            <a:endParaRPr lang="ru-RU" sz="3100" dirty="0"/>
          </a:p>
        </p:txBody>
      </p:sp>
      <p:pic>
        <p:nvPicPr>
          <p:cNvPr id="4098" name="Picture 2" descr="https://www.m-oda.ru/published/publicdata/VPROKMARMODA/attachments/SC/images/%D0%B3%D1%80%D0%B5%D0%BA%20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348880"/>
            <a:ext cx="4932040" cy="41764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3848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1282154"/>
          </a:xfrm>
        </p:spPr>
        <p:txBody>
          <a:bodyPr>
            <a:normAutofit/>
          </a:bodyPr>
          <a:lstStyle/>
          <a:p>
            <a:r>
              <a:rPr lang="ru-RU" dirty="0" smtClean="0"/>
              <a:t>Мода древней Руси </a:t>
            </a:r>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484784"/>
            <a:ext cx="3995936" cy="38884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Прямоугольник 3"/>
          <p:cNvSpPr/>
          <p:nvPr/>
        </p:nvSpPr>
        <p:spPr>
          <a:xfrm>
            <a:off x="4139952" y="1124744"/>
            <a:ext cx="5004048" cy="3970318"/>
          </a:xfrm>
          <a:prstGeom prst="rect">
            <a:avLst/>
          </a:prstGeom>
        </p:spPr>
        <p:txBody>
          <a:bodyPr wrap="square">
            <a:spAutoFit/>
          </a:bodyPr>
          <a:lstStyle/>
          <a:p>
            <a:r>
              <a:rPr lang="ru-RU" dirty="0"/>
              <a:t>Государственное образование Древняя Русь, одежда населения которой становилась все разнообразнее по мере контакта с другими народами, начало оформляться к девятому веку нашей эры. До этого периода данные о внешнем виде славян минимальны, так как предметы гардероба в тот период выполнялись из натуральных материалов, органические остатки которых долго не сохраняются. Кроме того, нужно учитывать, что в 6-9 веке нашей эры у </a:t>
            </a:r>
            <a:r>
              <a:rPr lang="ru-RU" dirty="0" smtClean="0"/>
              <a:t>православных был </a:t>
            </a:r>
            <a:r>
              <a:rPr lang="ru-RU" dirty="0"/>
              <a:t>обычай сжигать тела перед захоронением, поэтому в могильниках находят в основном остатки оплавленных украшений или металлических элементов одежды. </a:t>
            </a:r>
          </a:p>
        </p:txBody>
      </p:sp>
    </p:spTree>
    <p:extLst>
      <p:ext uri="{BB962C8B-B14F-4D97-AF65-F5344CB8AC3E}">
        <p14:creationId xmlns="" xmlns:p14="http://schemas.microsoft.com/office/powerpoint/2010/main" val="2382807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Мода древнего Китая </a:t>
            </a:r>
            <a:endParaRPr lang="ru-RU" dirty="0"/>
          </a:p>
        </p:txBody>
      </p:sp>
      <p:sp>
        <p:nvSpPr>
          <p:cNvPr id="3" name="Объект 2"/>
          <p:cNvSpPr>
            <a:spLocks noGrp="1"/>
          </p:cNvSpPr>
          <p:nvPr>
            <p:ph idx="1"/>
          </p:nvPr>
        </p:nvSpPr>
        <p:spPr>
          <a:xfrm>
            <a:off x="4499992" y="1600200"/>
            <a:ext cx="4186808" cy="4525963"/>
          </a:xfrm>
        </p:spPr>
        <p:txBody>
          <a:bodyPr>
            <a:normAutofit/>
          </a:bodyPr>
          <a:lstStyle/>
          <a:p>
            <a:r>
              <a:rPr lang="ru-RU" sz="1400" dirty="0"/>
              <a:t>Эстетические идеалы Китая менялись с каждой эпохой. Например, в эпоху </a:t>
            </a:r>
            <a:r>
              <a:rPr lang="ru-RU" sz="1400" dirty="0" err="1"/>
              <a:t>Тан</a:t>
            </a:r>
            <a:r>
              <a:rPr lang="ru-RU" sz="1400" dirty="0"/>
              <a:t> ценились пышные женские формы. В Сунскую эпоху модно было быть изящной, с плоской грудью, тонкими кистями и миниатюрной стопой. Маленьким девочкам очень туго бинтовали ножку жесткими ремнями, чтобы она переставала расти.</a:t>
            </a:r>
          </a:p>
          <a:p>
            <a:r>
              <a:rPr lang="ru-RU" sz="1400" dirty="0"/>
              <a:t>Суровые климатические условия (сильный холод и жара), привели к многослойности в одежде китайцев. Основная одежда китаянок:</a:t>
            </a:r>
          </a:p>
          <a:p>
            <a:r>
              <a:rPr lang="ru-RU" sz="1400" dirty="0"/>
              <a:t>Ишан – костюм, состоящий из кофты и юбки.</a:t>
            </a:r>
          </a:p>
          <a:p>
            <a:r>
              <a:rPr lang="ru-RU" sz="1400" dirty="0" err="1"/>
              <a:t>Цзяолинпао</a:t>
            </a:r>
            <a:r>
              <a:rPr lang="ru-RU" sz="1400" dirty="0"/>
              <a:t> – однобортный халат, который принято запахивать направо (варвары запахивали налево).</a:t>
            </a:r>
          </a:p>
          <a:p>
            <a:r>
              <a:rPr lang="ru-RU" sz="1400" dirty="0" err="1"/>
              <a:t>Шеньи</a:t>
            </a:r>
            <a:r>
              <a:rPr lang="ru-RU" sz="1400" dirty="0"/>
              <a:t> – отрезной по талии халат.</a:t>
            </a:r>
          </a:p>
          <a:p>
            <a:r>
              <a:rPr lang="ru-RU" sz="1400" dirty="0" err="1"/>
              <a:t>Юаньлинпао</a:t>
            </a:r>
            <a:r>
              <a:rPr lang="ru-RU" sz="1400" dirty="0"/>
              <a:t> – комплект, состоящий из широких штанов, кофты </a:t>
            </a:r>
          </a:p>
        </p:txBody>
      </p:sp>
      <p:pic>
        <p:nvPicPr>
          <p:cNvPr id="5122" name="Picture 2" descr="http://mir-kostuma.com/images/1/China/%D0%BC%D1%83%D0%B6%D1%81%D0%BA%D0%BE%D0%B9%20%D0%B8%20%D0%B6%D0%B5%D0%BD%D1%81%D0%BA%D0%B8%D0%B9%20%D0%BA%D0%BE%D1%81%D1%82%D1%8E%D0%BC%20%D0%94%D1%80%D0%B5%D0%B2%D0%BD%D0%B5%D0%B3%D0%BE%20%D0%9A%D0%B8%D1%82%D0%B0%D1%8F.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850085"/>
            <a:ext cx="4788024" cy="50109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8307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Мода древней Индии</a:t>
            </a:r>
            <a:endParaRPr lang="ru-RU" dirty="0"/>
          </a:p>
        </p:txBody>
      </p:sp>
      <p:sp>
        <p:nvSpPr>
          <p:cNvPr id="3" name="Объект 2"/>
          <p:cNvSpPr>
            <a:spLocks noGrp="1"/>
          </p:cNvSpPr>
          <p:nvPr>
            <p:ph idx="1"/>
          </p:nvPr>
        </p:nvSpPr>
        <p:spPr>
          <a:xfrm>
            <a:off x="4716015" y="1772816"/>
            <a:ext cx="4445323" cy="4525963"/>
          </a:xfrm>
        </p:spPr>
        <p:txBody>
          <a:bodyPr>
            <a:normAutofit fontScale="55000" lnSpcReduction="20000"/>
          </a:bodyPr>
          <a:lstStyle/>
          <a:p>
            <a:r>
              <a:rPr lang="ru-RU" dirty="0"/>
              <a:t>Индийская одежда всегда поражала своей красочностью и загадочностью. Одеяния женщин притягивали взгляды своими силуэтами и расцветками. Также как, собственно, и одежда мужчин, которые носили разнообразные головные уборы. При этом каждый цвет, узор и рисунок имел свое определенное значение.</a:t>
            </a:r>
          </a:p>
          <a:p>
            <a:r>
              <a:rPr lang="ru-RU" dirty="0"/>
              <a:t> </a:t>
            </a:r>
          </a:p>
          <a:p>
            <a:r>
              <a:rPr lang="ru-RU" dirty="0"/>
              <a:t>Сейчас проводится множество споров по поводу того, какой же изначально была индийская одежда. Некоторые утверждают, что изначально, вне зависимости от пола, и мужчины, и женщины носили дхоти. А уже с XIV века пришла и женская традиционная одежда – невероятно красивые сари, которое способно очаровать любого.</a:t>
            </a:r>
          </a:p>
        </p:txBody>
      </p:sp>
      <p:pic>
        <p:nvPicPr>
          <p:cNvPr id="6146" name="Picture 2" descr="Ð¸Ð½Ð´Ð¸Ð¹ÑÐºÐ°Ñ Ð¾Ð´ÐµÐ¶Ð´Ð°"/>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2034" y="1916832"/>
            <a:ext cx="4645216" cy="36724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55781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Мода древней Персии</a:t>
            </a:r>
            <a:endParaRPr lang="ru-RU" dirty="0"/>
          </a:p>
        </p:txBody>
      </p:sp>
      <p:sp>
        <p:nvSpPr>
          <p:cNvPr id="3" name="Объект 2"/>
          <p:cNvSpPr>
            <a:spLocks noGrp="1"/>
          </p:cNvSpPr>
          <p:nvPr>
            <p:ph idx="1"/>
          </p:nvPr>
        </p:nvSpPr>
        <p:spPr>
          <a:xfrm>
            <a:off x="5292080" y="1844824"/>
            <a:ext cx="3693096" cy="4525963"/>
          </a:xfrm>
        </p:spPr>
        <p:txBody>
          <a:bodyPr>
            <a:normAutofit fontScale="47500" lnSpcReduction="20000"/>
          </a:bodyPr>
          <a:lstStyle/>
          <a:p>
            <a:r>
              <a:rPr lang="ru-RU" dirty="0" smtClean="0"/>
              <a:t>Одежда </a:t>
            </a:r>
            <a:r>
              <a:rPr lang="ru-RU" dirty="0"/>
              <a:t>древних персов первоначально была простой и служила в основном для защиты тела. Древние персы занимались охотой и скотоводством, и их одеждой были плащи из звериных шкур. Лишь позже, завоевав и поработив соседние народы, добыв огромные богатства, персы познакомились со многими предметами роскоши и стали одеваться в пестрые и богатые </a:t>
            </a:r>
            <a:r>
              <a:rPr lang="ru-RU" dirty="0" err="1" smtClean="0"/>
              <a:t>наряды.Горные</a:t>
            </a:r>
            <a:r>
              <a:rPr lang="ru-RU" dirty="0" smtClean="0"/>
              <a:t> </a:t>
            </a:r>
            <a:r>
              <a:rPr lang="ru-RU" dirty="0"/>
              <a:t>условия и континентальный климат требовали, чтобы одежда была удобной и закрывала все тело. Поэтому древние персы, как и шумеры, выкраивали свою одежду, что через много веков получило развитие в европейской одежде</a:t>
            </a:r>
            <a:r>
              <a:rPr lang="ru-RU" dirty="0" smtClean="0"/>
              <a:t>.</a:t>
            </a:r>
            <a:br>
              <a:rPr lang="ru-RU" dirty="0" smtClean="0"/>
            </a:br>
            <a:endParaRPr lang="ru-RU" dirty="0"/>
          </a:p>
        </p:txBody>
      </p:sp>
      <p:pic>
        <p:nvPicPr>
          <p:cNvPr id="8194" name="Picture 2" descr="https://1.bp.blogspot.com/-PnEgNXoUs30/UbZfbB-BzOI/AAAAAAAAI1A/RfR2m8i5IVQ/s1600/Achemenid-Persian-officer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1412776"/>
            <a:ext cx="4286250" cy="4448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382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457</Words>
  <Application>Microsoft Office PowerPoint</Application>
  <PresentationFormat>Экран (4:3)</PresentationFormat>
  <Paragraphs>37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Мода древнего мира </vt:lpstr>
      <vt:lpstr>Древняя мода.</vt:lpstr>
      <vt:lpstr>Сравнение мод: сейчас и тогда </vt:lpstr>
      <vt:lpstr>Мода древнего Египта. </vt:lpstr>
      <vt:lpstr>Мода древнего Рима </vt:lpstr>
      <vt:lpstr>Мода древней Руси </vt:lpstr>
      <vt:lpstr>Мода древнего Китая </vt:lpstr>
      <vt:lpstr>Мода древней Индии</vt:lpstr>
      <vt:lpstr>Мода древней Персии</vt:lpstr>
      <vt:lpstr>Мода древней Византии</vt:lpstr>
      <vt:lpstr>Вывод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Мода древнего мира</dc:title>
  <dc:creator>admin</dc:creator>
  <cp:lastModifiedBy>Учитель</cp:lastModifiedBy>
  <cp:revision>12</cp:revision>
  <dcterms:created xsi:type="dcterms:W3CDTF">2018-12-23T08:38:04Z</dcterms:created>
  <dcterms:modified xsi:type="dcterms:W3CDTF">2018-12-25T05:23:20Z</dcterms:modified>
</cp:coreProperties>
</file>