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484" r:id="rId2"/>
    <p:sldId id="489" r:id="rId3"/>
    <p:sldId id="396" r:id="rId4"/>
    <p:sldId id="421" r:id="rId5"/>
    <p:sldId id="264" r:id="rId6"/>
    <p:sldId id="485" r:id="rId7"/>
    <p:sldId id="478" r:id="rId8"/>
    <p:sldId id="411" r:id="rId9"/>
    <p:sldId id="302" r:id="rId10"/>
    <p:sldId id="491" r:id="rId11"/>
    <p:sldId id="492" r:id="rId12"/>
    <p:sldId id="43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E601E8-5BCC-4211-A486-A721B46D4306}">
          <p14:sldIdLst>
            <p14:sldId id="484"/>
            <p14:sldId id="489"/>
            <p14:sldId id="396"/>
            <p14:sldId id="421"/>
            <p14:sldId id="264"/>
          </p14:sldIdLst>
        </p14:section>
        <p14:section name="Раздел без заголовка" id="{27795719-7360-440F-BBFA-574D58EDA5BA}">
          <p14:sldIdLst>
            <p14:sldId id="485"/>
            <p14:sldId id="478"/>
          </p14:sldIdLst>
        </p14:section>
        <p14:section name="Раздел без заголовка" id="{8F14299B-6A47-4D84-A33E-8A6CF357BB72}">
          <p14:sldIdLst>
            <p14:sldId id="411"/>
            <p14:sldId id="302"/>
            <p14:sldId id="491"/>
            <p14:sldId id="492"/>
            <p14:sldId id="431"/>
          </p14:sldIdLst>
        </p14:section>
        <p14:section name="Раздел без заголовка" id="{15292A6F-2C00-4754-A7A8-32A9539DA5C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2270" autoAdjust="0"/>
  </p:normalViewPr>
  <p:slideViewPr>
    <p:cSldViewPr>
      <p:cViewPr varScale="1">
        <p:scale>
          <a:sx n="76" d="100"/>
          <a:sy n="76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366A-40A3-4558-9F85-63C1880A9F6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1FC0-FBBF-4DFC-ACC8-A8ECFDECB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7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6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9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1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12/25/2018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562600" y="22098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ru-RU" sz="3200" b="1" i="1" dirty="0">
              <a:solidFill>
                <a:srgbClr val="073E87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267200" y="5105400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304800"/>
            <a:ext cx="8153400" cy="3901440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Муниципальное автономное дошкольное образовательное учреждение «Детский сад  № 29 «Даренка» общеобразовательного вида с приоритетным осуществлением деятельности по художественно - эстетическому развитию детей»</a:t>
            </a:r>
            <a:endParaRPr lang="ru-RU" sz="2000" dirty="0">
              <a:solidFill>
                <a:schemeClr val="tx1"/>
              </a:solidFill>
              <a:effectLst/>
              <a:latin typeface="Georgia" pitchFamily="18" charset="0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590800"/>
            <a:ext cx="6477000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Литературная викторина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по произведениям Бориса Заходера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Georgia" pitchFamily="18" charset="0"/>
              </a:rPr>
              <a:t>(К столетию со дня рождения)</a:t>
            </a:r>
            <a:endParaRPr lang="ru-RU" sz="28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648200"/>
            <a:ext cx="3657600" cy="990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Авторы:  Астраханцева Л.А.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                Симонова Т.Н.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1981200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2018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4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0402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</a:rPr>
              <a:t>8 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</a:rPr>
              <a:t>конкурс</a:t>
            </a:r>
            <a:endParaRPr lang="ru-RU" sz="2400" b="1" dirty="0">
              <a:solidFill>
                <a:srgbClr val="004080"/>
              </a:solidFill>
              <a:latin typeface="Georgia" pitchFamily="18" charset="0"/>
              <a:ea typeface="Times New Roman"/>
              <a:cs typeface="Times New Roman"/>
            </a:endParaRPr>
          </a:p>
          <a:p>
            <a:pPr lvl="0" algn="ctr"/>
            <a:r>
              <a:rPr lang="ru-RU" sz="2400" b="1" dirty="0">
                <a:solidFill>
                  <a:srgbClr val="00B0F0"/>
                </a:solidFill>
                <a:latin typeface="Georgia" pitchFamily="18" charset="0"/>
                <a:ea typeface="Times New Roman"/>
                <a:cs typeface="Times New Roman"/>
              </a:rPr>
              <a:t>Кому из героев сказок, чьи портреты представлены в галерее, принадлежат эти имена:</a:t>
            </a:r>
          </a:p>
          <a:p>
            <a:pPr lvl="0" algn="ctr"/>
            <a:r>
              <a:rPr lang="ru-RU" sz="3200" b="1" dirty="0">
                <a:solidFill>
                  <a:srgbClr val="00408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00408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Кашка. Отшельник. </a:t>
            </a:r>
            <a:r>
              <a:rPr lang="ru-RU" sz="2000" b="1" dirty="0" err="1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Пжик</a:t>
            </a:r>
            <a:r>
              <a:rPr lang="ru-RU" sz="2000" b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. Серая звёздочка. Чмок. </a:t>
            </a:r>
            <a:r>
              <a:rPr lang="ru-RU" sz="2000" b="1" dirty="0" err="1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Чистюха</a:t>
            </a:r>
            <a:r>
              <a:rPr lang="ru-RU" sz="2000" b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dirty="0" err="1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Фип</a:t>
            </a:r>
            <a:r>
              <a:rPr lang="ru-RU" sz="2000" b="1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. Хрюк.</a:t>
            </a:r>
          </a:p>
          <a:p>
            <a:pPr lvl="0" algn="ctr"/>
            <a:endParaRPr lang="ru-RU" sz="2400" b="1" dirty="0">
              <a:solidFill>
                <a:srgbClr val="00408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048000" cy="38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9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«Портретная галерея»:</a:t>
            </a:r>
          </a:p>
          <a:p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Хрюк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Кашка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Georgia" pitchFamily="18" charset="0"/>
              </a:rPr>
              <a:t>Фип</a:t>
            </a:r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Чмок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Georgia" pitchFamily="18" charset="0"/>
              </a:rPr>
              <a:t>Пжик</a:t>
            </a:r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Серая звездочка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Georgia" pitchFamily="18" charset="0"/>
              </a:rPr>
              <a:t>Отшедьник</a:t>
            </a:r>
            <a:endParaRPr lang="ru-RU" sz="24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  <a:latin typeface="Georgia" pitchFamily="18" charset="0"/>
              </a:rPr>
              <a:t>Чистюха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2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562600" y="22098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ru-RU" sz="3200" b="1" i="1" dirty="0">
              <a:solidFill>
                <a:srgbClr val="073E87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267200" y="5105400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533400"/>
            <a:ext cx="6705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6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endParaRPr lang="ru-RU" sz="4600" b="1" dirty="0">
              <a:solidFill>
                <a:srgbClr val="FF0000"/>
              </a:solidFill>
              <a:ea typeface="+mj-ea"/>
              <a:cs typeface="+mj-cs"/>
            </a:endParaRPr>
          </a:p>
          <a:p>
            <a:endParaRPr lang="ru-RU" sz="46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endParaRPr lang="ru-RU" sz="48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Спасибо за игру!</a:t>
            </a:r>
            <a:endParaRPr lang="ru-RU" sz="3200" b="1" dirty="0">
              <a:solidFill>
                <a:srgbClr val="FF0000"/>
              </a:solidFill>
              <a:latin typeface="Georgia" pitchFamily="18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3000" y="731521"/>
            <a:ext cx="6400800" cy="3352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Подведение итогов </a:t>
            </a:r>
          </a:p>
          <a:p>
            <a:pPr marL="45720" indent="0">
              <a:buNone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Награждение победителей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477000" cy="541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                                       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Содержание:</a:t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1. </a:t>
            </a:r>
            <a:r>
              <a:rPr lang="ru-RU" sz="1800" b="1" dirty="0" smtClean="0">
                <a:latin typeface="Georgia" pitchFamily="18" charset="0"/>
              </a:rPr>
              <a:t>Представление команд (Слайд 3)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2</a:t>
            </a:r>
            <a:r>
              <a:rPr lang="ru-RU" sz="1800" b="1" dirty="0">
                <a:latin typeface="Georgia" pitchFamily="18" charset="0"/>
              </a:rPr>
              <a:t>. Собери названия стихов и </a:t>
            </a:r>
            <a:r>
              <a:rPr lang="ru-RU" sz="1800" b="1" dirty="0" smtClean="0">
                <a:latin typeface="Georgia" pitchFamily="18" charset="0"/>
              </a:rPr>
              <a:t>сказок (Слайд 4)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3. Найди рифму (Слайд 5)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4</a:t>
            </a:r>
            <a:r>
              <a:rPr lang="ru-RU" sz="1800" b="1" dirty="0">
                <a:latin typeface="Georgia" pitchFamily="18" charset="0"/>
              </a:rPr>
              <a:t>. Кто и в какой сказке пел песенку</a:t>
            </a:r>
            <a:r>
              <a:rPr lang="ru-RU" sz="1800" b="1" dirty="0" smtClean="0">
                <a:latin typeface="Georgia" pitchFamily="18" charset="0"/>
              </a:rPr>
              <a:t>? Слайд 6)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5</a:t>
            </a:r>
            <a:r>
              <a:rPr lang="ru-RU" sz="1800" b="1" dirty="0">
                <a:latin typeface="Georgia" pitchFamily="18" charset="0"/>
              </a:rPr>
              <a:t>. Каким животным принадлежат эти </a:t>
            </a:r>
            <a:r>
              <a:rPr lang="ru-RU" sz="1800" b="1" dirty="0" smtClean="0">
                <a:latin typeface="Georgia" pitchFamily="18" charset="0"/>
              </a:rPr>
              <a:t>имена? (Слайд 7)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6</a:t>
            </a:r>
            <a:r>
              <a:rPr lang="ru-RU" sz="1800" b="1" dirty="0">
                <a:latin typeface="Georgia" pitchFamily="18" charset="0"/>
              </a:rPr>
              <a:t>. Как называется эта азбука?  </a:t>
            </a:r>
            <a:r>
              <a:rPr lang="ru-RU" sz="1800" b="1" dirty="0" smtClean="0">
                <a:latin typeface="Georgia" pitchFamily="18" charset="0"/>
              </a:rPr>
              <a:t/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>
                <a:latin typeface="Georgia" pitchFamily="18" charset="0"/>
              </a:rPr>
              <a:t> </a:t>
            </a:r>
            <a:r>
              <a:rPr lang="ru-RU" sz="1800" b="1" dirty="0" smtClean="0">
                <a:latin typeface="Georgia" pitchFamily="18" charset="0"/>
              </a:rPr>
              <a:t>    Чтение </a:t>
            </a:r>
            <a:r>
              <a:rPr lang="ru-RU" sz="1800" b="1" dirty="0">
                <a:latin typeface="Georgia" pitchFamily="18" charset="0"/>
              </a:rPr>
              <a:t>стихов о </a:t>
            </a:r>
            <a:r>
              <a:rPr lang="ru-RU" sz="1800" b="1" dirty="0" smtClean="0">
                <a:latin typeface="Georgia" pitchFamily="18" charset="0"/>
              </a:rPr>
              <a:t>животных. (Слайд 8)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7. Загадки Заходера (Слайд 9)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8. Кому </a:t>
            </a:r>
            <a:r>
              <a:rPr lang="ru-RU" sz="1800" b="1" dirty="0">
                <a:latin typeface="Georgia" pitchFamily="18" charset="0"/>
              </a:rPr>
              <a:t>из героев сказок, чьи портреты представлены в галерее, принадлежат эти имена. </a:t>
            </a:r>
            <a:r>
              <a:rPr lang="ru-RU" sz="1800" b="1" dirty="0" smtClean="0">
                <a:latin typeface="Georgia" pitchFamily="18" charset="0"/>
              </a:rPr>
              <a:t>(Слайды 10, 11)</a:t>
            </a:r>
            <a:r>
              <a:rPr lang="ru-RU" sz="1800" b="1" dirty="0">
                <a:latin typeface="Georgia" pitchFamily="18" charset="0"/>
              </a:rPr>
              <a:t/>
            </a:r>
            <a:br>
              <a:rPr lang="ru-RU" sz="1800" b="1" dirty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 9. Награждение </a:t>
            </a:r>
            <a:r>
              <a:rPr lang="ru-RU" sz="1800" b="1" dirty="0">
                <a:latin typeface="Georgia" pitchFamily="18" charset="0"/>
              </a:rPr>
              <a:t>(Слайд </a:t>
            </a:r>
            <a:r>
              <a:rPr lang="ru-RU" sz="1800" b="1" dirty="0" smtClean="0">
                <a:latin typeface="Georgia" pitchFamily="18" charset="0"/>
              </a:rPr>
              <a:t>12)</a:t>
            </a:r>
            <a:r>
              <a:rPr lang="ru-RU" sz="1800" b="1" dirty="0">
                <a:latin typeface="Georgia" pitchFamily="18" charset="0"/>
              </a:rPr>
              <a:t/>
            </a:r>
            <a:br>
              <a:rPr lang="ru-RU" sz="1800" b="1" dirty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/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/>
            </a:r>
            <a:br>
              <a:rPr lang="ru-RU" sz="1800" b="1" dirty="0" smtClean="0">
                <a:latin typeface="Georgia" pitchFamily="18" charset="0"/>
              </a:rPr>
            </a:br>
            <a:endParaRPr lang="ru-RU" sz="1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3581400" y="1600200"/>
            <a:ext cx="486294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4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Девиз команды «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Эрудиты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Calibri"/>
                <a:cs typeface="Times New Roman"/>
              </a:rPr>
              <a:t>»: </a:t>
            </a:r>
            <a:endParaRPr lang="ru-RU" sz="2000" b="1" dirty="0">
              <a:solidFill>
                <a:srgbClr val="FF0000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000" b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  <a:t>Мы дружная команда,</a:t>
            </a:r>
            <a:endParaRPr lang="ru-RU" sz="2000" dirty="0">
              <a:latin typeface="Georgia" pitchFamily="18" charset="0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000" b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  <a:t>Веселые друзья,</a:t>
            </a:r>
            <a:endParaRPr lang="ru-RU" sz="2000" dirty="0">
              <a:latin typeface="Georgia" pitchFamily="18" charset="0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000" b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  <a:t>Легко  выполняем  любые задания,</a:t>
            </a:r>
            <a:r>
              <a:rPr lang="ru-RU" sz="2000" b="1" i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  <a:t/>
            </a:r>
            <a:br>
              <a:rPr lang="ru-RU" sz="2000" b="1" i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</a:br>
            <a:r>
              <a:rPr lang="ru-RU" sz="2000" b="1" dirty="0">
                <a:solidFill>
                  <a:srgbClr val="171718"/>
                </a:solidFill>
                <a:latin typeface="Georgia" pitchFamily="18" charset="0"/>
                <a:ea typeface="Calibri"/>
                <a:cs typeface="Arial"/>
              </a:rPr>
              <a:t>С улыбкой проходим все испытания!</a:t>
            </a:r>
            <a:endParaRPr lang="ru-RU" sz="2000" dirty="0">
              <a:effectLst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267200" y="5105400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C:\Users\ДОУ-29\Pictures\img1 - копия (2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9" t="516" r="-10958" b="12360"/>
          <a:stretch/>
        </p:blipFill>
        <p:spPr bwMode="auto">
          <a:xfrm>
            <a:off x="228600" y="914400"/>
            <a:ext cx="2808000" cy="2628000"/>
          </a:xfrm>
          <a:prstGeom prst="ellipse">
            <a:avLst/>
          </a:prstGeom>
          <a:noFill/>
          <a:ln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0600" y="1524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 </a:t>
            </a: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ea typeface="+mj-ea"/>
                <a:cs typeface="+mj-cs"/>
              </a:rPr>
              <a:t>1 конкурс </a:t>
            </a:r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ea typeface="+mj-ea"/>
                <a:cs typeface="+mj-cs"/>
              </a:rPr>
              <a:t>  </a:t>
            </a:r>
            <a:r>
              <a:rPr lang="ru-RU" sz="2400" b="1" u="sng" dirty="0" smtClean="0">
                <a:solidFill>
                  <a:srgbClr val="00B0F0"/>
                </a:solidFill>
                <a:latin typeface="Georgia" pitchFamily="18" charset="0"/>
                <a:ea typeface="+mj-ea"/>
                <a:cs typeface="+mj-cs"/>
              </a:rPr>
              <a:t>Представление </a:t>
            </a:r>
            <a:r>
              <a:rPr lang="ru-RU" sz="2400" b="1" u="sng" dirty="0">
                <a:solidFill>
                  <a:srgbClr val="00B0F0"/>
                </a:solidFill>
                <a:latin typeface="Georgia" pitchFamily="18" charset="0"/>
                <a:ea typeface="+mj-ea"/>
                <a:cs typeface="+mj-cs"/>
              </a:rPr>
              <a:t>команд</a:t>
            </a:r>
            <a:endParaRPr lang="ru-RU" sz="2400" u="sng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00" y="3834274"/>
            <a:ext cx="2592000" cy="254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" y="3276600"/>
            <a:ext cx="4401045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Девиз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команды «Знатоки»:</a:t>
            </a:r>
          </a:p>
          <a:p>
            <a:pPr>
              <a:spcAft>
                <a:spcPts val="400"/>
              </a:spcAft>
            </a:pPr>
            <a:endParaRPr lang="ru-RU" sz="2000" b="1" dirty="0" smtClean="0">
              <a:solidFill>
                <a:srgbClr val="333333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spcAft>
                <a:spcPts val="40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  <a:t>Мы  </a:t>
            </a:r>
            <a: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  <a:t>- знатоки, а это значит –</a:t>
            </a:r>
            <a:b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  <a:t>Нас ждет успех и ждет удача!</a:t>
            </a:r>
            <a:b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  <a:t>Вперед к победе – наш девиз.</a:t>
            </a:r>
            <a:b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333333"/>
                </a:solidFill>
                <a:latin typeface="Georgia" pitchFamily="18" charset="0"/>
                <a:ea typeface="Calibri"/>
                <a:cs typeface="Times New Roman"/>
              </a:rPr>
              <a:t>А кто слабее – берегись!</a:t>
            </a:r>
            <a:endParaRPr lang="ru-RU" sz="2000" dirty="0">
              <a:latin typeface="Georgia" pitchFamily="18" charset="0"/>
              <a:ea typeface="Calibri"/>
              <a:cs typeface="Times New Roman"/>
            </a:endParaRPr>
          </a:p>
          <a:p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2503" cy="51815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«Песенка……. ...»</a:t>
            </a:r>
          </a:p>
          <a:p>
            <a:r>
              <a:rPr lang="ru-RU" sz="2400" b="1" dirty="0" smtClean="0">
                <a:latin typeface="Georgia" pitchFamily="18" charset="0"/>
              </a:rPr>
              <a:t>«Звонкий…….....»</a:t>
            </a:r>
          </a:p>
          <a:p>
            <a:r>
              <a:rPr lang="ru-RU" sz="2400" b="1" dirty="0" smtClean="0">
                <a:latin typeface="Georgia" pitchFamily="18" charset="0"/>
              </a:rPr>
              <a:t>«Птичья    ….…..»</a:t>
            </a:r>
            <a:endParaRPr lang="ru-RU" sz="2400" b="1" dirty="0">
              <a:latin typeface="Georgia" pitchFamily="18" charset="0"/>
            </a:endParaRPr>
          </a:p>
          <a:p>
            <a:r>
              <a:rPr lang="ru-RU" sz="2400" b="1" dirty="0" smtClean="0">
                <a:latin typeface="Georgia" pitchFamily="18" charset="0"/>
              </a:rPr>
              <a:t>«Что снится… …»</a:t>
            </a:r>
          </a:p>
          <a:p>
            <a:r>
              <a:rPr lang="ru-RU" sz="2400" b="1" dirty="0" smtClean="0">
                <a:latin typeface="Georgia" pitchFamily="18" charset="0"/>
              </a:rPr>
              <a:t>«Куда спешат…..»</a:t>
            </a:r>
          </a:p>
          <a:p>
            <a:r>
              <a:rPr lang="ru-RU" sz="2400" b="1" dirty="0" smtClean="0">
                <a:latin typeface="Georgia" pitchFamily="18" charset="0"/>
              </a:rPr>
              <a:t>«Чья корзинка…»</a:t>
            </a:r>
          </a:p>
          <a:p>
            <a:r>
              <a:rPr lang="ru-RU" sz="2400" b="1" dirty="0" smtClean="0">
                <a:latin typeface="Georgia" pitchFamily="18" charset="0"/>
              </a:rPr>
              <a:t>«Кит и……..…….»</a:t>
            </a:r>
          </a:p>
          <a:p>
            <a:r>
              <a:rPr lang="ru-RU" sz="2400" b="1" dirty="0" smtClean="0">
                <a:latin typeface="Georgia" pitchFamily="18" charset="0"/>
              </a:rPr>
              <a:t>«Лягушки……….»</a:t>
            </a:r>
          </a:p>
          <a:p>
            <a:r>
              <a:rPr lang="ru-RU" sz="2400" b="1" dirty="0" smtClean="0">
                <a:latin typeface="Georgia" pitchFamily="18" charset="0"/>
              </a:rPr>
              <a:t>«</a:t>
            </a:r>
            <a:r>
              <a:rPr lang="ru-RU" sz="2400" b="1" dirty="0" err="1" smtClean="0">
                <a:latin typeface="Georgia" pitchFamily="18" charset="0"/>
              </a:rPr>
              <a:t>Кискино</a:t>
            </a:r>
            <a:r>
              <a:rPr lang="ru-RU" sz="2400" b="1" dirty="0" smtClean="0">
                <a:latin typeface="Georgia" pitchFamily="18" charset="0"/>
              </a:rPr>
              <a:t>…...…..»</a:t>
            </a:r>
          </a:p>
          <a:p>
            <a:r>
              <a:rPr lang="ru-RU" sz="2400" b="1" dirty="0" smtClean="0">
                <a:latin typeface="Georgia" pitchFamily="18" charset="0"/>
              </a:rPr>
              <a:t>«Отшельник……»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066800"/>
            <a:ext cx="3346704" cy="5105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Азбука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День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Школа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Моржу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Головастики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Тяжелее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Кот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Поют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Горе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оза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eorgia" pitchFamily="18" charset="0"/>
              </a:rPr>
              <a:t>2 конкурс   </a:t>
            </a:r>
            <a:r>
              <a:rPr lang="ru-RU" sz="2400" b="1" u="sng" dirty="0" smtClean="0">
                <a:solidFill>
                  <a:srgbClr val="00B0F0"/>
                </a:solidFill>
                <a:latin typeface="Georgia" pitchFamily="18" charset="0"/>
              </a:rPr>
              <a:t>Собери названия стихов и сказок</a:t>
            </a:r>
            <a:endParaRPr lang="ru-RU" sz="2400" b="1" u="sng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609599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73E87">
                    <a:lumMod val="60000"/>
                    <a:lumOff val="40000"/>
                  </a:srgbClr>
                </a:solidFill>
                <a:effectLst/>
                <a:latin typeface="Georgia" pitchFamily="18" charset="0"/>
              </a:rPr>
              <a:t>           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3 конкурс    </a:t>
            </a:r>
            <a:r>
              <a:rPr lang="ru-RU" sz="2400" b="1" u="sng" dirty="0" smtClean="0">
                <a:solidFill>
                  <a:srgbClr val="00B0F0"/>
                </a:solidFill>
                <a:effectLst/>
                <a:latin typeface="Georgia" pitchFamily="18" charset="0"/>
              </a:rPr>
              <a:t>Найди рифму</a:t>
            </a:r>
            <a:endParaRPr lang="ru-RU" sz="2400" b="1" u="sng" dirty="0">
              <a:solidFill>
                <a:srgbClr val="00B0F0"/>
              </a:solidFill>
              <a:effectLst/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2332"/>
          </a:xfrm>
          <a:effectLst/>
        </p:spPr>
        <p:txBody>
          <a:bodyPr>
            <a:noAutofit/>
          </a:bodyPr>
          <a:lstStyle/>
          <a:p>
            <a:pPr lvl="0" algn="ctr">
              <a:buClr>
                <a:srgbClr val="05E0DB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                        </a:t>
            </a:r>
          </a:p>
          <a:p>
            <a:pPr lvl="0" algn="ctr">
              <a:buClr>
                <a:srgbClr val="05E0DB">
                  <a:lumMod val="75000"/>
                </a:srgbClr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                         На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обед попасть не худо</a:t>
            </a:r>
          </a:p>
          <a:p>
            <a:pPr lvl="0" algn="ctr">
              <a:buClr>
                <a:srgbClr val="05E0DB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                       Но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отнюдь не в виде….</a:t>
            </a:r>
          </a:p>
          <a:p>
            <a:pPr lvl="0" algn="ctr">
              <a:buClr>
                <a:srgbClr val="05E0DB">
                  <a:lumMod val="75000"/>
                </a:srgbClr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         «</a:t>
            </a:r>
            <a:r>
              <a:rPr lang="ru-RU" sz="2000" b="1" i="1" dirty="0" smtClean="0">
                <a:solidFill>
                  <a:prstClr val="black"/>
                </a:solidFill>
                <a:latin typeface="Georgia" pitchFamily="18" charset="0"/>
              </a:rPr>
              <a:t>Считалочка</a:t>
            </a:r>
            <a:r>
              <a:rPr lang="ru-RU" sz="2000" b="1" i="1" dirty="0">
                <a:solidFill>
                  <a:prstClr val="black"/>
                </a:solidFill>
                <a:latin typeface="Georgia" pitchFamily="18" charset="0"/>
              </a:rPr>
              <a:t>»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562600" y="22098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267200" y="5105400"/>
            <a:ext cx="2971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3" y="800100"/>
            <a:ext cx="3048001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1828801"/>
            <a:ext cx="152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     блюда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276601"/>
            <a:ext cx="3759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Батюшки! Глобус 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Попал под автобус!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Смялся в лепешку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Новехонький глобус!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Многое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Наша Земля повидала,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Но не </a:t>
            </a:r>
            <a:r>
              <a:rPr lang="ru-RU" sz="2000" b="1" dirty="0" err="1">
                <a:solidFill>
                  <a:prstClr val="black"/>
                </a:solidFill>
                <a:latin typeface="Georgia" pitchFamily="18" charset="0"/>
              </a:rPr>
              <a:t>видала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Georgia" pitchFamily="18" charset="0"/>
              </a:rPr>
              <a:t>Такого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…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743200"/>
            <a:ext cx="28829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6019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скандала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  <a:latin typeface="Georgia" pitchFamily="18" charset="0"/>
              </a:rPr>
              <a:t>4 конкурс </a:t>
            </a:r>
            <a:r>
              <a:rPr lang="ru-RU" sz="2400" u="sng" dirty="0" smtClean="0">
                <a:solidFill>
                  <a:srgbClr val="00B0F0"/>
                </a:solidFill>
                <a:effectLst/>
                <a:latin typeface="Georgia" pitchFamily="18" charset="0"/>
              </a:rPr>
              <a:t>Кто и в какой сказке пел песенку?</a:t>
            </a:r>
            <a:endParaRPr lang="ru-RU" sz="2400" u="sng" dirty="0">
              <a:solidFill>
                <a:srgbClr val="00B0F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" y="685800"/>
            <a:ext cx="4419600" cy="3048000"/>
          </a:xfrm>
        </p:spPr>
        <p:txBody>
          <a:bodyPr>
            <a:noAutofit/>
          </a:bodyPr>
          <a:lstStyle/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). Раз-два-три-четыре-пять</a:t>
            </a:r>
          </a:p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Шел Охотник погулять!</a:t>
            </a:r>
          </a:p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Вдруг Зайчонок выбегает</a:t>
            </a:r>
          </a:p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И давай в него стрелять!</a:t>
            </a:r>
          </a:p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 err="1">
                <a:solidFill>
                  <a:prstClr val="black"/>
                </a:solidFill>
                <a:latin typeface="Georgia" pitchFamily="18" charset="0"/>
              </a:rPr>
              <a:t>Пиф</a:t>
            </a: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! Паф! Ой-ой-ой!</a:t>
            </a:r>
          </a:p>
          <a:p>
            <a:pPr marL="228600" lvl="0" indent="-182880">
              <a:buClr>
                <a:srgbClr val="05E0DB">
                  <a:lumMod val="75000"/>
                </a:srgbClr>
              </a:buClr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Убежал Охотник мой!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492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39624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2). Куда мой мед деваться мог?</a:t>
            </a:r>
          </a:p>
          <a:p>
            <a:r>
              <a:rPr lang="ru-RU" sz="2000" b="1" dirty="0" smtClean="0">
                <a:latin typeface="Georgia" pitchFamily="18" charset="0"/>
              </a:rPr>
              <a:t>Ведь был полнехонький горшок!</a:t>
            </a:r>
          </a:p>
          <a:p>
            <a:r>
              <a:rPr lang="ru-RU" sz="2000" b="1" dirty="0" smtClean="0">
                <a:latin typeface="Georgia" pitchFamily="18" charset="0"/>
              </a:rPr>
              <a:t>Он убежать никак не мог – </a:t>
            </a:r>
          </a:p>
          <a:p>
            <a:r>
              <a:rPr lang="ru-RU" sz="2000" b="1" dirty="0" smtClean="0">
                <a:latin typeface="Georgia" pitchFamily="18" charset="0"/>
              </a:rPr>
              <a:t>Ведь у него же нету ног!..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40628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1" y="1295400"/>
            <a:ext cx="3505199" cy="5334000"/>
          </a:xfrm>
          <a:noFill/>
          <a:effectLst/>
        </p:spPr>
        <p:txBody>
          <a:bodyPr>
            <a:noAutofit/>
          </a:bodyPr>
          <a:lstStyle/>
          <a:p>
            <a:pPr marL="45720" indent="0" algn="l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Русачок…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Отшельник…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Госпожа К…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Серая звездочка…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Чмок...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effectLst/>
                <a:latin typeface="Georgia" pitchFamily="18" charset="0"/>
              </a:rPr>
              <a:t>Симпатичка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Georgia" pitchFamily="18" charset="0"/>
              </a:rPr>
              <a:t>…</a:t>
            </a:r>
            <a:endParaRPr lang="ru-RU" sz="2000" b="1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72200" y="1371600"/>
            <a:ext cx="2667000" cy="5181600"/>
          </a:xfrm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Заяц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Рак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Каракатица 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Жаба </a:t>
            </a:r>
          </a:p>
          <a:p>
            <a:pPr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Щенок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Птичка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     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496610" y="609600"/>
            <a:ext cx="311399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073E87">
                        <a:alpha val="65000"/>
                      </a:srgbClr>
                    </a:gs>
                  </a:gsLst>
                  <a:lin ang="5400000" scaled="0"/>
                </a:gradFill>
                <a:latin typeface="Georgia" pitchFamily="18" charset="0"/>
                <a:ea typeface="+mj-ea"/>
                <a:cs typeface="+mj-cs"/>
              </a:rPr>
              <a:t>5 конкурс </a:t>
            </a:r>
            <a:endParaRPr lang="ru-RU" sz="2400" b="1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073E87">
                      <a:alpha val="65000"/>
                    </a:srgbClr>
                  </a:gs>
                </a:gsLst>
                <a:lin ang="5400000" scaled="0"/>
              </a:gra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2400" b="1" u="sng" dirty="0" smtClean="0">
                <a:solidFill>
                  <a:srgbClr val="31B6FD">
                    <a:lumMod val="75000"/>
                  </a:srgbClr>
                </a:solidFill>
                <a:latin typeface="Georgia" pitchFamily="18" charset="0"/>
                <a:ea typeface="+mj-ea"/>
                <a:cs typeface="+mj-cs"/>
              </a:rPr>
              <a:t>Каким </a:t>
            </a:r>
            <a:r>
              <a:rPr lang="ru-RU" sz="2400" b="1" u="sng" dirty="0">
                <a:solidFill>
                  <a:srgbClr val="31B6FD">
                    <a:lumMod val="75000"/>
                  </a:srgbClr>
                </a:solidFill>
                <a:latin typeface="Georgia" pitchFamily="18" charset="0"/>
                <a:ea typeface="+mj-ea"/>
                <a:cs typeface="+mj-cs"/>
              </a:rPr>
              <a:t>животным принадлежат эти имена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0181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5638800"/>
          </a:xfrm>
          <a:noFill/>
          <a:effectLst/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400" u="sng" dirty="0">
              <a:solidFill>
                <a:schemeClr val="bg2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381000"/>
            <a:ext cx="8458200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i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Aft>
                <a:spcPts val="750"/>
              </a:spcAft>
            </a:pP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95116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0600" y="5334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05E0DB">
                  <a:lumMod val="75000"/>
                </a:srgbClr>
              </a:buClr>
              <a:buSzPct val="130000"/>
            </a:pPr>
            <a:r>
              <a:rPr lang="ru-RU" sz="2400" b="1" dirty="0" smtClean="0">
                <a:latin typeface="Georgia" pitchFamily="18" charset="0"/>
              </a:rPr>
              <a:t>6 конкурс   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Как </a:t>
            </a:r>
            <a:r>
              <a:rPr lang="ru-RU" sz="2400" b="1" dirty="0">
                <a:solidFill>
                  <a:srgbClr val="00B0F0"/>
                </a:solidFill>
                <a:latin typeface="Georgia" pitchFamily="18" charset="0"/>
              </a:rPr>
              <a:t>называется эта азбука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?                    Чтение стихов о животных.</a:t>
            </a:r>
            <a:endParaRPr lang="ru-RU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700000" cy="379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78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-533400"/>
            <a:ext cx="6096000" cy="2057400"/>
          </a:xfrm>
          <a:noFill/>
          <a:effectLst/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r>
              <a:rPr lang="ru-RU" sz="2400" b="1" dirty="0" smtClean="0">
                <a:effectLst/>
                <a:latin typeface="Georgia" pitchFamily="18" charset="0"/>
              </a:rPr>
              <a:t>7 конкурс</a:t>
            </a:r>
            <a:r>
              <a:rPr lang="ru-RU" sz="4800" dirty="0" smtClean="0">
                <a:effectLst/>
              </a:rPr>
              <a:t/>
            </a:r>
            <a:br>
              <a:rPr lang="ru-RU" sz="4800" dirty="0" smtClean="0">
                <a:effectLst/>
              </a:rPr>
            </a:br>
            <a:r>
              <a:rPr lang="ru-RU" sz="2400" b="1" u="sng" dirty="0" smtClean="0">
                <a:solidFill>
                  <a:srgbClr val="00B0F0"/>
                </a:solidFill>
                <a:effectLst/>
                <a:latin typeface="Georgia" pitchFamily="18" charset="0"/>
              </a:rPr>
              <a:t>Загадки Заходера</a:t>
            </a:r>
            <a:endParaRPr lang="ru-RU" sz="2400" b="1" u="sng" dirty="0">
              <a:solidFill>
                <a:srgbClr val="00B0F0"/>
              </a:solidFill>
              <a:effectLst/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782122"/>
            <a:ext cx="48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prstClr val="black"/>
              </a:solidFill>
              <a:effectLst/>
              <a:latin typeface="Georgia" pitchFamily="18" charset="0"/>
              <a:ea typeface="+mj-ea"/>
              <a:cs typeface="+mj-cs"/>
            </a:endParaRPr>
          </a:p>
          <a:p>
            <a:endParaRPr lang="ru-RU" sz="2000" b="1" dirty="0" smtClean="0">
              <a:solidFill>
                <a:prstClr val="black"/>
              </a:solidFill>
              <a:effectLst/>
              <a:latin typeface="Georgia" pitchFamily="18" charset="0"/>
              <a:ea typeface="+mj-ea"/>
              <a:cs typeface="+mj-cs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Всю </a:t>
            </a: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жизнь в воде проводит …,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Хотя он и не рыба.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Он в море ест и в море спит,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За что ему - спасибо: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Тесно было бы на суше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  <a:t>От такой огромной туши!</a:t>
            </a:r>
            <a:br>
              <a:rPr lang="ru-RU" sz="2000" b="1" dirty="0">
                <a:solidFill>
                  <a:prstClr val="black"/>
                </a:solidFill>
                <a:effectLst/>
                <a:latin typeface="Georgia" pitchFamily="18" charset="0"/>
                <a:ea typeface="+mj-ea"/>
                <a:cs typeface="+mj-cs"/>
              </a:rPr>
            </a:br>
            <a:endParaRPr lang="ru-RU" sz="2000" b="1" dirty="0" smtClean="0">
              <a:solidFill>
                <a:prstClr val="black"/>
              </a:solidFill>
              <a:effectLst/>
              <a:latin typeface="Georgia" pitchFamily="18" charset="0"/>
              <a:ea typeface="+mj-ea"/>
              <a:cs typeface="+mj-cs"/>
            </a:endParaRPr>
          </a:p>
          <a:p>
            <a:endParaRPr lang="ru-RU" sz="2000" dirty="0">
              <a:effectLst/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03" y="1461626"/>
            <a:ext cx="3240000" cy="24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1000" y="388620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Он 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весел и незлобен,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Этот милый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чудачек.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С ним хозяин –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мальчик Робин</a:t>
            </a: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И приятель Пятачок.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Для него прогулка – праздник,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И на мёд особый нюх.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Этот плюшевый проказник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Медвежонок…</a:t>
            </a:r>
            <a:br>
              <a:rPr lang="ru-RU" sz="2000" b="1" dirty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2000" dirty="0">
              <a:latin typeface="Georg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5349"/>
            <a:ext cx="3276000" cy="26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45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330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                                     Содержание:  1. Представление команд (Слайд 3) 2. Собери названия стихов и сказок (Слайд 4) 3. Найди рифму (Слайд 5) 4. Кто и в какой сказке пел песенку? Слайд 6) 5. Каким животным принадлежат эти имена? (Слайд 7) 6. Как называется эта азбука?        Чтение стихов о животных. (Слайд 8) 7. Загадки Заходера (Слайд 9) 8. Кому из героев сказок, чьи портреты представлены в галерее, принадлежат эти имена. (Слайды 10, 11)  9. Награждение (Слайд 12)   </vt:lpstr>
      <vt:lpstr>Презентация PowerPoint</vt:lpstr>
      <vt:lpstr>Презентация PowerPoint</vt:lpstr>
      <vt:lpstr>            3 конкурс    Найди рифму</vt:lpstr>
      <vt:lpstr>4 конкурс Кто и в какой сказке пел песенку?</vt:lpstr>
      <vt:lpstr>Русачок…  Отшельник…  Госпожа К…  Серая звездочка…  Чмок...  Симпатичка…</vt:lpstr>
      <vt:lpstr>Презентация PowerPoint</vt:lpstr>
      <vt:lpstr> 7 конкурс Загадки Заходера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 по произведениям  Бориса Заходера</dc:title>
  <dc:creator>viki</dc:creator>
  <cp:lastModifiedBy>Лида</cp:lastModifiedBy>
  <cp:revision>262</cp:revision>
  <dcterms:modified xsi:type="dcterms:W3CDTF">2018-12-25T15:11:49Z</dcterms:modified>
</cp:coreProperties>
</file>