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67" r:id="rId2"/>
    <p:sldId id="258" r:id="rId3"/>
    <p:sldId id="260" r:id="rId4"/>
    <p:sldId id="369" r:id="rId5"/>
    <p:sldId id="370" r:id="rId6"/>
    <p:sldId id="372" r:id="rId7"/>
    <p:sldId id="371" r:id="rId8"/>
    <p:sldId id="374" r:id="rId9"/>
    <p:sldId id="375" r:id="rId10"/>
    <p:sldId id="378" r:id="rId11"/>
    <p:sldId id="377" r:id="rId12"/>
    <p:sldId id="376" r:id="rId13"/>
    <p:sldId id="384" r:id="rId14"/>
    <p:sldId id="385" r:id="rId15"/>
    <p:sldId id="386" r:id="rId16"/>
    <p:sldId id="387" r:id="rId17"/>
    <p:sldId id="388" r:id="rId18"/>
    <p:sldId id="361" r:id="rId19"/>
    <p:sldId id="368" r:id="rId20"/>
    <p:sldId id="391" r:id="rId21"/>
    <p:sldId id="395" r:id="rId22"/>
    <p:sldId id="394" r:id="rId23"/>
    <p:sldId id="393" r:id="rId24"/>
    <p:sldId id="392" r:id="rId25"/>
    <p:sldId id="396" r:id="rId26"/>
    <p:sldId id="397" r:id="rId27"/>
    <p:sldId id="398" r:id="rId28"/>
    <p:sldId id="400" r:id="rId29"/>
    <p:sldId id="399" r:id="rId30"/>
    <p:sldId id="401" r:id="rId31"/>
    <p:sldId id="402" r:id="rId32"/>
    <p:sldId id="405" r:id="rId33"/>
    <p:sldId id="404" r:id="rId34"/>
    <p:sldId id="403" r:id="rId35"/>
    <p:sldId id="390" r:id="rId36"/>
    <p:sldId id="389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26" r:id="rId48"/>
    <p:sldId id="429" r:id="rId49"/>
    <p:sldId id="427" r:id="rId50"/>
    <p:sldId id="428" r:id="rId51"/>
    <p:sldId id="430" r:id="rId52"/>
    <p:sldId id="43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2F2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 snapToGrid="0"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9D93BC-BA78-4925-8541-15C4E67F05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83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CABAE-59AA-4858-9BE5-750468A8393D}" type="slidenum">
              <a:rPr lang="ru-RU"/>
              <a:pPr/>
              <a:t>2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CABAE-59AA-4858-9BE5-750468A8393D}" type="slidenum">
              <a:rPr lang="ru-RU"/>
              <a:pPr/>
              <a:t>19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CABAE-59AA-4858-9BE5-750468A8393D}" type="slidenum">
              <a:rPr lang="ru-RU"/>
              <a:pPr/>
              <a:t>36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27B36-225A-43EB-9B9E-5E537094B071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8BC9B-9DE2-4FFA-A517-D0F33AFF5D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1EFAC-9C29-44C7-BDA6-6B06649FF737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9D95-7AFE-4266-893D-34FDEF436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7B9DF-EF63-4B92-9DE7-DAAF411FD582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BC96-B63E-4513-9618-8AC8823A3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88605-4834-4264-8838-91FD68376576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44C5-E161-409D-B6D8-01062A849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C3BA9-4E0B-4418-834C-B25F74C69CD2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26DD-441A-45A5-BF94-BE9C9AC37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AC78C-D93D-4B4A-AB8B-C9D9C67035CC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E8192-F18C-481B-A2C3-6AEF34DCA5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486DF-90AB-4AF6-B8DD-7546204B4E73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D53C-BB06-4F38-B42C-27FC42D47F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CB2FD-5C5C-41AC-9D56-D3813ED450DF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1D638-EB54-4BEF-B27F-8441E5394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9864A-D676-478D-B99E-11A5BB516F3B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2B1C0-4E01-4FBE-99DD-1364D5A0EB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888F7-84CD-4861-9A6F-B3122A7A571E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55DEB-DFCF-44A9-905C-6E8F69197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E063B-687F-417B-848A-5798C7B8DE39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99AA-083C-487A-9C4B-D4C3CCEC3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11419D-67DE-4710-BDA6-48D42FBA09F2}" type="datetime1">
              <a:rPr lang="ru-RU"/>
              <a:pPr/>
              <a:t>04.12.2018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МОУ ЦО "Возрождение"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41AE22-99D1-4FA2-974E-56F1A7665C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8.xml"/><Relationship Id="rId18" Type="http://schemas.openxmlformats.org/officeDocument/2006/relationships/slide" Target="slide33.xml"/><Relationship Id="rId3" Type="http://schemas.openxmlformats.org/officeDocument/2006/relationships/slide" Target="slide35.xml"/><Relationship Id="rId7" Type="http://schemas.openxmlformats.org/officeDocument/2006/relationships/slide" Target="slide24.xml"/><Relationship Id="rId12" Type="http://schemas.openxmlformats.org/officeDocument/2006/relationships/slide" Target="slide29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slide" Target="slide3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6.xml"/><Relationship Id="rId4" Type="http://schemas.openxmlformats.org/officeDocument/2006/relationships/slide" Target="slide18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46.xml"/><Relationship Id="rId3" Type="http://schemas.openxmlformats.org/officeDocument/2006/relationships/image" Target="../media/image3.jpeg"/><Relationship Id="rId7" Type="http://schemas.openxmlformats.org/officeDocument/2006/relationships/slide" Target="slide39.xml"/><Relationship Id="rId12" Type="http://schemas.openxmlformats.org/officeDocument/2006/relationships/slide" Target="slide49.xml"/><Relationship Id="rId17" Type="http://schemas.openxmlformats.org/officeDocument/2006/relationships/slide" Target="slide44.xml"/><Relationship Id="rId2" Type="http://schemas.openxmlformats.org/officeDocument/2006/relationships/notesSlide" Target="../notesSlides/notesSlide3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8.xml"/><Relationship Id="rId5" Type="http://schemas.openxmlformats.org/officeDocument/2006/relationships/slide" Target="slide37.xml"/><Relationship Id="rId15" Type="http://schemas.openxmlformats.org/officeDocument/2006/relationships/slide" Target="slide42.xml"/><Relationship Id="rId10" Type="http://schemas.openxmlformats.org/officeDocument/2006/relationships/slide" Target="slide47.xml"/><Relationship Id="rId19" Type="http://schemas.openxmlformats.org/officeDocument/2006/relationships/slide" Target="slide45.xml"/><Relationship Id="rId4" Type="http://schemas.openxmlformats.org/officeDocument/2006/relationships/slide" Target="slide52.xml"/><Relationship Id="rId9" Type="http://schemas.openxmlformats.org/officeDocument/2006/relationships/slide" Target="slide40.xml"/><Relationship Id="rId14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своя игра заг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ПО МОТИВАМ ТЕЛЕВИКТОРИНЫ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195513" y="5661025"/>
            <a:ext cx="5616575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421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 -  30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s://open-lesson.net/uploads/files/2015-06/111.1.1.1.11.png"/>
          <p:cNvPicPr/>
          <p:nvPr/>
        </p:nvPicPr>
        <p:blipFill>
          <a:blip r:embed="rId4"/>
          <a:srcRect l="10259" t="58748" r="24382" b="23114"/>
          <a:stretch>
            <a:fillRect/>
          </a:stretch>
        </p:blipFill>
        <p:spPr bwMode="auto">
          <a:xfrm>
            <a:off x="1926455" y="2006353"/>
            <a:ext cx="5903651" cy="22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399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 -  40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Рисунок 5" descr="https://open-lesson.net/uploads/files/2015-06/111.1.1.1.11.png"/>
          <p:cNvPicPr/>
          <p:nvPr/>
        </p:nvPicPr>
        <p:blipFill>
          <a:blip r:embed="rId4"/>
          <a:srcRect l="6249" t="35504" r="28331" b="45722"/>
          <a:stretch>
            <a:fillRect/>
          </a:stretch>
        </p:blipFill>
        <p:spPr bwMode="auto">
          <a:xfrm>
            <a:off x="1553593" y="1802162"/>
            <a:ext cx="5983549" cy="27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439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 -  50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l="28273" t="27957" r="40571" b="52957"/>
          <a:stretch>
            <a:fillRect/>
          </a:stretch>
        </p:blipFill>
        <p:spPr bwMode="auto">
          <a:xfrm>
            <a:off x="1828800" y="2352583"/>
            <a:ext cx="5983550" cy="20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3547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ЖАРГОННЫЕ ВЫРАЖЕНИЯ- 10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latin typeface="Calibri" pitchFamily="34" charset="0"/>
              </a:rPr>
              <a:t>Жаргонное обозначение электронной почты?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8779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ЖАРГОННЫЕ ВЫРАЖЕНИЯ- 20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Жаргонное обозначение аппаратного обеспечения компьютера?</a:t>
            </a:r>
          </a:p>
          <a:p>
            <a:pPr algn="ctr">
              <a:spcBef>
                <a:spcPct val="50000"/>
              </a:spcBef>
            </a:pPr>
            <a:endParaRPr lang="ru-RU" sz="4800" b="1" dirty="0">
              <a:latin typeface="Bookman Old Style" pitchFamily="18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69621" y="1052513"/>
            <a:ext cx="7343775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ЖАРГОННЫЕ ВЫРАЖЕНИЯ- 30</a:t>
            </a:r>
          </a:p>
          <a:p>
            <a:pPr algn="ctr">
              <a:spcBef>
                <a:spcPts val="0"/>
              </a:spcBef>
            </a:pPr>
            <a:r>
              <a:rPr lang="ru-RU" sz="4400" b="1" i="1" dirty="0" smtClean="0">
                <a:latin typeface="Calibri" pitchFamily="34" charset="0"/>
              </a:rPr>
              <a:t>Специалисты из мира  Информационных технологии?</a:t>
            </a:r>
            <a:endParaRPr lang="ru-RU" sz="4400" b="1" i="1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4400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29854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ЖАРГОННЫЕ ВЫРАЖЕНИЯ- 40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latin typeface="Calibri" pitchFamily="34" charset="0"/>
              </a:rPr>
              <a:t>Жаргонное обозначение процессоров класса </a:t>
            </a:r>
            <a:r>
              <a:rPr lang="ru-RU" sz="4800" b="1" i="1" dirty="0" err="1" smtClean="0">
                <a:latin typeface="Calibri" pitchFamily="34" charset="0"/>
              </a:rPr>
              <a:t>Pentium</a:t>
            </a:r>
            <a:r>
              <a:rPr lang="ru-RU" sz="4800" b="1" i="1" dirty="0" smtClean="0">
                <a:latin typeface="Calibri" pitchFamily="34" charset="0"/>
              </a:rPr>
              <a:t>?</a:t>
            </a:r>
            <a:endParaRPr lang="ru-RU" sz="48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14157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ЖАРГОННЫЕ ВЫРАЖЕНИЯ- 50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Сбой в программе, ошибка? </a:t>
            </a:r>
            <a:endParaRPr lang="ru-RU" sz="48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своя игра заг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</p:spPr>
      </p:pic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2195513" y="5661025"/>
            <a:ext cx="5616575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2250" y="925512"/>
            <a:ext cx="2796158" cy="75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ЛЮДИ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403" y="2466785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ИНТЕРНЕТ</a:t>
            </a: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7803" y="4244945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И ТО, И ДРУГОЕ- ЧТО ЭТО ТАКОЕ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63" name="Text Box 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812088" y="6491288"/>
            <a:ext cx="133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2F2FFF"/>
                </a:solidFill>
                <a:latin typeface="Courier New" pitchFamily="49" charset="0"/>
              </a:rPr>
              <a:t>3 </a:t>
            </a:r>
            <a:r>
              <a:rPr lang="ru-RU" b="1" dirty="0">
                <a:solidFill>
                  <a:srgbClr val="2F2FFF"/>
                </a:solidFill>
                <a:latin typeface="Courier New" pitchFamily="49" charset="0"/>
              </a:rPr>
              <a:t>раунд</a:t>
            </a:r>
          </a:p>
        </p:txBody>
      </p:sp>
      <p:sp>
        <p:nvSpPr>
          <p:cNvPr id="58" name="Прямоугольник 57">
            <a:hlinkClick r:id="rId4" action="ppaction://hlinksldjump"/>
          </p:cNvPr>
          <p:cNvSpPr/>
          <p:nvPr/>
        </p:nvSpPr>
        <p:spPr>
          <a:xfrm>
            <a:off x="3225800" y="92710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Прямоугольник 61">
            <a:hlinkClick r:id="rId5" action="ppaction://hlinksldjump"/>
          </p:cNvPr>
          <p:cNvSpPr/>
          <p:nvPr/>
        </p:nvSpPr>
        <p:spPr>
          <a:xfrm>
            <a:off x="4432300" y="92710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>
            <a:hlinkClick r:id="rId6" action="ppaction://hlinksldjump"/>
          </p:cNvPr>
          <p:cNvSpPr/>
          <p:nvPr/>
        </p:nvSpPr>
        <p:spPr>
          <a:xfrm>
            <a:off x="5588000" y="92710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Прямоугольник 63">
            <a:hlinkClick r:id="rId7" action="ppaction://hlinksldjump"/>
          </p:cNvPr>
          <p:cNvSpPr/>
          <p:nvPr/>
        </p:nvSpPr>
        <p:spPr>
          <a:xfrm>
            <a:off x="7899400" y="93980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Прямоугольник 64">
            <a:hlinkClick r:id="rId8" action="ppaction://hlinksldjump"/>
          </p:cNvPr>
          <p:cNvSpPr/>
          <p:nvPr/>
        </p:nvSpPr>
        <p:spPr>
          <a:xfrm>
            <a:off x="6731000" y="93980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9" action="ppaction://hlinksldjump"/>
          </p:cNvPr>
          <p:cNvSpPr/>
          <p:nvPr/>
        </p:nvSpPr>
        <p:spPr>
          <a:xfrm>
            <a:off x="3200400" y="247378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5" name="Прямоугольник 84">
            <a:hlinkClick r:id="rId10" action="ppaction://hlinksldjump"/>
          </p:cNvPr>
          <p:cNvSpPr/>
          <p:nvPr/>
        </p:nvSpPr>
        <p:spPr>
          <a:xfrm>
            <a:off x="4389145" y="247378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Прямоугольник 85">
            <a:hlinkClick r:id="rId11" action="ppaction://hlinksldjump"/>
          </p:cNvPr>
          <p:cNvSpPr/>
          <p:nvPr/>
        </p:nvSpPr>
        <p:spPr>
          <a:xfrm>
            <a:off x="5553722" y="2482665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Прямоугольник 86">
            <a:hlinkClick r:id="rId12" action="ppaction://hlinksldjump"/>
          </p:cNvPr>
          <p:cNvSpPr/>
          <p:nvPr/>
        </p:nvSpPr>
        <p:spPr>
          <a:xfrm>
            <a:off x="7865122" y="2495365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Прямоугольник 87">
            <a:hlinkClick r:id="rId13" action="ppaction://hlinksldjump"/>
          </p:cNvPr>
          <p:cNvSpPr/>
          <p:nvPr/>
        </p:nvSpPr>
        <p:spPr>
          <a:xfrm>
            <a:off x="6687844" y="248648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14" action="ppaction://hlinksldjump"/>
          </p:cNvPr>
          <p:cNvSpPr/>
          <p:nvPr/>
        </p:nvSpPr>
        <p:spPr>
          <a:xfrm>
            <a:off x="3213100" y="4252528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15" action="ppaction://hlinksldjump"/>
          </p:cNvPr>
          <p:cNvSpPr/>
          <p:nvPr/>
        </p:nvSpPr>
        <p:spPr>
          <a:xfrm>
            <a:off x="4366334" y="4252528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6" name="Прямоугольник 95">
            <a:hlinkClick r:id="rId16" action="ppaction://hlinksldjump"/>
          </p:cNvPr>
          <p:cNvSpPr/>
          <p:nvPr/>
        </p:nvSpPr>
        <p:spPr>
          <a:xfrm>
            <a:off x="5530912" y="4252528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7" name="Прямоугольник 96">
            <a:hlinkClick r:id="rId17" action="ppaction://hlinksldjump"/>
          </p:cNvPr>
          <p:cNvSpPr/>
          <p:nvPr/>
        </p:nvSpPr>
        <p:spPr>
          <a:xfrm>
            <a:off x="7895577" y="426522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8" name="Прямоугольник 97">
            <a:hlinkClick r:id="rId18" action="ppaction://hlinksldjump"/>
          </p:cNvPr>
          <p:cNvSpPr/>
          <p:nvPr/>
        </p:nvSpPr>
        <p:spPr>
          <a:xfrm>
            <a:off x="6700544" y="426522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9" name="WordArt 6"/>
          <p:cNvSpPr>
            <a:spLocks noChangeArrowheads="1" noChangeShapeType="1" noTextEdit="1"/>
          </p:cNvSpPr>
          <p:nvPr/>
        </p:nvSpPr>
        <p:spPr bwMode="auto">
          <a:xfrm>
            <a:off x="5967413" y="0"/>
            <a:ext cx="31765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 descr="1.jpg"/>
          <p:cNvPicPr>
            <a:picLocks noChangeAspect="1"/>
          </p:cNvPicPr>
          <p:nvPr/>
        </p:nvPicPr>
        <p:blipFill>
          <a:blip r:embed="rId3" cstate="print">
            <a:lum bright="53000" contrast="-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0005" y="1165210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ИНФОРМАЦИЯ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6791" y="2653217"/>
            <a:ext cx="2823760" cy="75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РЕБУСЫ</a:t>
            </a: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5669" y="4225771"/>
            <a:ext cx="283263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ЖАРГОННЫЕ ВЫРАЖЕНИЯ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63" name="Text 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12088" y="6491288"/>
            <a:ext cx="133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2F2FFF"/>
                </a:solidFill>
                <a:latin typeface="Courier New" pitchFamily="49" charset="0"/>
              </a:rPr>
              <a:t>2 раунд</a:t>
            </a:r>
          </a:p>
        </p:txBody>
      </p:sp>
      <p:sp>
        <p:nvSpPr>
          <p:cNvPr id="58" name="Прямоугольник 57">
            <a:hlinkClick r:id="rId5" action="ppaction://hlinksldjump"/>
          </p:cNvPr>
          <p:cNvSpPr/>
          <p:nvPr/>
        </p:nvSpPr>
        <p:spPr>
          <a:xfrm>
            <a:off x="3216922" y="1175675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Прямоугольник 61">
            <a:hlinkClick r:id="rId6" action="ppaction://hlinksldjump"/>
          </p:cNvPr>
          <p:cNvSpPr/>
          <p:nvPr/>
        </p:nvSpPr>
        <p:spPr>
          <a:xfrm>
            <a:off x="4432300" y="116679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>
            <a:hlinkClick r:id="rId7" action="ppaction://hlinksldjump"/>
          </p:cNvPr>
          <p:cNvSpPr/>
          <p:nvPr/>
        </p:nvSpPr>
        <p:spPr>
          <a:xfrm>
            <a:off x="5641266" y="116679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Прямоугольник 63">
            <a:hlinkClick r:id="rId8" action="ppaction://hlinksldjump"/>
          </p:cNvPr>
          <p:cNvSpPr/>
          <p:nvPr/>
        </p:nvSpPr>
        <p:spPr>
          <a:xfrm>
            <a:off x="7961543" y="117949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Прямоугольник 64">
            <a:hlinkClick r:id="rId9" action="ppaction://hlinksldjump"/>
          </p:cNvPr>
          <p:cNvSpPr/>
          <p:nvPr/>
        </p:nvSpPr>
        <p:spPr>
          <a:xfrm>
            <a:off x="6828654" y="1188375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10" action="ppaction://hlinksldjump"/>
          </p:cNvPr>
          <p:cNvSpPr/>
          <p:nvPr/>
        </p:nvSpPr>
        <p:spPr>
          <a:xfrm>
            <a:off x="3227033" y="2677973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5" name="Прямоугольник 84">
            <a:hlinkClick r:id="rId11" action="ppaction://hlinksldjump"/>
          </p:cNvPr>
          <p:cNvSpPr/>
          <p:nvPr/>
        </p:nvSpPr>
        <p:spPr>
          <a:xfrm>
            <a:off x="4406900" y="2677973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Прямоугольник 85">
            <a:hlinkClick r:id="rId12" action="ppaction://hlinksldjump"/>
          </p:cNvPr>
          <p:cNvSpPr/>
          <p:nvPr/>
        </p:nvSpPr>
        <p:spPr>
          <a:xfrm>
            <a:off x="5580355" y="2669095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Прямоугольник 86">
            <a:hlinkClick r:id="rId13" action="ppaction://hlinksldjump"/>
          </p:cNvPr>
          <p:cNvSpPr/>
          <p:nvPr/>
        </p:nvSpPr>
        <p:spPr>
          <a:xfrm>
            <a:off x="7899646" y="2664041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Прямоугольник 87">
            <a:hlinkClick r:id="rId14" action="ppaction://hlinksldjump"/>
          </p:cNvPr>
          <p:cNvSpPr/>
          <p:nvPr/>
        </p:nvSpPr>
        <p:spPr>
          <a:xfrm>
            <a:off x="6741111" y="2664039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15" action="ppaction://hlinksldjump"/>
          </p:cNvPr>
          <p:cNvSpPr/>
          <p:nvPr/>
        </p:nvSpPr>
        <p:spPr>
          <a:xfrm>
            <a:off x="3201633" y="421862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16" action="ppaction://hlinksldjump"/>
          </p:cNvPr>
          <p:cNvSpPr/>
          <p:nvPr/>
        </p:nvSpPr>
        <p:spPr>
          <a:xfrm>
            <a:off x="4372622" y="422749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17" action="ppaction://hlinksldjump"/>
          </p:cNvPr>
          <p:cNvSpPr/>
          <p:nvPr/>
        </p:nvSpPr>
        <p:spPr>
          <a:xfrm>
            <a:off x="5563833" y="4236376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18" action="ppaction://hlinksldjump"/>
          </p:cNvPr>
          <p:cNvSpPr/>
          <p:nvPr/>
        </p:nvSpPr>
        <p:spPr>
          <a:xfrm>
            <a:off x="7910743" y="4231320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19" action="ppaction://hlinksldjump"/>
          </p:cNvPr>
          <p:cNvSpPr/>
          <p:nvPr/>
        </p:nvSpPr>
        <p:spPr>
          <a:xfrm>
            <a:off x="6733466" y="424019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9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9" name="WordArt 6"/>
          <p:cNvSpPr>
            <a:spLocks noChangeArrowheads="1" noChangeShapeType="1" noTextEdit="1"/>
          </p:cNvSpPr>
          <p:nvPr/>
        </p:nvSpPr>
        <p:spPr bwMode="auto">
          <a:xfrm>
            <a:off x="5967413" y="0"/>
            <a:ext cx="31765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3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 - 10</a:t>
            </a:r>
          </a:p>
          <a:p>
            <a:pPr algn="ctr">
              <a:spcBef>
                <a:spcPct val="50000"/>
              </a:spcBef>
            </a:pPr>
            <a:endParaRPr lang="ru-RU" sz="4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s://i.ytimg.com/vi/whwmLtt4tc8/maxresdefault.jpg"/>
          <p:cNvPicPr/>
          <p:nvPr/>
        </p:nvPicPr>
        <p:blipFill>
          <a:blip r:embed="rId4"/>
          <a:srcRect l="61435" b="15536"/>
          <a:stretch>
            <a:fillRect/>
          </a:stretch>
        </p:blipFill>
        <p:spPr bwMode="auto">
          <a:xfrm>
            <a:off x="3167648" y="1502261"/>
            <a:ext cx="3099986" cy="384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50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ЛЮДИ- 20</a:t>
            </a: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://www.liyo.ru/img/991300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7696" y="1797710"/>
            <a:ext cx="3245045" cy="40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50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ЛЮДИ- 30</a:t>
            </a:r>
          </a:p>
          <a:p>
            <a:pPr algn="ctr">
              <a:spcBef>
                <a:spcPct val="50000"/>
              </a:spcBef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://pics.wikireality.ru/upload/0/0a/Eugene_Kaspersky_2007.jpg"/>
          <p:cNvPicPr/>
          <p:nvPr/>
        </p:nvPicPr>
        <p:blipFill>
          <a:blip r:embed="rId4" cstate="print"/>
          <a:srcRect r="15226" b="29478"/>
          <a:stretch>
            <a:fillRect/>
          </a:stretch>
        </p:blipFill>
        <p:spPr bwMode="auto">
          <a:xfrm>
            <a:off x="3414552" y="2057329"/>
            <a:ext cx="3083902" cy="347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50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ЛЮДИ- 40</a:t>
            </a: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s://alchetron.com/cdn/john-von-neumann-22fb44c5-8de0-4a49-b9b9-e7f5706c83d-resize-750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2378" y="1875727"/>
            <a:ext cx="3301688" cy="370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1"/>
            <a:ext cx="7343775" cy="50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ЛЮДИ-50</a:t>
            </a: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s://7lafa.com/date/blez_pask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3043" y="1902964"/>
            <a:ext cx="3025816" cy="31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25881"/>
            <a:ext cx="7343775" cy="41242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КОМПЬЮТЕРНЫЕ СЕТИ-10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Как называются программы, предназначенные для просмотра страниц Интернета?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27699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КОМПЬЮТЕРНЫЕ СЕТИ- 20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Фирма, предоставляющая услуги по пользованию Интернетом?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27699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КОМПЬЮТЕРНЫЕ СЕТИ- 30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Главный компьютер </a:t>
            </a:r>
            <a:r>
              <a:rPr lang="ru-RU" sz="4400" b="1" i="1" dirty="0" err="1" smtClean="0">
                <a:latin typeface="Calibri" pitchFamily="34" charset="0"/>
              </a:rPr>
              <a:t>многоранговой</a:t>
            </a:r>
            <a:r>
              <a:rPr lang="ru-RU" sz="4400" b="1" i="1" dirty="0" smtClean="0">
                <a:latin typeface="Calibri" pitchFamily="34" charset="0"/>
              </a:rPr>
              <a:t> локальной сети?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88023"/>
            <a:ext cx="7343775" cy="324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КОМПЬЮТЕРНЫЕ СЕТИ- 40</a:t>
            </a: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8598" y="1722268"/>
            <a:ext cx="5832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Часть документа, </a:t>
            </a:r>
            <a:endParaRPr lang="en-US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которая ссылается </a:t>
            </a:r>
            <a:endParaRPr lang="en-US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на другой элемент</a:t>
            </a:r>
            <a:r>
              <a:rPr lang="en-US" sz="4800" b="1" i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4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999246"/>
            <a:ext cx="7343775" cy="43396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КОМПЬЮТЕРНЫЕ СЕТИ- 50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Набор соглашений, правил , которые определяют обмен данными по сети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0934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-  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Что в переводе с латинского языка означает  информация?</a:t>
            </a: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83189" y="1052513"/>
            <a:ext cx="7343775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 ТО, И ДРУГОЕ-ЧТО ЭТО ТАКОЕ? - 10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 категория в спорте, и позиция в записи числа</a:t>
            </a:r>
            <a:r>
              <a:rPr lang="en-US" sz="4400" b="1" i="1" dirty="0" smtClean="0">
                <a:latin typeface="Calibri" pitchFamily="34" charset="0"/>
              </a:rPr>
              <a:t>.</a:t>
            </a:r>
            <a:r>
              <a:rPr lang="ru-RU" sz="4400" b="1" i="1" dirty="0" smtClean="0">
                <a:latin typeface="Calibri" pitchFamily="34" charset="0"/>
              </a:rPr>
              <a:t> 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 ТО, И ДРУГОЕ-ЧТО ЭТО ТАКОЕ? - 20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 снаряд для метания, и носитель информации в компьютере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1242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 ТО, И ДРУГОЕ-ЧТО ЭТО ТАКОЕ? - 30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 место для стоянки и разгрузки судов, и точка подключения внешних устройств к шине компьютера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001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 ТО, И ДРУГОЕ-ЧТО ЭТО ТАКОЕ? - 40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 город в Англии, и марка ружья, и разговорное название жесткого магнитного диска</a:t>
            </a: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27699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 ТО, И ДРУГОЕ-ЧТО ЭТО ТАКОЕ? - 50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 искусственное русло, наполненное водой, и линия связи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r>
              <a:rPr lang="ru-RU" sz="4400" b="1" i="1" dirty="0" smtClean="0">
                <a:latin typeface="Calibri" pitchFamily="34" charset="0"/>
              </a:rPr>
              <a:t>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своя игра заг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</p:spPr>
      </p:pic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2195513" y="5661025"/>
            <a:ext cx="5616575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 descr="1.jpg"/>
          <p:cNvPicPr>
            <a:picLocks noChangeAspect="1"/>
          </p:cNvPicPr>
          <p:nvPr/>
        </p:nvPicPr>
        <p:blipFill>
          <a:blip r:embed="rId3" cstate="print">
            <a:lum bright="53000" contrast="-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6892" y="1108502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ПРОГРАММИРОВАНИЕ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5659" y="2789008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КЛАВИШИ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6892" y="4354026"/>
            <a:ext cx="2880000" cy="720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ВСЕ ОБО ВСЕМ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63" name="Text 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12088" y="6491288"/>
            <a:ext cx="133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2F2FFF"/>
                </a:solidFill>
                <a:latin typeface="Courier New" pitchFamily="49" charset="0"/>
              </a:rPr>
              <a:t>конец</a:t>
            </a:r>
            <a:endParaRPr lang="ru-RU" b="1" dirty="0">
              <a:solidFill>
                <a:srgbClr val="2F2FFF"/>
              </a:solidFill>
              <a:latin typeface="Courier New" pitchFamily="49" charset="0"/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218155" y="109774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5" name="Прямоугольник 84">
            <a:hlinkClick r:id="rId6" action="ppaction://hlinksldjump"/>
          </p:cNvPr>
          <p:cNvSpPr/>
          <p:nvPr/>
        </p:nvSpPr>
        <p:spPr>
          <a:xfrm>
            <a:off x="4380267" y="1106626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Прямоугольник 85">
            <a:hlinkClick r:id="rId7" action="ppaction://hlinksldjump"/>
          </p:cNvPr>
          <p:cNvSpPr/>
          <p:nvPr/>
        </p:nvSpPr>
        <p:spPr>
          <a:xfrm>
            <a:off x="5527089" y="1115503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Прямоугольник 86">
            <a:hlinkClick r:id="rId8" action="ppaction://hlinksldjump"/>
          </p:cNvPr>
          <p:cNvSpPr/>
          <p:nvPr/>
        </p:nvSpPr>
        <p:spPr>
          <a:xfrm>
            <a:off x="7856245" y="1128204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Прямоугольник 87">
            <a:hlinkClick r:id="rId9" action="ppaction://hlinksldjump"/>
          </p:cNvPr>
          <p:cNvSpPr/>
          <p:nvPr/>
        </p:nvSpPr>
        <p:spPr>
          <a:xfrm>
            <a:off x="6696722" y="111932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10" action="ppaction://hlinksldjump"/>
          </p:cNvPr>
          <p:cNvSpPr/>
          <p:nvPr/>
        </p:nvSpPr>
        <p:spPr>
          <a:xfrm>
            <a:off x="3183877" y="4351784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11" action="ppaction://hlinksldjump"/>
          </p:cNvPr>
          <p:cNvSpPr/>
          <p:nvPr/>
        </p:nvSpPr>
        <p:spPr>
          <a:xfrm>
            <a:off x="4381500" y="434290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12" action="ppaction://hlinksldjump"/>
          </p:cNvPr>
          <p:cNvSpPr/>
          <p:nvPr/>
        </p:nvSpPr>
        <p:spPr>
          <a:xfrm>
            <a:off x="5563833" y="4360662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13" action="ppaction://hlinksldjump"/>
          </p:cNvPr>
          <p:cNvSpPr/>
          <p:nvPr/>
        </p:nvSpPr>
        <p:spPr>
          <a:xfrm>
            <a:off x="7928499" y="4311218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14" action="ppaction://hlinksldjump"/>
          </p:cNvPr>
          <p:cNvSpPr/>
          <p:nvPr/>
        </p:nvSpPr>
        <p:spPr>
          <a:xfrm>
            <a:off x="6742344" y="4328973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15" action="ppaction://hlinksldjump"/>
          </p:cNvPr>
          <p:cNvSpPr/>
          <p:nvPr/>
        </p:nvSpPr>
        <p:spPr>
          <a:xfrm>
            <a:off x="3177589" y="2787712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5" action="ppaction://hlinksldjump"/>
              </a:rPr>
              <a:t>10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16" action="ppaction://hlinksldjump"/>
          </p:cNvPr>
          <p:cNvSpPr/>
          <p:nvPr/>
        </p:nvSpPr>
        <p:spPr>
          <a:xfrm>
            <a:off x="4348579" y="2787712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6" action="ppaction://hlinksldjump"/>
              </a:rPr>
              <a:t>20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6" name="Прямоугольник 95">
            <a:hlinkClick r:id="rId17" action="ppaction://hlinksldjump"/>
          </p:cNvPr>
          <p:cNvSpPr/>
          <p:nvPr/>
        </p:nvSpPr>
        <p:spPr>
          <a:xfrm>
            <a:off x="5530912" y="2778834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7" action="ppaction://hlinksldjump"/>
              </a:rPr>
              <a:t>30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7" name="Прямоугольник 96">
            <a:hlinkClick r:id="rId18" action="ppaction://hlinksldjump"/>
          </p:cNvPr>
          <p:cNvSpPr/>
          <p:nvPr/>
        </p:nvSpPr>
        <p:spPr>
          <a:xfrm>
            <a:off x="7877823" y="2791534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8" action="ppaction://hlinksldjump"/>
              </a:rPr>
              <a:t>50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8" name="Прямоугольник 97">
            <a:hlinkClick r:id="rId19" action="ppaction://hlinksldjump"/>
          </p:cNvPr>
          <p:cNvSpPr/>
          <p:nvPr/>
        </p:nvSpPr>
        <p:spPr>
          <a:xfrm>
            <a:off x="6709422" y="2782657"/>
            <a:ext cx="1066800" cy="7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9" action="ppaction://hlinksldjump"/>
              </a:rPr>
              <a:t>40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9" name="WordArt 6"/>
          <p:cNvSpPr>
            <a:spLocks noChangeArrowheads="1" noChangeShapeType="1" noTextEdit="1"/>
          </p:cNvSpPr>
          <p:nvPr/>
        </p:nvSpPr>
        <p:spPr bwMode="auto">
          <a:xfrm>
            <a:off x="5967413" y="0"/>
            <a:ext cx="31765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III </a:t>
            </a:r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001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ПРОГРАММИРОВАНИЕ - 10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Книгу по какому языку программирования химики называют книгой  про ионы меди?  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ПРОГРАММИРОВАНИЕ - 20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Многократно повторяющаяся часть программы?  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ПРОГРАММИРОВАНИЕ - 30</a:t>
            </a:r>
          </a:p>
          <a:p>
            <a:pPr algn="ctr">
              <a:spcBef>
                <a:spcPct val="50000"/>
              </a:spcBef>
            </a:pPr>
            <a:r>
              <a:rPr lang="ru-RU" sz="4000" b="1" i="1" dirty="0" smtClean="0">
                <a:latin typeface="Calibri" pitchFamily="34" charset="0"/>
              </a:rPr>
              <a:t>Назовите  "антипод" для слова  «константа»</a:t>
            </a:r>
            <a:r>
              <a:rPr lang="en-US" sz="4000" b="1" i="1" dirty="0" smtClean="0">
                <a:latin typeface="Calibri" pitchFamily="34" charset="0"/>
              </a:rPr>
              <a:t>?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0934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-  20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С помощью чего человек воспринимает информацию?</a:t>
            </a: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1700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ПРОГРАММИРОВАНИЕ - 40</a:t>
            </a:r>
          </a:p>
          <a:p>
            <a:pPr algn="ctr">
              <a:spcBef>
                <a:spcPct val="50000"/>
              </a:spcBef>
            </a:pPr>
            <a:r>
              <a:rPr lang="ru-RU" sz="4000" b="1" i="1" dirty="0" smtClean="0">
                <a:latin typeface="Calibri" pitchFamily="34" charset="0"/>
              </a:rPr>
              <a:t>В какой алгоритмической структуре команды выполняются в порядке их записи? 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8013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ПРОГРАММИРОВАНИЕ - 50</a:t>
            </a:r>
          </a:p>
          <a:p>
            <a:pPr lvl="0"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Назовите свойство алгоритмов: один и тот же алгоритм может применяться к большому количеству однотипных объектов?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3396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КЛАВИШИ - 10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Сочетание клавиш, приводящих к отмене действий</a:t>
            </a: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19697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КЛАВИШИ - 20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Клавиша справки</a:t>
            </a:r>
            <a:r>
              <a:rPr lang="en-US" sz="4400" b="1" i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352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КЛАВИШИ - 30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Назовите клавишу, стирающую символы справа от позиции курсора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r>
              <a:rPr lang="ru-RU" sz="4400" b="1" i="1" dirty="0" smtClean="0">
                <a:latin typeface="Calibri" pitchFamily="34" charset="0"/>
              </a:rPr>
              <a:t>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6782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КЛАВИШИ - 40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Сочетание клавиш, приводящее к удалению объекта, без предварительного перемещения в корзину?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316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КЛАВИШИ - 50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Клавиша, переводящая курсор в конец строки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r>
              <a:rPr lang="ru-RU" sz="4400" b="1" i="1" dirty="0" smtClean="0">
                <a:latin typeface="Calibri" pitchFamily="34" charset="0"/>
              </a:rPr>
              <a:t>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09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ОБО ВСЕМ- 10</a:t>
            </a:r>
          </a:p>
          <a:p>
            <a:pPr lvl="0"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Как расшифровывается аббревиатура «ЭВМ»?</a:t>
            </a: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87376" y="1043635"/>
            <a:ext cx="7343775" cy="27699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ОБО ВСЕМ- 20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Как называется объект</a:t>
            </a:r>
            <a:r>
              <a:rPr lang="en-US" sz="4400" b="1" i="1" dirty="0" smtClean="0">
                <a:latin typeface="Calibri" pitchFamily="34" charset="0"/>
              </a:rPr>
              <a:t> </a:t>
            </a:r>
            <a:r>
              <a:rPr lang="ru-RU" sz="4400" b="1" i="1" dirty="0" smtClean="0">
                <a:latin typeface="Calibri" pitchFamily="34" charset="0"/>
              </a:rPr>
              <a:t>исследования – заменитель оригинала?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ОБО ВСЕМ- 30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Как называется энергозависимая память компьютера? </a:t>
            </a:r>
            <a:endParaRPr lang="ru-RU" sz="4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447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-  30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К какому виду относится информация, воспринимаемая с помощью органов слуха?</a:t>
            </a:r>
            <a:endParaRPr lang="ru-RU" sz="4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2"/>
            <a:ext cx="7343775" cy="27699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ОБО ВСЕМ- 40</a:t>
            </a:r>
          </a:p>
          <a:p>
            <a:pPr algn="ctr">
              <a:spcBef>
                <a:spcPct val="50000"/>
              </a:spcBef>
            </a:pPr>
            <a:r>
              <a:rPr lang="ru-RU" sz="4400" dirty="0" smtClean="0"/>
              <a:t> </a:t>
            </a:r>
            <a:r>
              <a:rPr lang="ru-RU" sz="4400" b="1" i="1" dirty="0" smtClean="0">
                <a:latin typeface="Calibri" pitchFamily="34" charset="0"/>
              </a:rPr>
              <a:t>Перечисление всех каталогов, в который вложен файл</a:t>
            </a:r>
            <a:r>
              <a:rPr lang="en-US" sz="4400" b="1" i="1" dirty="0" smtClean="0">
                <a:latin typeface="Calibri" pitchFamily="34" charset="0"/>
              </a:rPr>
              <a:t>?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447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ОБО ВСЕМ- 50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latin typeface="Calibri" pitchFamily="34" charset="0"/>
              </a:rPr>
              <a:t>Изобретение чего принято связывать с началом первой информационной революции?  </a:t>
            </a:r>
            <a:endParaRPr lang="ru-RU" sz="24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5591" y="5155497"/>
            <a:ext cx="7151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«СРЕДНЯЯ ОБЩЕОБРАЗОВАТЕЛЬНАЯ ШКОЛА №41»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своя игра\img_1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88" y="322191"/>
            <a:ext cx="7620001" cy="5715000"/>
          </a:xfrm>
          <a:prstGeom prst="rect">
            <a:avLst/>
          </a:prstGeom>
          <a:noFill/>
        </p:spPr>
      </p:pic>
      <p:pic>
        <p:nvPicPr>
          <p:cNvPr id="1028" name="Picture 4" descr="C:\Users\1\Desktop\своя игра\images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3971" y="4626038"/>
            <a:ext cx="1843301" cy="139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41242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-  40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Calibri" pitchFamily="34" charset="0"/>
              </a:rPr>
              <a:t>Какой формой представления информации является запись уравнения в виде формул?</a:t>
            </a:r>
            <a:endParaRPr lang="ru-RU" sz="48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72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 -  50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Calibri" pitchFamily="34" charset="0"/>
              </a:rPr>
              <a:t>Какой информационный процесс происходит после записи текста на бумагу?</a:t>
            </a:r>
            <a:endParaRPr lang="ru-RU" sz="4800" b="1" i="1" dirty="0">
              <a:latin typeface="Calibri" pitchFamily="34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1052511"/>
            <a:ext cx="7515086" cy="410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 -  10</a:t>
            </a:r>
          </a:p>
          <a:p>
            <a:pPr algn="ctr">
              <a:spcBef>
                <a:spcPct val="50000"/>
              </a:spcBef>
            </a:pP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Рисунок 5" descr="https://open-lesson.net/uploads/files/2015-06/111.1.1.1.11.png"/>
          <p:cNvPicPr/>
          <p:nvPr/>
        </p:nvPicPr>
        <p:blipFill>
          <a:blip r:embed="rId4"/>
          <a:srcRect l="13281" t="14687" r="30181" b="68582"/>
          <a:stretch>
            <a:fillRect/>
          </a:stretch>
        </p:blipFill>
        <p:spPr bwMode="auto">
          <a:xfrm>
            <a:off x="1278385" y="1671469"/>
            <a:ext cx="6755906" cy="25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49520" y="1114656"/>
            <a:ext cx="7343775" cy="388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 -  20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Рисунок 3" descr="https://open-lesson.net/uploads/files/2015-06/111.1.1.1.11.png"/>
          <p:cNvPicPr/>
          <p:nvPr/>
        </p:nvPicPr>
        <p:blipFill>
          <a:blip r:embed="rId4"/>
          <a:srcRect l="8324" t="78672" r="26171" b="2043"/>
          <a:stretch>
            <a:fillRect/>
          </a:stretch>
        </p:blipFill>
        <p:spPr bwMode="auto">
          <a:xfrm>
            <a:off x="1775534" y="1766655"/>
            <a:ext cx="5859262" cy="246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1681</TotalTime>
  <Words>578</Words>
  <Application>Microsoft Office PowerPoint</Application>
  <PresentationFormat>Экран (4:3)</PresentationFormat>
  <Paragraphs>150</Paragraphs>
  <Slides>52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Студент</cp:lastModifiedBy>
  <cp:revision>64</cp:revision>
  <dcterms:created xsi:type="dcterms:W3CDTF">2009-10-18T07:22:21Z</dcterms:created>
  <dcterms:modified xsi:type="dcterms:W3CDTF">2018-12-04T05:24:07Z</dcterms:modified>
</cp:coreProperties>
</file>