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6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23.12.2018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23.12.2018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020272" y="2052960"/>
            <a:ext cx="2123728" cy="1880096"/>
          </a:xfrm>
        </p:spPr>
        <p:txBody>
          <a:bodyPr/>
          <a:lstStyle/>
          <a:p>
            <a:r>
              <a:rPr lang="ru-RU" dirty="0" smtClean="0"/>
              <a:t>Подготовила Усманова Е.А., </a:t>
            </a:r>
            <a:r>
              <a:rPr lang="ru-RU" dirty="0" err="1" smtClean="0"/>
              <a:t>зам.директора</a:t>
            </a:r>
            <a:r>
              <a:rPr lang="ru-RU" dirty="0" smtClean="0"/>
              <a:t> по УВР АНОО «Петербургский лицей»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Система мониторинга управления качеством образования в 5 классе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463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179512" y="188640"/>
            <a:ext cx="8964488" cy="5937523"/>
          </a:xfrm>
        </p:spPr>
        <p:txBody>
          <a:bodyPr/>
          <a:lstStyle/>
          <a:p>
            <a:pPr lvl="0"/>
            <a:r>
              <a:rPr lang="ru-RU" b="1" dirty="0">
                <a:solidFill>
                  <a:schemeClr val="tx1"/>
                </a:solidFill>
              </a:rPr>
              <a:t>Результаты итоговых контрольных работ </a:t>
            </a:r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Результаты </a:t>
            </a:r>
            <a:r>
              <a:rPr lang="ru-RU" b="1" dirty="0">
                <a:solidFill>
                  <a:schemeClr val="tx1"/>
                </a:solidFill>
              </a:rPr>
              <a:t>выполнения комплексной работы для оценки сформированности метапредметных результатов у учащихся 5 класса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pPr lvl="0"/>
            <a:endParaRPr lang="ru-RU" b="1" dirty="0" smtClean="0">
              <a:solidFill>
                <a:schemeClr val="tx1"/>
              </a:solidFill>
            </a:endParaRPr>
          </a:p>
          <a:p>
            <a:pPr lvl="0"/>
            <a:endParaRPr lang="ru-RU" b="1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422353"/>
              </p:ext>
            </p:extLst>
          </p:nvPr>
        </p:nvGraphicFramePr>
        <p:xfrm>
          <a:off x="683568" y="1844824"/>
          <a:ext cx="7560841" cy="45365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0930"/>
                <a:gridCol w="1417411"/>
                <a:gridCol w="1649968"/>
                <a:gridCol w="1473383"/>
                <a:gridCol w="1489149"/>
              </a:tblGrid>
              <a:tr h="17659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Описание уровней достижения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Интервал первичных баллов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Интервал тестовых баллов (% от максимального балла)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Количество обучающихся,  достигших определённого уровня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% обучающихся, достигших определённого уровня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26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Ниже базового уровня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0-19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0-48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26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Базовый уровень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20-27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50-68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26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Повышенный уровень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28-35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70-87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33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26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Высокий уровень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36-40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90-100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254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1000" y="836712"/>
            <a:ext cx="8655496" cy="576064"/>
          </a:xfrm>
        </p:spPr>
        <p:txBody>
          <a:bodyPr/>
          <a:lstStyle/>
          <a:p>
            <a:r>
              <a:rPr lang="ru-RU" b="1" dirty="0" smtClean="0"/>
              <a:t> Качество </a:t>
            </a:r>
            <a:r>
              <a:rPr lang="ru-RU" b="1" dirty="0"/>
              <a:t>знаний учащихся 5 класса по предметам за </a:t>
            </a:r>
            <a:r>
              <a:rPr lang="ru-RU" b="1" dirty="0" smtClean="0"/>
              <a:t>2017-2018 </a:t>
            </a:r>
            <a:r>
              <a:rPr lang="ru-RU" b="1" dirty="0" err="1" smtClean="0"/>
              <a:t>гг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3608" y="1988840"/>
            <a:ext cx="7128792" cy="42484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7487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3438753"/>
              </p:ext>
            </p:extLst>
          </p:nvPr>
        </p:nvGraphicFramePr>
        <p:xfrm>
          <a:off x="1115616" y="1916832"/>
          <a:ext cx="6912767" cy="37954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0080"/>
                <a:gridCol w="679771"/>
                <a:gridCol w="842561"/>
                <a:gridCol w="777695"/>
                <a:gridCol w="585189"/>
                <a:gridCol w="777695"/>
                <a:gridCol w="777695"/>
                <a:gridCol w="777695"/>
                <a:gridCol w="97438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Общение и взаимодействие с партнерами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Действие  с  позиции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</a:rPr>
                        <a:t>другого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518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Умение выражать свои  мысли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Аргументирование своей позиции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Умение задавать вопрос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Вступать  в  диалог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Принятие различных 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точек  зрения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Готовность  к обсуждению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Сравнивать  разные точки зрения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</a:rPr>
                        <a:t>Аргументировать  свою точку зрения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</a:tr>
              <a:tr h="11827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Итого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 классу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Анализ диагностики метапредметных УУД в 5 классе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810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107504" y="548680"/>
            <a:ext cx="9036496" cy="5577483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tx1"/>
                </a:solidFill>
                <a:latin typeface="+mj-lt"/>
              </a:rPr>
              <a:t>Мониторинг метапредметных результатов в ходе реализации проектов обучающимися 5 класса</a:t>
            </a:r>
            <a:endParaRPr lang="ru-RU" sz="2800" dirty="0">
              <a:solidFill>
                <a:schemeClr val="tx1"/>
              </a:solidFill>
              <a:latin typeface="+mj-lt"/>
            </a:endParaRPr>
          </a:p>
          <a:p>
            <a:r>
              <a:rPr lang="ru-RU" sz="2800" b="1" dirty="0">
                <a:solidFill>
                  <a:schemeClr val="tx1"/>
                </a:solidFill>
                <a:latin typeface="+mj-lt"/>
              </a:rPr>
              <a:t>Анализ работы с портфолио</a:t>
            </a:r>
            <a:endParaRPr lang="ru-RU" sz="2800" dirty="0">
              <a:solidFill>
                <a:schemeClr val="tx1"/>
              </a:solidFill>
              <a:latin typeface="+mj-lt"/>
            </a:endParaRPr>
          </a:p>
          <a:p>
            <a:pPr>
              <a:spcAft>
                <a:spcPts val="0"/>
              </a:spcAft>
            </a:pPr>
            <a:r>
              <a:rPr lang="ru-RU" sz="2800" b="1" dirty="0">
                <a:solidFill>
                  <a:schemeClr val="tx1"/>
                </a:solidFill>
                <a:latin typeface="+mj-lt"/>
                <a:ea typeface="Calibri"/>
                <a:cs typeface="Times New Roman"/>
              </a:rPr>
              <a:t>Заполнение листов индивидуальных достижений учащихся.</a:t>
            </a:r>
            <a:endParaRPr lang="ru-RU" sz="2800" dirty="0">
              <a:solidFill>
                <a:schemeClr val="tx1"/>
              </a:solidFill>
              <a:latin typeface="+mj-lt"/>
              <a:ea typeface="Calibri"/>
              <a:cs typeface="Times New Roman"/>
            </a:endParaRPr>
          </a:p>
          <a:p>
            <a:r>
              <a:rPr lang="ru-RU" sz="2800" b="1" dirty="0" smtClean="0">
                <a:solidFill>
                  <a:schemeClr val="tx1"/>
                </a:solidFill>
                <a:latin typeface="+mj-lt"/>
              </a:rPr>
              <a:t>Подведение </a:t>
            </a:r>
            <a:r>
              <a:rPr lang="ru-RU" sz="2800" b="1" dirty="0">
                <a:solidFill>
                  <a:schemeClr val="tx1"/>
                </a:solidFill>
                <a:latin typeface="+mj-lt"/>
              </a:rPr>
              <a:t>итогов мониторинга, составление рекомендаций</a:t>
            </a:r>
            <a:endParaRPr lang="ru-RU" sz="2800" dirty="0">
              <a:solidFill>
                <a:schemeClr val="tx1"/>
              </a:solidFill>
              <a:latin typeface="+mj-lt"/>
              <a:ea typeface="Calibri"/>
              <a:cs typeface="Times New Roman"/>
            </a:endParaRP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85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80999" y="1719070"/>
            <a:ext cx="8655497" cy="4518241"/>
          </a:xfrm>
        </p:spPr>
        <p:txBody>
          <a:bodyPr>
            <a:normAutofit fontScale="92500"/>
          </a:bodyPr>
          <a:lstStyle/>
          <a:p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Кондратенко Е. Проектирование  системы внутреннего мониторинга качества образования с учетом новых ФГОС. – Управление школой, 2015.</a:t>
            </a:r>
          </a:p>
          <a:p>
            <a:endParaRPr lang="ru-RU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Чудинова</a:t>
            </a:r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Е.В., Санина С.П. Экспресс-диагностика основных метапредметных образовательных результатов в начальной и основной школе. М.: «Авторский Клуб», 2016.- 80 с.</a:t>
            </a:r>
          </a:p>
          <a:p>
            <a:endParaRPr lang="ru-RU" dirty="0"/>
          </a:p>
          <a:p>
            <a:pPr marL="45720" indent="0">
              <a:buNone/>
            </a:pP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1000" y="620688"/>
            <a:ext cx="8381260" cy="789552"/>
          </a:xfrm>
        </p:spPr>
        <p:txBody>
          <a:bodyPr/>
          <a:lstStyle/>
          <a:p>
            <a:r>
              <a:rPr lang="ru-RU" b="1" dirty="0" smtClean="0"/>
              <a:t>литература: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307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cap="all" spc="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Входные контрольные </a:t>
            </a:r>
            <a:r>
              <a:rPr lang="ru-RU" sz="3200" b="1" cap="all" spc="2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работы</a:t>
            </a:r>
          </a:p>
          <a:p>
            <a:pPr marL="45720" indent="0">
              <a:buNone/>
            </a:pPr>
            <a:r>
              <a:rPr lang="ru-RU" sz="3200" b="1" dirty="0" smtClean="0">
                <a:solidFill>
                  <a:schemeClr val="tx1"/>
                </a:solidFill>
              </a:rPr>
              <a:t>Русский язык</a:t>
            </a:r>
          </a:p>
          <a:p>
            <a:pPr marL="45720" indent="0">
              <a:buNone/>
            </a:pPr>
            <a:endParaRPr lang="ru-RU" sz="3200" b="1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b="1" dirty="0" smtClean="0"/>
              <a:t>2017-2018 </a:t>
            </a:r>
            <a:r>
              <a:rPr lang="ru-RU" b="1" dirty="0"/>
              <a:t>год.  5 </a:t>
            </a:r>
            <a:r>
              <a:rPr lang="ru-RU" b="1" dirty="0" smtClean="0"/>
              <a:t>класс</a:t>
            </a: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489301"/>
              </p:ext>
            </p:extLst>
          </p:nvPr>
        </p:nvGraphicFramePr>
        <p:xfrm>
          <a:off x="1043608" y="3861048"/>
          <a:ext cx="7488831" cy="259868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75774"/>
                <a:gridCol w="623375"/>
                <a:gridCol w="680251"/>
                <a:gridCol w="750779"/>
                <a:gridCol w="344296"/>
                <a:gridCol w="344296"/>
                <a:gridCol w="344296"/>
                <a:gridCol w="333680"/>
                <a:gridCol w="639299"/>
                <a:gridCol w="624891"/>
                <a:gridCol w="649159"/>
                <a:gridCol w="678735"/>
              </a:tblGrid>
              <a:tr h="478623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Фамилия, имя, отчество  учителя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    Уч. В классе        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Писали работу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Написали на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УУ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КЗ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СОУ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СР.Б.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468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07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82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3,9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306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748464" cy="5649491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Математика</a:t>
            </a:r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644410"/>
              </p:ext>
            </p:extLst>
          </p:nvPr>
        </p:nvGraphicFramePr>
        <p:xfrm>
          <a:off x="827584" y="2276872"/>
          <a:ext cx="7200799" cy="367240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53058"/>
                <a:gridCol w="604415"/>
                <a:gridCol w="655870"/>
                <a:gridCol w="723268"/>
                <a:gridCol w="326849"/>
                <a:gridCol w="329748"/>
                <a:gridCol w="329748"/>
                <a:gridCol w="258725"/>
                <a:gridCol w="632678"/>
                <a:gridCol w="618909"/>
                <a:gridCol w="630505"/>
                <a:gridCol w="637026"/>
              </a:tblGrid>
              <a:tr h="741845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Фамилия, имя, отчество  учителя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    Уч. в классе        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Писали работу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Написали на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УУ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КЗ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СОУ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СР.Б.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111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94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58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58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3,75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14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107504" y="692696"/>
            <a:ext cx="9036496" cy="5433467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Английский язык</a:t>
            </a:r>
          </a:p>
          <a:p>
            <a:pPr marL="45720" indent="0">
              <a:buNone/>
            </a:pPr>
            <a:endParaRPr lang="ru-RU" sz="32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435582"/>
              </p:ext>
            </p:extLst>
          </p:nvPr>
        </p:nvGraphicFramePr>
        <p:xfrm>
          <a:off x="827584" y="2132856"/>
          <a:ext cx="7920880" cy="320527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25719"/>
                <a:gridCol w="644472"/>
                <a:gridCol w="703273"/>
                <a:gridCol w="776188"/>
                <a:gridCol w="355949"/>
                <a:gridCol w="355949"/>
                <a:gridCol w="355949"/>
                <a:gridCol w="344972"/>
                <a:gridCol w="660936"/>
                <a:gridCol w="646040"/>
                <a:gridCol w="671128"/>
                <a:gridCol w="880305"/>
              </a:tblGrid>
              <a:tr h="63162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Фамилия, имя, отчество  учителя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    Уч. В классе        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Писали работу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Написали на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УУ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КЗ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СОУ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СР.Б.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81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227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83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42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3,17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055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3200" b="1" dirty="0">
                <a:solidFill>
                  <a:schemeClr val="tx1"/>
                </a:solidFill>
                <a:latin typeface="Times New Roman"/>
                <a:ea typeface="Times New Roman"/>
              </a:rPr>
              <a:t>«Адаптация учащихся 5 класса к процессу обучения в условиях введения и реализации ФГОС ООО».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sz="3600" b="1" dirty="0"/>
              <a:t>Классно-обобщающий контроль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376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251520" y="332657"/>
            <a:ext cx="8568952" cy="6264994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2400" b="1" dirty="0">
                <a:solidFill>
                  <a:schemeClr val="tx1"/>
                </a:solidFill>
              </a:rPr>
              <a:t>Проверена техника  чтения учащихся.</a:t>
            </a:r>
          </a:p>
          <a:p>
            <a:pPr lvl="0"/>
            <a:r>
              <a:rPr lang="ru-RU" sz="2400" b="1" dirty="0">
                <a:solidFill>
                  <a:schemeClr val="tx1"/>
                </a:solidFill>
              </a:rPr>
              <a:t>Посещены и проанализированы  уроки.</a:t>
            </a:r>
          </a:p>
          <a:p>
            <a:pPr lvl="0"/>
            <a:r>
              <a:rPr lang="ru-RU" sz="2400" b="1" dirty="0">
                <a:solidFill>
                  <a:schemeClr val="tx1"/>
                </a:solidFill>
              </a:rPr>
              <a:t>Проведен анализ качества знаний обучающихся 5 класса (оценки за 1 четверть) в сравнении с прошлым учебным годом (годовые оценки по предметам).</a:t>
            </a:r>
          </a:p>
          <a:p>
            <a:pPr lvl="0"/>
            <a:r>
              <a:rPr lang="ru-RU" sz="2400" b="1" dirty="0">
                <a:solidFill>
                  <a:schemeClr val="tx1"/>
                </a:solidFill>
              </a:rPr>
              <a:t>Проведены и проанализированы контрольные работы за 1 четверть по русскому языку и математике.</a:t>
            </a:r>
          </a:p>
          <a:p>
            <a:pPr lvl="0"/>
            <a:r>
              <a:rPr lang="ru-RU" sz="2400" b="1" dirty="0">
                <a:solidFill>
                  <a:schemeClr val="tx1"/>
                </a:solidFill>
              </a:rPr>
              <a:t>Проверены тетради обучающихся по русскому языку и математике, дневники.</a:t>
            </a:r>
          </a:p>
          <a:p>
            <a:pPr lvl="0"/>
            <a:r>
              <a:rPr lang="ru-RU" sz="2400" b="1" dirty="0">
                <a:solidFill>
                  <a:schemeClr val="tx1"/>
                </a:solidFill>
              </a:rPr>
              <a:t>Проведены анкеты для пятиклассников: «Отношение школьников к учению»,</a:t>
            </a:r>
          </a:p>
          <a:p>
            <a:r>
              <a:rPr lang="ru-RU" sz="2400" b="1" dirty="0">
                <a:solidFill>
                  <a:schemeClr val="tx1"/>
                </a:solidFill>
              </a:rPr>
              <a:t>«Диагностика  уровня мотивации обучающихся», «Выявление уровня самооценки».</a:t>
            </a:r>
          </a:p>
          <a:p>
            <a:pPr lvl="0"/>
            <a:r>
              <a:rPr lang="ru-RU" sz="2400" b="1" dirty="0">
                <a:solidFill>
                  <a:schemeClr val="tx1"/>
                </a:solidFill>
              </a:rPr>
              <a:t>Проведены анкеты для родителей и учителей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r>
              <a:rPr lang="ru-RU" sz="2400" b="1" dirty="0">
                <a:solidFill>
                  <a:schemeClr val="tx1"/>
                </a:solidFill>
              </a:rPr>
              <a:t> 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629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63319252"/>
              </p:ext>
            </p:extLst>
          </p:nvPr>
        </p:nvGraphicFramePr>
        <p:xfrm>
          <a:off x="467544" y="1052736"/>
          <a:ext cx="8263384" cy="490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5846"/>
                <a:gridCol w="2065846"/>
                <a:gridCol w="2065846"/>
                <a:gridCol w="2065846"/>
              </a:tblGrid>
              <a:tr h="6890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предмет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4 класс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 четверть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2017-2018 </a:t>
                      </a:r>
                      <a:r>
                        <a:rPr lang="ru-RU" sz="2000" b="1" dirty="0">
                          <a:effectLst/>
                        </a:rPr>
                        <a:t>года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 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1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Русский язык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67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75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+8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1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Литература 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100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100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0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1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Английский язык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83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83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0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1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Математика 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75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92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+17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008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Окружающий мир (Биология+География )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100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92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-8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1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Музыка 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100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100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1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ИЗО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100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100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1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Физкультура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100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100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1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Технология 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100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100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0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936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5895611"/>
              </p:ext>
            </p:extLst>
          </p:nvPr>
        </p:nvGraphicFramePr>
        <p:xfrm>
          <a:off x="323528" y="2276873"/>
          <a:ext cx="8464872" cy="25246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6218"/>
                <a:gridCol w="2116218"/>
                <a:gridCol w="2116218"/>
                <a:gridCol w="2116218"/>
              </a:tblGrid>
              <a:tr h="4208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Кто оценивает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</a:rPr>
                        <a:t>Низкая оценка</a:t>
                      </a:r>
                      <a:endParaRPr lang="ru-RU" sz="24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</a:rPr>
                        <a:t>Адекватная оценка</a:t>
                      </a:r>
                      <a:endParaRPr lang="ru-RU" sz="24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</a:rPr>
                        <a:t>Завышенная оценка</a:t>
                      </a:r>
                      <a:endParaRPr lang="ru-RU" sz="24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08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Я сам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24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24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24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08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Учителя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24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24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08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</a:rPr>
                        <a:t>Родители </a:t>
                      </a:r>
                      <a:endParaRPr lang="ru-RU" sz="24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24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08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</a:rPr>
                        <a:t>итог</a:t>
                      </a:r>
                      <a:endParaRPr lang="ru-RU" sz="24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ru-RU" sz="24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/>
              <a:t>Самооценка 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31079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251520" y="332656"/>
            <a:ext cx="8892480" cy="5793507"/>
          </a:xfrm>
        </p:spPr>
        <p:txBody>
          <a:bodyPr/>
          <a:lstStyle/>
          <a:p>
            <a:pPr lvl="0"/>
            <a:r>
              <a:rPr lang="ru-RU" sz="2400" b="1" dirty="0">
                <a:solidFill>
                  <a:schemeClr val="tx1"/>
                </a:solidFill>
              </a:rPr>
              <a:t>Анализ контрольных работ за 2, 3 четверть </a:t>
            </a:r>
            <a:r>
              <a:rPr lang="ru-RU" sz="2400" b="1" dirty="0" smtClean="0">
                <a:solidFill>
                  <a:schemeClr val="tx1"/>
                </a:solidFill>
              </a:rPr>
              <a:t>2017-2018 </a:t>
            </a:r>
            <a:r>
              <a:rPr lang="ru-RU" sz="2400" b="1" dirty="0" err="1">
                <a:solidFill>
                  <a:schemeClr val="tx1"/>
                </a:solidFill>
              </a:rPr>
              <a:t>уч.года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ru-RU" sz="2400" b="1" dirty="0">
                <a:solidFill>
                  <a:schemeClr val="tx1"/>
                </a:solidFill>
              </a:rPr>
              <a:t>Результаты участия учащихся 5 класса в </a:t>
            </a:r>
            <a:r>
              <a:rPr lang="ru-RU" sz="2400" b="1" dirty="0" err="1">
                <a:solidFill>
                  <a:schemeClr val="tx1"/>
                </a:solidFill>
              </a:rPr>
              <a:t>Политоринге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marL="45720" indent="0" algn="ctr">
              <a:buNone/>
            </a:pPr>
            <a:r>
              <a:rPr lang="ru-RU" sz="2400" b="1" dirty="0">
                <a:solidFill>
                  <a:schemeClr val="tx1"/>
                </a:solidFill>
              </a:rPr>
              <a:t>Распределение испытуемых 5 класса по уровням подготовленности следующее:</a:t>
            </a:r>
          </a:p>
          <a:p>
            <a:pPr marL="45720" indent="0">
              <a:buNone/>
            </a:pPr>
            <a:endParaRPr lang="ru-RU" sz="2400" dirty="0"/>
          </a:p>
          <a:p>
            <a:pPr lvl="0"/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087220"/>
              </p:ext>
            </p:extLst>
          </p:nvPr>
        </p:nvGraphicFramePr>
        <p:xfrm>
          <a:off x="395536" y="3284984"/>
          <a:ext cx="8407398" cy="2453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1233"/>
                <a:gridCol w="1551095"/>
                <a:gridCol w="1251371"/>
                <a:gridCol w="1401233"/>
                <a:gridCol w="1401233"/>
                <a:gridCol w="1401233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% испытуемых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Математика 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Биология 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История 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Общее развитие 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низкий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0,0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0,0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0,0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0,0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0,0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достаточный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91,7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91,7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100,0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83,3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8,3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Высокий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8,3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</a:rPr>
                        <a:t>8,3</a:t>
                      </a:r>
                      <a:endParaRPr lang="ru-RU" sz="20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0,0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16,7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</a:rPr>
                        <a:t>91,7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96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54</TotalTime>
  <Words>604</Words>
  <Application>Microsoft Office PowerPoint</Application>
  <PresentationFormat>Экран (4:3)</PresentationFormat>
  <Paragraphs>252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Сетка</vt:lpstr>
      <vt:lpstr>Система мониторинга управления качеством образования в 5 классе </vt:lpstr>
      <vt:lpstr>2017-2018 год.  5 класс  </vt:lpstr>
      <vt:lpstr>Презентация PowerPoint</vt:lpstr>
      <vt:lpstr>Презентация PowerPoint</vt:lpstr>
      <vt:lpstr>Классно-обобщающий контроль </vt:lpstr>
      <vt:lpstr>Презентация PowerPoint</vt:lpstr>
      <vt:lpstr>Презентация PowerPoint</vt:lpstr>
      <vt:lpstr>Самооценка </vt:lpstr>
      <vt:lpstr>Презентация PowerPoint</vt:lpstr>
      <vt:lpstr>Презентация PowerPoint</vt:lpstr>
      <vt:lpstr> Качество знаний учащихся 5 класса по предметам за 2017-2018 гг </vt:lpstr>
      <vt:lpstr>Анализ диагностики метапредметных УУД в 5 классе </vt:lpstr>
      <vt:lpstr>Презентация PowerPoint</vt:lpstr>
      <vt:lpstr>литература: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мониторинга управления качеством образования в 5 классе </dc:title>
  <dc:creator>User</dc:creator>
  <cp:lastModifiedBy>User</cp:lastModifiedBy>
  <cp:revision>8</cp:revision>
  <dcterms:created xsi:type="dcterms:W3CDTF">2016-12-12T17:17:35Z</dcterms:created>
  <dcterms:modified xsi:type="dcterms:W3CDTF">2018-12-23T18:02:14Z</dcterms:modified>
</cp:coreProperties>
</file>