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74" r:id="rId4"/>
    <p:sldId id="275" r:id="rId5"/>
    <p:sldId id="259" r:id="rId6"/>
    <p:sldId id="258" r:id="rId7"/>
    <p:sldId id="263" r:id="rId8"/>
    <p:sldId id="264" r:id="rId9"/>
    <p:sldId id="280" r:id="rId10"/>
    <p:sldId id="279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3" autoAdjust="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3600" dirty="0"/>
              <a:t>Изменение самочувствия в конце занятия в непроветриваемом кабинете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самочувствия в конце занятия в непроветриваемом кабинете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300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0" baseline="0"/>
            </a:pPr>
            <a:r>
              <a:rPr lang="ru-RU" sz="3000" baseline="0"/>
              <a:t>Начало появления изменений в самочувствии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появления изменений в самочувствии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От 5 до 10 минут</c:v>
                </c:pt>
                <c:pt idx="1">
                  <c:v>От 10 до 20 минут</c:v>
                </c:pt>
                <c:pt idx="2">
                  <c:v>От 20 до 30 минут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88009712042504"/>
          <c:y val="0.33687226596675485"/>
          <c:w val="0.34379450407315809"/>
          <c:h val="0.53153280839894967"/>
        </c:manualLayout>
      </c:layout>
      <c:overlay val="0"/>
      <c:txPr>
        <a:bodyPr/>
        <a:lstStyle/>
        <a:p>
          <a:pPr>
            <a:defRPr sz="3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000" baseline="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Признаки ухудшения самочувствия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3333333333333343E-2"/>
                  <c:y val="3.000000000000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083333333333434E-2"/>
                  <c:y val="3.000000000000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63910034700594E-3"/>
                  <c:y val="-2.857413837982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Головная боль</c:v>
                </c:pt>
                <c:pt idx="1">
                  <c:v>Сонливость</c:v>
                </c:pt>
                <c:pt idx="2">
                  <c:v>Усталость</c:v>
                </c:pt>
                <c:pt idx="3">
                  <c:v>Потеря концетрации внимания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0.8300000000000004</c:v>
                </c:pt>
                <c:pt idx="2">
                  <c:v>0.8300000000000004</c:v>
                </c:pt>
                <c:pt idx="3">
                  <c:v>0.75000000000000044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3888416"/>
        <c:axId val="-273892224"/>
      </c:barChart>
      <c:catAx>
        <c:axId val="-27388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ru-RU"/>
          </a:p>
        </c:txPr>
        <c:crossAx val="-273892224"/>
        <c:crosses val="autoZero"/>
        <c:auto val="1"/>
        <c:lblAlgn val="ctr"/>
        <c:lblOffset val="100"/>
        <c:noMultiLvlLbl val="0"/>
      </c:catAx>
      <c:valAx>
        <c:axId val="-273892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ru-RU"/>
          </a:p>
        </c:txPr>
        <c:crossAx val="-27388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7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4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5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A55302-7291-44CF-A34E-1A7C1C8CCB0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AAAA4B-7204-4A04-8C4D-24E491256F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0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latin typeface="Calibri" pitchFamily="34" charset="0"/>
              </a:rPr>
              <a:t> </a:t>
            </a:r>
          </a:p>
          <a:p>
            <a:r>
              <a:rPr lang="ru-RU" altLang="ru-RU" b="1" dirty="0" smtClean="0">
                <a:latin typeface="Calibri" pitchFamily="34" charset="0"/>
              </a:rPr>
              <a:t>Вдовин Павел Олегович  </a:t>
            </a:r>
          </a:p>
          <a:p>
            <a:r>
              <a:rPr lang="ru-RU" altLang="ru-RU" b="1" dirty="0" smtClean="0">
                <a:latin typeface="Calibri" pitchFamily="34" charset="0"/>
              </a:rPr>
              <a:t> </a:t>
            </a:r>
            <a:endParaRPr lang="ru-RU" altLang="ru-RU" sz="3200" dirty="0" smtClean="0">
              <a:latin typeface="Calibri" pitchFamily="34" charset="0"/>
            </a:endParaRPr>
          </a:p>
          <a:p>
            <a:pPr algn="ctr"/>
            <a:endParaRPr lang="ru-RU" sz="2600" b="1" dirty="0" smtClean="0"/>
          </a:p>
          <a:p>
            <a:pPr algn="ctr"/>
            <a:endParaRPr lang="ru-RU" sz="2600" b="1" dirty="0"/>
          </a:p>
          <a:p>
            <a:pPr algn="ctr"/>
            <a:endParaRPr lang="ru-RU" sz="4200" b="1" dirty="0" smtClean="0"/>
          </a:p>
          <a:p>
            <a:pPr algn="ctr"/>
            <a:r>
              <a:rPr lang="ru-RU" sz="4200" b="1" dirty="0" smtClean="0"/>
              <a:t>Содержание </a:t>
            </a:r>
            <a:r>
              <a:rPr lang="ru-RU" sz="4200" b="1" dirty="0" smtClean="0"/>
              <a:t>углекислого газа в помещениях </a:t>
            </a:r>
            <a:r>
              <a:rPr lang="ru-RU" sz="4200" b="1" dirty="0" smtClean="0"/>
              <a:t>лицея</a:t>
            </a:r>
          </a:p>
          <a:p>
            <a:endParaRPr lang="ru-RU" sz="2600" dirty="0" smtClean="0"/>
          </a:p>
          <a:p>
            <a:pPr algn="r"/>
            <a:endParaRPr lang="ru-RU" altLang="ru-RU" sz="2600" dirty="0" smtClean="0">
              <a:latin typeface="Calibri" pitchFamily="34" charset="0"/>
            </a:endParaRPr>
          </a:p>
          <a:p>
            <a:pPr algn="r"/>
            <a:endParaRPr lang="ru-RU" altLang="ru-RU" sz="2600" dirty="0">
              <a:latin typeface="Calibri" pitchFamily="34" charset="0"/>
            </a:endParaRP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Научный </a:t>
            </a:r>
            <a:r>
              <a:rPr lang="ru-RU" altLang="ru-RU" sz="2600" dirty="0" smtClean="0">
                <a:latin typeface="Calibri" pitchFamily="34" charset="0"/>
              </a:rPr>
              <a:t>руководитель: </a:t>
            </a: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Полежаева Марина Дмитриевна,</a:t>
            </a: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учитель химии высшей квалификационной категории</a:t>
            </a:r>
          </a:p>
          <a:p>
            <a:r>
              <a:rPr lang="ru-RU" altLang="ru-RU" dirty="0" smtClean="0">
                <a:latin typeface="Calibri" pitchFamily="34" charset="0"/>
              </a:rPr>
              <a:t> </a:t>
            </a:r>
            <a:endParaRPr lang="ru-RU" alt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2" y="575036"/>
            <a:ext cx="3952697" cy="5256246"/>
          </a:xfrm>
        </p:spPr>
      </p:pic>
    </p:spTree>
    <p:extLst>
      <p:ext uri="{BB962C8B-B14F-4D97-AF65-F5344CB8AC3E}">
        <p14:creationId xmlns:p14="http://schemas.microsoft.com/office/powerpoint/2010/main" val="1734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7616"/>
          <a:stretch/>
        </p:blipFill>
        <p:spPr>
          <a:xfrm>
            <a:off x="3252248" y="846315"/>
            <a:ext cx="4949072" cy="4753208"/>
          </a:xfrm>
        </p:spPr>
      </p:pic>
    </p:spTree>
    <p:extLst>
      <p:ext uri="{BB962C8B-B14F-4D97-AF65-F5344CB8AC3E}">
        <p14:creationId xmlns:p14="http://schemas.microsoft.com/office/powerpoint/2010/main" val="419284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04" y="4473"/>
            <a:ext cx="10515600" cy="13255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58292"/>
              </p:ext>
            </p:extLst>
          </p:nvPr>
        </p:nvGraphicFramePr>
        <p:xfrm>
          <a:off x="349137" y="1064029"/>
          <a:ext cx="11321934" cy="5534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989"/>
                <a:gridCol w="1886989"/>
                <a:gridCol w="1886989"/>
                <a:gridCol w="1886989"/>
                <a:gridCol w="1886989"/>
                <a:gridCol w="1886989"/>
              </a:tblGrid>
              <a:tr h="129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Объем воздуха, мл.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Концентр. СО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 (%)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Объем воздуха, мл.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Концентр. СО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 (%)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Объем воздуха, мл.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Концентр. СО</a:t>
                      </a:r>
                      <a:r>
                        <a:rPr lang="ru-RU" sz="2400" baseline="-250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 (%)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80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0,32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330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0,116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410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0,084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160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0,208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340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0,112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420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0,080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200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0,182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350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0,108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430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0,076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240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0,156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360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0,104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440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0,070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260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0,144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370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450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0,066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280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0,136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380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0,096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460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0,060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0,128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390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0,092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470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0,056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320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0,120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0,088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480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0,052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33" y="198074"/>
            <a:ext cx="10402614" cy="136471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Определение содержания углекислого газа(в %)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23890" y="1745674"/>
                <a:ext cx="9087728" cy="4146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Расчёты </a:t>
                </a:r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велись по формуле </a:t>
                </a:r>
                <a14:m>
                  <m:oMath xmlns:m="http://schemas.openxmlformats.org/officeDocument/2006/math"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0,04∗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𝑁𝑖</m:t>
                        </m:r>
                      </m:den>
                    </m:f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(%), 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–число подач шприцем воздуха открытой атмосферы; 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число подач шприцем воздуха закрытого помещения; 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0,04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% - содержание углекислого газа в воздухе.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90" y="1745674"/>
                <a:ext cx="9087728" cy="4146713"/>
              </a:xfrm>
              <a:prstGeom prst="rect">
                <a:avLst/>
              </a:prstGeom>
              <a:blipFill rotWithShape="0">
                <a:blip r:embed="rId3"/>
                <a:stretch>
                  <a:fillRect l="-1744" r="-1677" b="-36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39632"/>
              </p:ext>
            </p:extLst>
          </p:nvPr>
        </p:nvGraphicFramePr>
        <p:xfrm>
          <a:off x="-1" y="0"/>
          <a:ext cx="12192001" cy="7192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9614"/>
                <a:gridCol w="1133092"/>
                <a:gridCol w="1355673"/>
                <a:gridCol w="1353083"/>
                <a:gridCol w="1351783"/>
                <a:gridCol w="1354378"/>
                <a:gridCol w="1354378"/>
              </a:tblGrid>
              <a:tr h="330919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Суббота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Понедельник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Вторник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Объём </a:t>
                      </a:r>
                      <a:r>
                        <a:rPr lang="ru-RU" sz="1600" dirty="0" smtClean="0">
                          <a:effectLst/>
                        </a:rPr>
                        <a:t>воздуха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Концентрация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СО</a:t>
                      </a:r>
                      <a:r>
                        <a:rPr lang="ru-RU" sz="1600" baseline="-250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Объём </a:t>
                      </a:r>
                      <a:r>
                        <a:rPr lang="ru-RU" sz="1600" dirty="0" smtClean="0">
                          <a:effectLst/>
                        </a:rPr>
                        <a:t>воздуха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Концентрация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СО</a:t>
                      </a:r>
                      <a:r>
                        <a:rPr lang="ru-RU" sz="1600" baseline="-250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Объём </a:t>
                      </a:r>
                      <a:r>
                        <a:rPr lang="ru-RU" sz="1600" dirty="0" smtClean="0">
                          <a:effectLst/>
                        </a:rPr>
                        <a:t>воздуха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Концентрация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СО</a:t>
                      </a:r>
                      <a:r>
                        <a:rPr lang="ru-RU" sz="1600" baseline="-250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372839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Атмосферный воздух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0,088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0,096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669772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ru-RU" sz="1800" dirty="0" smtClean="0">
                          <a:effectLst/>
                        </a:rPr>
                        <a:t>проветривания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биологии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0,076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789595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проветривания(</a:t>
                      </a:r>
                      <a:r>
                        <a:rPr lang="ru-RU" sz="1800" dirty="0" err="1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биологии)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789595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сквозного проветривания</a:t>
                      </a:r>
                    </a:p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биологии)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0,053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372839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</a:t>
                      </a:r>
                      <a:r>
                        <a:rPr lang="ru-RU" sz="1800" dirty="0" smtClean="0">
                          <a:effectLst/>
                        </a:rPr>
                        <a:t>урока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биологии)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372839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Рекреация 2 этаж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0,133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372839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ru-RU" sz="1800" dirty="0" smtClean="0">
                          <a:effectLst/>
                        </a:rPr>
                        <a:t>проветривания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химии)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789595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</a:t>
                      </a:r>
                      <a:r>
                        <a:rPr lang="ru-RU" sz="1800" dirty="0" smtClean="0">
                          <a:effectLst/>
                        </a:rPr>
                        <a:t>проветривания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химии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789595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сквозного </a:t>
                      </a:r>
                      <a:r>
                        <a:rPr lang="ru-RU" sz="1800" dirty="0" smtClean="0">
                          <a:effectLst/>
                        </a:rPr>
                        <a:t>проветривания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химии)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  <a:tr h="372839">
                <a:tc>
                  <a:txBody>
                    <a:bodyPr/>
                    <a:lstStyle/>
                    <a:p>
                      <a:pPr marL="36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</a:t>
                      </a:r>
                      <a:r>
                        <a:rPr lang="ru-RU" sz="1800" dirty="0" smtClean="0">
                          <a:effectLst/>
                        </a:rPr>
                        <a:t>урока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каб</a:t>
                      </a:r>
                      <a:r>
                        <a:rPr lang="ru-RU" sz="1800" dirty="0">
                          <a:effectLst/>
                        </a:rPr>
                        <a:t>. химии)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76" marR="166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Социологический </a:t>
            </a:r>
            <a:r>
              <a:rPr lang="ru-RU" b="1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Меняется ли Ваше самочувствие после проведения занятия в непроветриваемом кабинете?</a:t>
            </a:r>
          </a:p>
          <a:p>
            <a:pPr lvl="0"/>
            <a:r>
              <a:rPr lang="ru-RU" dirty="0"/>
              <a:t>Если Ваше самочувствие меняется, то в худшую или в лучшую сторону?</a:t>
            </a:r>
          </a:p>
          <a:p>
            <a:pPr lvl="0"/>
            <a:r>
              <a:rPr lang="ru-RU" dirty="0"/>
              <a:t>Отметьте время начала появления изменений самочувствия:</a:t>
            </a:r>
          </a:p>
          <a:p>
            <a:pPr marL="0" lvl="0" indent="0">
              <a:buNone/>
            </a:pPr>
            <a:r>
              <a:rPr lang="ru-RU" dirty="0" smtClean="0"/>
              <a:t>	0-10 </a:t>
            </a:r>
            <a:r>
              <a:rPr lang="ru-RU" dirty="0"/>
              <a:t>минут</a:t>
            </a:r>
          </a:p>
          <a:p>
            <a:pPr marL="0" lvl="0" indent="0">
              <a:buNone/>
            </a:pPr>
            <a:r>
              <a:rPr lang="ru-RU" dirty="0" smtClean="0"/>
              <a:t>	10-20 </a:t>
            </a:r>
            <a:r>
              <a:rPr lang="ru-RU" dirty="0"/>
              <a:t>минут</a:t>
            </a:r>
          </a:p>
          <a:p>
            <a:pPr marL="0" lvl="0" indent="0">
              <a:buNone/>
            </a:pPr>
            <a:r>
              <a:rPr lang="ru-RU" dirty="0" smtClean="0"/>
              <a:t>	20-30 </a:t>
            </a:r>
            <a:r>
              <a:rPr lang="ru-RU" dirty="0"/>
              <a:t>минут</a:t>
            </a:r>
          </a:p>
          <a:p>
            <a:pPr lvl="0"/>
            <a:r>
              <a:rPr lang="ru-RU" dirty="0"/>
              <a:t>Какие изменения самочувствия Вы почувствовали (головная боль, сонливость, усталость, потеря концентрации внимания)?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3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04244"/>
              </p:ext>
            </p:extLst>
          </p:nvPr>
        </p:nvGraphicFramePr>
        <p:xfrm>
          <a:off x="498763" y="847898"/>
          <a:ext cx="11305309" cy="571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6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15018"/>
              </p:ext>
            </p:extLst>
          </p:nvPr>
        </p:nvGraphicFramePr>
        <p:xfrm>
          <a:off x="548639" y="665018"/>
          <a:ext cx="11172305" cy="580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324548"/>
              </p:ext>
            </p:extLst>
          </p:nvPr>
        </p:nvGraphicFramePr>
        <p:xfrm>
          <a:off x="266007" y="133004"/>
          <a:ext cx="1148818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7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9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6662"/>
            <a:ext cx="12192000" cy="551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содержание углекислого газа в учебные дни наблюдается в помещениях, в которых происходит образовательный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следит за воздушным режимом и регулярно проветривает помещение, то концентрация углекислого газа  в начале урока наименьшая и не превышает гигиенический норматив;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концентрация углекислого газа в рекреации 2-го этажа во время перемены связана с большим количеством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учащихся. Но, концентрация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углекислого газа в рекреации ниже, чем в учебных кабинетах, что может быть связано с большим числом зеленых растений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непродолжительным временем пребывания в ней обучающихся;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1690688"/>
            <a:ext cx="11405062" cy="48929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окончания занятий необходимо проводить сквозное длительное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проветривание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учебных кабинетов;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время проведения занятия необходимо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держать окна в режиме проветривания в течение всего урока или проветривать кабинет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каждые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15-20 минут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Углекислый газ можно удалять из воздуха помещения специальными приборами - абсорберами (поглотителями);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6" y="264337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latin typeface="Calibri" pitchFamily="34" charset="0"/>
              </a:rPr>
              <a:t> </a:t>
            </a:r>
          </a:p>
          <a:p>
            <a:r>
              <a:rPr lang="ru-RU" altLang="ru-RU" b="1" dirty="0" smtClean="0">
                <a:latin typeface="Calibri" pitchFamily="34" charset="0"/>
              </a:rPr>
              <a:t>Вдовин Павел Олегович  </a:t>
            </a:r>
          </a:p>
          <a:p>
            <a:r>
              <a:rPr lang="ru-RU" altLang="ru-RU" b="1" dirty="0" smtClean="0">
                <a:latin typeface="Calibri" pitchFamily="34" charset="0"/>
              </a:rPr>
              <a:t> </a:t>
            </a:r>
            <a:endParaRPr lang="ru-RU" altLang="ru-RU" sz="3200" dirty="0" smtClean="0">
              <a:latin typeface="Calibri" pitchFamily="34" charset="0"/>
            </a:endParaRPr>
          </a:p>
          <a:p>
            <a:pPr algn="ctr"/>
            <a:endParaRPr lang="ru-RU" sz="2600" b="1" dirty="0" smtClean="0"/>
          </a:p>
          <a:p>
            <a:pPr algn="ctr"/>
            <a:endParaRPr lang="ru-RU" sz="2600" b="1" dirty="0"/>
          </a:p>
          <a:p>
            <a:pPr algn="ctr"/>
            <a:endParaRPr lang="ru-RU" sz="4200" b="1" dirty="0" smtClean="0"/>
          </a:p>
          <a:p>
            <a:pPr algn="ctr"/>
            <a:r>
              <a:rPr lang="ru-RU" sz="4200" b="1" dirty="0" smtClean="0"/>
              <a:t>Содержание </a:t>
            </a:r>
            <a:r>
              <a:rPr lang="ru-RU" sz="4200" b="1" dirty="0" smtClean="0"/>
              <a:t>углекислого газа в помещениях </a:t>
            </a:r>
            <a:r>
              <a:rPr lang="ru-RU" sz="4200" b="1" dirty="0" smtClean="0"/>
              <a:t>лицея</a:t>
            </a:r>
          </a:p>
          <a:p>
            <a:endParaRPr lang="ru-RU" sz="2600" dirty="0" smtClean="0"/>
          </a:p>
          <a:p>
            <a:pPr algn="r"/>
            <a:endParaRPr lang="ru-RU" altLang="ru-RU" sz="2600" dirty="0" smtClean="0">
              <a:latin typeface="Calibri" pitchFamily="34" charset="0"/>
            </a:endParaRPr>
          </a:p>
          <a:p>
            <a:pPr algn="r"/>
            <a:endParaRPr lang="ru-RU" altLang="ru-RU" sz="2600" dirty="0">
              <a:latin typeface="Calibri" pitchFamily="34" charset="0"/>
            </a:endParaRP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Научный </a:t>
            </a:r>
            <a:r>
              <a:rPr lang="ru-RU" altLang="ru-RU" sz="2600" dirty="0" smtClean="0">
                <a:latin typeface="Calibri" pitchFamily="34" charset="0"/>
              </a:rPr>
              <a:t>руководитель: </a:t>
            </a: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Полежаева Марина Дмитриевна,</a:t>
            </a:r>
          </a:p>
          <a:p>
            <a:pPr algn="r"/>
            <a:r>
              <a:rPr lang="ru-RU" altLang="ru-RU" sz="2600" dirty="0" smtClean="0">
                <a:latin typeface="Calibri" pitchFamily="34" charset="0"/>
              </a:rPr>
              <a:t>учитель химии высшей квалификационной категории</a:t>
            </a:r>
          </a:p>
          <a:p>
            <a:r>
              <a:rPr lang="ru-RU" altLang="ru-RU" dirty="0" smtClean="0">
                <a:latin typeface="Calibri" pitchFamily="34" charset="0"/>
              </a:rPr>
              <a:t> </a:t>
            </a:r>
            <a:endParaRPr lang="ru-RU" alt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1770156"/>
            <a:ext cx="10353762" cy="40587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Актуальность:</a:t>
            </a:r>
            <a:r>
              <a:rPr lang="en-US" sz="2800" dirty="0" smtClean="0"/>
              <a:t> </a:t>
            </a:r>
            <a:r>
              <a:rPr lang="ru-RU" sz="2800" dirty="0" smtClean="0">
                <a:effectLst/>
              </a:rPr>
              <a:t>углекислый </a:t>
            </a:r>
            <a:r>
              <a:rPr lang="ru-RU" sz="2800" dirty="0">
                <a:effectLst/>
              </a:rPr>
              <a:t>газ является токсичным для человека даже в относительно низких концентрациях и требует постоянного контроля, в том числе и в школьных помещениях. </a:t>
            </a:r>
            <a:endParaRPr lang="ru-RU" sz="2800" dirty="0" smtClean="0"/>
          </a:p>
          <a:p>
            <a:r>
              <a:rPr lang="ru-RU" sz="2800" dirty="0" smtClean="0"/>
              <a:t>Гипотеза: если в течение занятия не проветривать кабинет, то повысится уровень углекислого газа. </a:t>
            </a:r>
            <a:r>
              <a:rPr lang="ru-RU" sz="2800" dirty="0">
                <a:effectLst/>
              </a:rPr>
              <a:t>Чем </a:t>
            </a:r>
            <a:r>
              <a:rPr lang="ru-RU" sz="2800" dirty="0" smtClean="0">
                <a:effectLst/>
              </a:rPr>
              <a:t>больше будет </a:t>
            </a:r>
            <a:r>
              <a:rPr lang="ru-RU" sz="2800" dirty="0">
                <a:effectLst/>
              </a:rPr>
              <a:t>углекислого газа в воздухе, тем сложнее </a:t>
            </a:r>
            <a:r>
              <a:rPr lang="ru-RU" sz="2800" dirty="0" smtClean="0">
                <a:effectLst/>
              </a:rPr>
              <a:t>будет сосредоточиться </a:t>
            </a:r>
            <a:r>
              <a:rPr lang="ru-RU" sz="2800" dirty="0">
                <a:effectLst/>
              </a:rPr>
              <a:t>и справиться с учебной </a:t>
            </a:r>
            <a:r>
              <a:rPr lang="ru-RU" sz="2800" dirty="0" smtClean="0">
                <a:effectLst/>
              </a:rPr>
              <a:t>нагрузкой.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lvl="0" indent="0">
              <a:buNone/>
            </a:pPr>
            <a:r>
              <a:rPr lang="ru-RU" sz="2800" dirty="0" smtClean="0"/>
              <a:t>Задачи:</a:t>
            </a:r>
            <a:r>
              <a:rPr lang="en-US" sz="2800" dirty="0" smtClean="0"/>
              <a:t> </a:t>
            </a:r>
          </a:p>
          <a:p>
            <a:r>
              <a:rPr lang="ru-RU" sz="2800" dirty="0" smtClean="0">
                <a:effectLst/>
              </a:rPr>
              <a:t>на </a:t>
            </a:r>
            <a:r>
              <a:rPr lang="ru-RU" sz="2800" dirty="0">
                <a:effectLst/>
              </a:rPr>
              <a:t>основе изученной литературы и выбранной методики определить содержание углекислого газа в кабинетах биологии, химии и в рекреации второго этажа лицея;</a:t>
            </a:r>
          </a:p>
          <a:p>
            <a:pPr lvl="0"/>
            <a:r>
              <a:rPr lang="ru-RU" sz="2800" dirty="0">
                <a:effectLst/>
              </a:rPr>
              <a:t>провести обработку и интерпретацию полученных результатов;</a:t>
            </a:r>
          </a:p>
          <a:p>
            <a:r>
              <a:rPr lang="ru-RU" sz="2800" dirty="0">
                <a:effectLst/>
              </a:rPr>
              <a:t>разработать рекомендации для учащихся и педагогов лицея по улучшению качества воздуха помещений.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5072" y="299138"/>
            <a:ext cx="10515600" cy="682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47" y="1197033"/>
            <a:ext cx="5970163" cy="54517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1) Обжиг известняка: </a:t>
            </a:r>
          </a:p>
          <a:p>
            <a:pPr marL="0" indent="0">
              <a:buNone/>
            </a:pPr>
            <a:r>
              <a:rPr lang="ru-RU" sz="3600" dirty="0" smtClean="0"/>
              <a:t>	CaCO</a:t>
            </a:r>
            <a:r>
              <a:rPr lang="ru-RU" sz="3600" baseline="-25000" dirty="0" smtClean="0"/>
              <a:t>3</a:t>
            </a:r>
            <a:r>
              <a:rPr lang="ru-RU" sz="3600" dirty="0"/>
              <a:t> = </a:t>
            </a:r>
            <a:r>
              <a:rPr lang="ru-RU" sz="3600" dirty="0" err="1"/>
              <a:t>CaO</a:t>
            </a:r>
            <a:r>
              <a:rPr lang="ru-RU" sz="3600" dirty="0"/>
              <a:t> + </a:t>
            </a:r>
            <a:r>
              <a:rPr lang="ru-RU" sz="3600" dirty="0" smtClean="0"/>
              <a:t>CO</a:t>
            </a:r>
            <a:r>
              <a:rPr lang="ru-RU" sz="3600" baseline="-25000" dirty="0" smtClean="0"/>
              <a:t>2</a:t>
            </a:r>
          </a:p>
          <a:p>
            <a:r>
              <a:rPr lang="ru-RU" sz="3600" dirty="0" smtClean="0"/>
              <a:t>2) Воздействие сильных кислот на карбонаты и гидрокарбонаты:</a:t>
            </a:r>
          </a:p>
          <a:p>
            <a:r>
              <a:rPr lang="en-US" sz="3600" dirty="0" smtClean="0"/>
              <a:t>CaCO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 + 2HCl = CaCl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 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+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</a:t>
            </a:r>
            <a:endParaRPr lang="ru-RU" sz="3600" dirty="0" smtClean="0"/>
          </a:p>
          <a:p>
            <a:r>
              <a:rPr lang="en-US" sz="3600" dirty="0" smtClean="0"/>
              <a:t>NaHCO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 + </a:t>
            </a:r>
            <a:r>
              <a:rPr lang="en-US" sz="3600" dirty="0" err="1" smtClean="0"/>
              <a:t>HCl</a:t>
            </a:r>
            <a:r>
              <a:rPr lang="en-US" sz="3600" dirty="0" smtClean="0"/>
              <a:t> = </a:t>
            </a:r>
            <a:r>
              <a:rPr lang="en-US" sz="3600" dirty="0" err="1" smtClean="0"/>
              <a:t>NaCl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+ CO</a:t>
            </a:r>
            <a:r>
              <a:rPr lang="en-US" sz="3600" baseline="-25000" dirty="0" smtClean="0"/>
              <a:t>2</a:t>
            </a:r>
            <a:endParaRPr lang="ru-RU" sz="3600" dirty="0" smtClean="0"/>
          </a:p>
          <a:p>
            <a:pPr marL="0" indent="0">
              <a:buNone/>
            </a:pPr>
            <a:endParaRPr lang="ru-RU" sz="3600" baseline="-25000" dirty="0" smtClean="0"/>
          </a:p>
          <a:p>
            <a:endParaRPr lang="ru-RU" dirty="0"/>
          </a:p>
        </p:txBody>
      </p:sp>
      <p:pic>
        <p:nvPicPr>
          <p:cNvPr id="1026" name="Picture 2" descr="http://www.stroy-podskazka.ru/images/article/orig/2018/02/negashenaya-izvest-osobennosti-i-sfera-primeneniy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03" y="0"/>
            <a:ext cx="47625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505"/>
            <a:ext cx="10515600" cy="149118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Оксид углерода (IV) – углекислый газ </a:t>
            </a:r>
            <a:r>
              <a:rPr lang="ru-RU" b="1" dirty="0" smtClean="0"/>
              <a:t>(</a:t>
            </a:r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Газ </a:t>
            </a:r>
            <a:r>
              <a:rPr lang="ru-RU" dirty="0"/>
              <a:t>без цвета и </a:t>
            </a:r>
            <a:r>
              <a:rPr lang="ru-RU" dirty="0" smtClean="0"/>
              <a:t>запаха</a:t>
            </a:r>
          </a:p>
          <a:p>
            <a:r>
              <a:rPr lang="ru-RU" dirty="0" smtClean="0"/>
              <a:t>Температура </a:t>
            </a:r>
            <a:r>
              <a:rPr lang="ru-RU" dirty="0"/>
              <a:t>сублимации -78 °</a:t>
            </a:r>
            <a:r>
              <a:rPr lang="ru-RU" dirty="0" smtClean="0"/>
              <a:t>С</a:t>
            </a:r>
          </a:p>
          <a:p>
            <a:r>
              <a:rPr lang="ru-RU" dirty="0"/>
              <a:t>Мало растворим в </a:t>
            </a:r>
            <a:r>
              <a:rPr lang="ru-RU" dirty="0" smtClean="0"/>
              <a:t>воде (1 </a:t>
            </a:r>
            <a:r>
              <a:rPr lang="ru-RU" dirty="0"/>
              <a:t>объем углекислого газа в одном объеме воды при 15 °С</a:t>
            </a:r>
            <a:r>
              <a:rPr lang="ru-RU" dirty="0" smtClean="0"/>
              <a:t>)</a:t>
            </a:r>
          </a:p>
        </p:txBody>
      </p:sp>
      <p:pic>
        <p:nvPicPr>
          <p:cNvPr id="1028" name="Picture 4" descr="ÐÐ°ÑÑÐ¸Ð½ÐºÐ¸ Ð¿Ð¾ Ð·Ð°Ð¿ÑÐ¾ÑÑ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1" y="3446266"/>
            <a:ext cx="4599305" cy="28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250" y="5144868"/>
            <a:ext cx="75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494" y="5144868"/>
            <a:ext cx="75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8931" y="3850794"/>
            <a:ext cx="75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20" y="49866"/>
            <a:ext cx="11759738" cy="11880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Влияние углекислого газа на организм 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75176"/>
              </p:ext>
            </p:extLst>
          </p:nvPr>
        </p:nvGraphicFramePr>
        <p:xfrm>
          <a:off x="145280" y="766726"/>
          <a:ext cx="11707738" cy="592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219"/>
                <a:gridCol w="7900519"/>
              </a:tblGrid>
              <a:tr h="53182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Уровень СО</a:t>
                      </a:r>
                      <a:r>
                        <a:rPr lang="ru-RU" sz="2400" baseline="-25000" dirty="0">
                          <a:effectLst/>
                        </a:rPr>
                        <a:t>2</a:t>
                      </a:r>
                      <a:r>
                        <a:rPr lang="ru-RU" sz="2400" dirty="0">
                          <a:effectLst/>
                        </a:rPr>
                        <a:t>,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Физиологические проявления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  <a:tr h="93970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Атмосферный воздух 0,038-0,04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Идеальный для здоровья и хорошего самочувствия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  <a:tr h="9794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0,04-0,06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Нормальное количество воздуха. Рекомендовано для детских комнат, спален, офисных помещений, школ и детских садов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  <a:tr h="8037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0,06-0,1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Появляются жалобы на качество воздуха. У людей, страдающих астмой, могут учащаться приступы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  <a:tr h="18234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</a:rPr>
                        <a:t>Выше 0,1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Общий дискомфорт, слабость, головная боль, концентрация внимания падает на треть, растёт число ошибок в работе. Может привести к негативным изменениям в крови, также могут появиться проблемы с дыхательной и кровеносной системой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  <a:tr h="8037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Выше 0,2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Количество ошибок в работе сильно возрастает, 70% сотрудников не могут сосредоточиться на работе.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857" marR="95857" marT="63905" marB="6390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0"/>
            <a:ext cx="11925993" cy="1690688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Методика определения </a:t>
            </a:r>
            <a:r>
              <a:rPr lang="ru-RU" b="1" dirty="0"/>
              <a:t>содержания углекислого газа в помещениях </a:t>
            </a:r>
            <a:r>
              <a:rPr lang="ru-RU" b="1" dirty="0" smtClean="0"/>
              <a:t>лицея: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98" y="2026403"/>
            <a:ext cx="5349240" cy="4019204"/>
          </a:xfrm>
        </p:spPr>
      </p:pic>
    </p:spTree>
    <p:extLst>
      <p:ext uri="{BB962C8B-B14F-4D97-AF65-F5344CB8AC3E}">
        <p14:creationId xmlns:p14="http://schemas.microsoft.com/office/powerpoint/2010/main" val="14088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1814087"/>
            <a:ext cx="5642868" cy="4243437"/>
          </a:xfrm>
        </p:spPr>
      </p:pic>
    </p:spTree>
    <p:extLst>
      <p:ext uri="{BB962C8B-B14F-4D97-AF65-F5344CB8AC3E}">
        <p14:creationId xmlns:p14="http://schemas.microsoft.com/office/powerpoint/2010/main" val="366199437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465</TotalTime>
  <Words>654</Words>
  <Application>Microsoft Office PowerPoint</Application>
  <PresentationFormat>Широкоэкранный</PresentationFormat>
  <Paragraphs>232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 Black</vt:lpstr>
      <vt:lpstr>Calibri</vt:lpstr>
      <vt:lpstr>Calibri Light</vt:lpstr>
      <vt:lpstr>Cambria Math</vt:lpstr>
      <vt:lpstr>Times New Roman</vt:lpstr>
      <vt:lpstr>Ретро</vt:lpstr>
      <vt:lpstr> </vt:lpstr>
      <vt:lpstr>Введение</vt:lpstr>
      <vt:lpstr> </vt:lpstr>
      <vt:lpstr> </vt:lpstr>
      <vt:lpstr>Получение</vt:lpstr>
      <vt:lpstr>Оксид углерода (IV) – углекислый газ (СО2):</vt:lpstr>
      <vt:lpstr>Влияние углекислого газа на организм человека </vt:lpstr>
      <vt:lpstr>Методика определения содержания углекислого газа в помещениях лицея:</vt:lpstr>
      <vt:lpstr> </vt:lpstr>
      <vt:lpstr> </vt:lpstr>
      <vt:lpstr> </vt:lpstr>
      <vt:lpstr> </vt:lpstr>
      <vt:lpstr>Определение содержания углекислого газа(в %)</vt:lpstr>
      <vt:lpstr>Презентация PowerPoint</vt:lpstr>
      <vt:lpstr>Социологический опрос</vt:lpstr>
      <vt:lpstr>Презентация PowerPoint</vt:lpstr>
      <vt:lpstr>Презентация PowerPoint</vt:lpstr>
      <vt:lpstr>Презентация PowerPoint</vt:lpstr>
      <vt:lpstr>Выводы</vt:lpstr>
      <vt:lpstr>Рекомендации</vt:lpstr>
      <vt:lpstr>Спасибо за внимание!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углекислого газа в помещениях лицея</dc:title>
  <dc:creator>Вдовин Павел</dc:creator>
  <cp:lastModifiedBy>Вдовин Павел</cp:lastModifiedBy>
  <cp:revision>32</cp:revision>
  <dcterms:created xsi:type="dcterms:W3CDTF">2018-12-07T13:27:05Z</dcterms:created>
  <dcterms:modified xsi:type="dcterms:W3CDTF">2018-12-18T16:27:59Z</dcterms:modified>
</cp:coreProperties>
</file>