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64" r:id="rId3"/>
    <p:sldId id="258" r:id="rId4"/>
    <p:sldId id="262" r:id="rId5"/>
    <p:sldId id="263" r:id="rId6"/>
    <p:sldId id="270" r:id="rId7"/>
    <p:sldId id="267" r:id="rId8"/>
    <p:sldId id="268" r:id="rId9"/>
    <p:sldId id="272" r:id="rId10"/>
    <p:sldId id="274" r:id="rId11"/>
    <p:sldId id="259" r:id="rId12"/>
    <p:sldId id="275" r:id="rId13"/>
    <p:sldId id="276" r:id="rId14"/>
    <p:sldId id="277" r:id="rId15"/>
    <p:sldId id="278" r:id="rId16"/>
    <p:sldId id="280" r:id="rId17"/>
    <p:sldId id="279" r:id="rId18"/>
    <p:sldId id="281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242" y="2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405511933963178"/>
          <c:y val="9.6216058101020435E-2"/>
          <c:w val="0.4110584325945898"/>
          <c:h val="0.73707029292823056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  <c:explosion val="3"/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40%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55%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6812335227195576E-2"/>
                  <c:y val="0.15111005347294179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Лист1!$A$2:$A$5</c:f>
              <c:strCache>
                <c:ptCount val="3"/>
                <c:pt idx="0">
                  <c:v>да</c:v>
                </c:pt>
                <c:pt idx="1">
                  <c:v>нет</c:v>
                </c:pt>
                <c:pt idx="2">
                  <c:v>затрудняюсь ответить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40</c:v>
                </c:pt>
                <c:pt idx="1">
                  <c:v>55</c:v>
                </c:pt>
                <c:pt idx="2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egendEntry>
        <c:idx val="3"/>
        <c:delete val="1"/>
      </c:legendEntry>
      <c:layout>
        <c:manualLayout>
          <c:xMode val="edge"/>
          <c:yMode val="edge"/>
          <c:x val="0.6422756948558046"/>
          <c:y val="7.5403846692236695E-2"/>
          <c:w val="0.35613599994899681"/>
          <c:h val="0.6119152271900113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405511933963178"/>
          <c:y val="9.6216058101020435E-2"/>
          <c:w val="0.4110584325945898"/>
          <c:h val="0.73707029292823056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422756948558046"/>
          <c:y val="7.5403846692236695E-2"/>
          <c:w val="0.35613599994899681"/>
          <c:h val="0.6119152271900113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CD106D-AA24-4CA9-946D-E7BA379B305F}" type="datetimeFigureOut">
              <a:rPr lang="ru-RU" smtClean="0"/>
              <a:pPr/>
              <a:t>19.12.2018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23EA3-2F3A-4763-8B3C-3E68E3C14F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03410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1A92DD-E7BE-4EA8-8D44-FCA8679E2AE7}" type="datetimeFigureOut">
              <a:rPr lang="ru-RU"/>
              <a:pPr>
                <a:defRPr/>
              </a:pPr>
              <a:t>19.12.2018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1E8CC-7AEA-4583-B0CA-5963404F09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76413A-1A37-473D-A56C-D2F50BD97488}" type="datetimeFigureOut">
              <a:rPr lang="ru-RU"/>
              <a:pPr>
                <a:defRPr/>
              </a:pPr>
              <a:t>19.12.2018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1C8F43-8164-491D-8B05-C90262D6FC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075F4E-AF3E-43CD-A292-23692C49F969}" type="datetimeFigureOut">
              <a:rPr lang="ru-RU"/>
              <a:pPr>
                <a:defRPr/>
              </a:pPr>
              <a:t>19.12.2018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E7A08-E51A-4B3B-81A6-6CF89D9C01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D80FEC-F334-4C11-88E4-043EF28B68F5}" type="datetimeFigureOut">
              <a:rPr lang="ru-RU"/>
              <a:pPr>
                <a:defRPr/>
              </a:pPr>
              <a:t>19.12.2018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695002-DBB6-4C3E-8DBC-BD69E18631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B76BED-A313-4F14-AC4C-71DE27D32D01}" type="datetimeFigureOut">
              <a:rPr lang="ru-RU"/>
              <a:pPr>
                <a:defRPr/>
              </a:pPr>
              <a:t>19.12.2018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B895-603D-4C36-AB25-DE4E8D2B64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EE6E89-CE82-4E74-BA6F-50907DEDE7FE}" type="datetimeFigureOut">
              <a:rPr lang="ru-RU"/>
              <a:pPr>
                <a:defRPr/>
              </a:pPr>
              <a:t>19.12.2018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9EDD0B-4015-4360-9297-DE5AADFC91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A1EAB9-19DC-4522-A5E1-46D2D9DB0F76}" type="datetimeFigureOut">
              <a:rPr lang="ru-RU"/>
              <a:pPr>
                <a:defRPr/>
              </a:pPr>
              <a:t>19.12.2018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72633A-238B-4BA0-B33F-8DE09310CF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78DBF2-A330-4CFA-A147-9E563396C378}" type="datetimeFigureOut">
              <a:rPr lang="ru-RU"/>
              <a:pPr>
                <a:defRPr/>
              </a:pPr>
              <a:t>19.12.2018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4960E8-30FD-4FDA-85C8-512110AE6B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1EA239-2C50-478A-B009-A0C1C3B79310}" type="datetimeFigureOut">
              <a:rPr lang="ru-RU"/>
              <a:pPr>
                <a:defRPr/>
              </a:pPr>
              <a:t>19.12.2018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C6B334-5F4B-4C59-A949-7A1EDCF0F6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975C06-0AFB-47D8-AB87-E37C48CFE1C1}" type="datetimeFigureOut">
              <a:rPr lang="ru-RU"/>
              <a:pPr>
                <a:defRPr/>
              </a:pPr>
              <a:t>19.12.2018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57A963-F87F-40A5-B510-1DD9B458E6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4DA4C2-28B1-49B8-AFDA-90B032EEA05A}" type="datetimeFigureOut">
              <a:rPr lang="ru-RU"/>
              <a:pPr>
                <a:defRPr/>
              </a:pPr>
              <a:t>19.12.2018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C02732-9A78-45BD-AE73-ECB0E5FF8A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8501BE7-A325-49A9-9190-5520C4A948C0}" type="datetimeFigureOut">
              <a:rPr lang="ru-RU"/>
              <a:pPr>
                <a:defRPr/>
              </a:pPr>
              <a:t>19.12.2018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0987771-0E2D-4C1E-8D51-B6E6858F8E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3851275" y="6642100"/>
            <a:ext cx="12461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8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FokinaLida.75@mail.ru</a:t>
            </a:r>
            <a:endParaRPr lang="en-US" sz="800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388" y="188913"/>
            <a:ext cx="8785225" cy="64801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33" name="Picture 3" descr="http://img862.imageshack.us/img862/2707/0566a67392272dm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-180975" y="-100013"/>
            <a:ext cx="2209800" cy="2343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3" descr="http://img862.imageshack.us/img862/2707/0566a67392272dm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092950" y="4652963"/>
            <a:ext cx="2209800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3" descr="http://img862.imageshack.us/img862/2707/0566a67392272dm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092950" y="-100013"/>
            <a:ext cx="2209800" cy="2343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Picture 3" descr="http://img862.imageshack.us/img862/2707/0566a67392272dm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-180975" y="4652963"/>
            <a:ext cx="2209800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87757" y="5072074"/>
            <a:ext cx="652480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rPr>
              <a:t>   </a:t>
            </a:r>
            <a:endParaRPr lang="ru-RU" sz="6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512904" y="5072074"/>
            <a:ext cx="32202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endParaRPr lang="ru-RU" dirty="0">
              <a:latin typeface="+mn-lt"/>
              <a:cs typeface="+mn-cs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827584" y="692696"/>
            <a:ext cx="741682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51538" algn="l"/>
              </a:tabLst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56786" y="1722579"/>
            <a:ext cx="52864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Народные приметы в жизни современного человека      </a:t>
            </a: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5004048" y="3778370"/>
            <a:ext cx="3888432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Работу 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ыполнила: Король Анастасия член объединения «Побеги Православия» 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Н.Ф. «ДЕОЦ» учебный филиал «</a:t>
            </a:r>
            <a:r>
              <a:rPr lang="ru-RU" sz="16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Кошкинский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 с. </a:t>
            </a:r>
            <a:r>
              <a:rPr lang="ru-RU" sz="160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Орловка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9" name="Picture 11" descr="http://traum.bkload.com/cache/pictures/traum/130038/i_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1087" y="2888842"/>
            <a:ext cx="4276937" cy="335147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3707904" y="6669360"/>
            <a:ext cx="1584176" cy="18864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928662" y="428604"/>
            <a:ext cx="821533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П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риметы- это часть наших традиций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 далекого прошлого.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23" name="Picture 3" descr="Хоровод. 1912, Кустодиев Борис Михайлович. 1000x607. Просмотров: 1057. Обновлено: 29 Ноября 2011 г. www.ArtScroll.ru - Свитки ис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785926"/>
            <a:ext cx="6667500" cy="412432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3707904" y="6669360"/>
            <a:ext cx="1584176" cy="18864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Группа 3"/>
          <p:cNvGrpSpPr>
            <a:grpSpLocks/>
          </p:cNvGrpSpPr>
          <p:nvPr/>
        </p:nvGrpSpPr>
        <p:grpSpPr bwMode="auto">
          <a:xfrm>
            <a:off x="539750" y="260350"/>
            <a:ext cx="7488634" cy="5070901"/>
            <a:chOff x="539552" y="260648"/>
            <a:chExt cx="7992888" cy="5070105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539552" y="260648"/>
              <a:ext cx="7992888" cy="461593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dirty="0" smtClean="0">
                  <a:latin typeface="Monotype Corsiva" pitchFamily="66" charset="0"/>
                </a:rPr>
                <a:t> </a:t>
              </a:r>
              <a:endParaRPr lang="ru-RU" sz="2400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4100" name="Прямоугольник 2"/>
            <p:cNvSpPr>
              <a:spLocks noChangeArrowheads="1"/>
            </p:cNvSpPr>
            <p:nvPr/>
          </p:nvSpPr>
          <p:spPr bwMode="auto">
            <a:xfrm>
              <a:off x="2699792" y="4869160"/>
              <a:ext cx="3628503" cy="4615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2400" b="1" smtClean="0">
                  <a:latin typeface="Monotype Corsiva" pitchFamily="66" charset="0"/>
                </a:rPr>
                <a:t> </a:t>
              </a:r>
              <a:endParaRPr lang="ru-RU" sz="2400" b="1" dirty="0">
                <a:latin typeface="Monotype Corsiva" pitchFamily="66" charset="0"/>
              </a:endParaRPr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1743035" y="357166"/>
            <a:ext cx="72953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Знаете ли вы, что такое примета?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Диаграмма 2"/>
          <p:cNvPicPr>
            <a:picLocks noChangeArrowheads="1"/>
          </p:cNvPicPr>
          <p:nvPr/>
        </p:nvPicPr>
        <p:blipFill>
          <a:blip r:embed="rId2" cstate="print">
            <a:clrChange>
              <a:clrFrom>
                <a:srgbClr val="B3A2C7"/>
              </a:clrFrom>
              <a:clrTo>
                <a:srgbClr val="B3A2C7">
                  <a:alpha val="0"/>
                </a:srgbClr>
              </a:clrTo>
            </a:clrChange>
          </a:blip>
          <a:srcRect l="1344" t="15992" r="1583" b="4263"/>
          <a:stretch>
            <a:fillRect/>
          </a:stretch>
        </p:blipFill>
        <p:spPr bwMode="auto">
          <a:xfrm>
            <a:off x="1428727" y="3429000"/>
            <a:ext cx="5822881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1928793" y="3000372"/>
            <a:ext cx="4952795" cy="857256"/>
          </a:xfrm>
        </p:spPr>
        <p:txBody>
          <a:bodyPr/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Верите ли вы в приметы?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438217307"/>
              </p:ext>
            </p:extLst>
          </p:nvPr>
        </p:nvGraphicFramePr>
        <p:xfrm>
          <a:off x="1187624" y="722015"/>
          <a:ext cx="6759896" cy="2857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0" name="Группа 3"/>
          <p:cNvGrpSpPr>
            <a:grpSpLocks/>
          </p:cNvGrpSpPr>
          <p:nvPr/>
        </p:nvGrpSpPr>
        <p:grpSpPr bwMode="auto">
          <a:xfrm>
            <a:off x="523929" y="260350"/>
            <a:ext cx="7488634" cy="5070901"/>
            <a:chOff x="539552" y="260648"/>
            <a:chExt cx="7992888" cy="5070105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539552" y="260648"/>
              <a:ext cx="7992888" cy="461593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dirty="0" smtClean="0">
                  <a:latin typeface="Monotype Corsiva" pitchFamily="66" charset="0"/>
                </a:rPr>
                <a:t> </a:t>
              </a:r>
              <a:endParaRPr lang="ru-RU" sz="2400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13" name="Прямоугольник 2"/>
            <p:cNvSpPr>
              <a:spLocks noChangeArrowheads="1"/>
            </p:cNvSpPr>
            <p:nvPr/>
          </p:nvSpPr>
          <p:spPr bwMode="auto">
            <a:xfrm>
              <a:off x="2699792" y="4869160"/>
              <a:ext cx="3628503" cy="4615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2400" b="1" smtClean="0">
                  <a:latin typeface="Monotype Corsiva" pitchFamily="66" charset="0"/>
                </a:rPr>
                <a:t> </a:t>
              </a:r>
              <a:endParaRPr lang="ru-RU" sz="2400" b="1" dirty="0">
                <a:latin typeface="Monotype Corsiva" pitchFamily="66" charset="0"/>
              </a:endParaRPr>
            </a:p>
          </p:txBody>
        </p:sp>
      </p:grpSp>
      <p:sp>
        <p:nvSpPr>
          <p:cNvPr id="14" name="Прямоугольник 13"/>
          <p:cNvSpPr/>
          <p:nvPr/>
        </p:nvSpPr>
        <p:spPr>
          <a:xfrm>
            <a:off x="1727214" y="357166"/>
            <a:ext cx="72953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Знаете ли вы, что такое примета?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Диаграмма 2"/>
          <p:cNvPicPr>
            <a:picLocks noChangeArrowheads="1"/>
          </p:cNvPicPr>
          <p:nvPr/>
        </p:nvPicPr>
        <p:blipFill>
          <a:blip r:embed="rId2" cstate="print">
            <a:clrChange>
              <a:clrFrom>
                <a:srgbClr val="B3A2C7"/>
              </a:clrFrom>
              <a:clrTo>
                <a:srgbClr val="B3A2C7">
                  <a:alpha val="0"/>
                </a:srgbClr>
              </a:clrTo>
            </a:clrChange>
          </a:blip>
          <a:srcRect l="1344" t="15992" r="1583" b="4263"/>
          <a:stretch>
            <a:fillRect/>
          </a:stretch>
        </p:blipFill>
        <p:spPr bwMode="auto">
          <a:xfrm>
            <a:off x="1412906" y="3429000"/>
            <a:ext cx="5822881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Заголовок 11"/>
          <p:cNvSpPr txBox="1">
            <a:spLocks/>
          </p:cNvSpPr>
          <p:nvPr/>
        </p:nvSpPr>
        <p:spPr bwMode="auto">
          <a:xfrm>
            <a:off x="1912972" y="3000372"/>
            <a:ext cx="4952795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    Верите ли вы в приметы?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8" name="Диаграмма 17"/>
          <p:cNvGraphicFramePr/>
          <p:nvPr>
            <p:extLst>
              <p:ext uri="{D42A27DB-BD31-4B8C-83A1-F6EECF244321}">
                <p14:modId xmlns:p14="http://schemas.microsoft.com/office/powerpoint/2010/main" val="2200520690"/>
              </p:ext>
            </p:extLst>
          </p:nvPr>
        </p:nvGraphicFramePr>
        <p:xfrm>
          <a:off x="14653120" y="465218"/>
          <a:ext cx="7215238" cy="2857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9" name="Прямоугольник 18"/>
          <p:cNvSpPr/>
          <p:nvPr/>
        </p:nvSpPr>
        <p:spPr>
          <a:xfrm>
            <a:off x="3707904" y="6669360"/>
            <a:ext cx="1584176" cy="18864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476672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Rectangle 2"/>
          <p:cNvSpPr txBox="1">
            <a:spLocks/>
          </p:cNvSpPr>
          <p:nvPr/>
        </p:nvSpPr>
        <p:spPr>
          <a:xfrm>
            <a:off x="755576" y="363538"/>
            <a:ext cx="8229600" cy="1223963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endParaRPr lang="ru-RU" sz="3200" b="1" dirty="0">
              <a:solidFill>
                <a:srgbClr val="FFFF00"/>
              </a:solidFill>
              <a:ea typeface="+mj-ea"/>
              <a:cs typeface="+mj-cs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2361379"/>
              </p:ext>
            </p:extLst>
          </p:nvPr>
        </p:nvGraphicFramePr>
        <p:xfrm>
          <a:off x="357188" y="714375"/>
          <a:ext cx="8572501" cy="5511148"/>
        </p:xfrm>
        <a:graphic>
          <a:graphicData uri="http://schemas.openxmlformats.org/drawingml/2006/table">
            <a:tbl>
              <a:tblPr/>
              <a:tblGrid>
                <a:gridCol w="1500187"/>
                <a:gridCol w="1071563"/>
                <a:gridCol w="2917161"/>
                <a:gridCol w="1017406"/>
                <a:gridCol w="1084635"/>
                <a:gridCol w="981549"/>
              </a:tblGrid>
              <a:tr h="65480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Народная примета</a:t>
                      </a:r>
                    </a:p>
                  </a:txBody>
                  <a:tcPr marL="91439" marR="9143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дата наблюдения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Фото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Погода до наблюдения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Погода после наблюдения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Вывод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1654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Какова погода 1 февраля – таков и весь февраль, коли капель весну раннюю верь.</a:t>
                      </a:r>
                    </a:p>
                  </a:txBody>
                  <a:tcPr marL="91439" marR="9143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 февраля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2017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2018 примета совпала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-12</a:t>
                      </a:r>
                      <a:r>
                        <a:rPr kumimoji="0" lang="ru-RU" sz="12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о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С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-15</a:t>
                      </a:r>
                      <a:r>
                        <a:rPr kumimoji="0" lang="ru-RU" sz="12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о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С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снег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Морозных дней 11, остальные дни + температура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народные приметы не совпали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1315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Завизжит метелица – всё неделю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прометелится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91439" marR="9143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2 февраля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2017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2018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Примета совпала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-9</a:t>
                      </a:r>
                      <a:r>
                        <a:rPr kumimoji="0" lang="ru-RU" sz="12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о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С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-11</a:t>
                      </a:r>
                      <a:r>
                        <a:rPr kumimoji="0" lang="ru-RU" sz="12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о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С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Метель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4,6,7,8,10 февраля шел снег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Народная примета совпала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4474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Никола Студеный на мороз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тароват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- редкий год на Руси этот день обходится без заморозков</a:t>
                      </a:r>
                    </a:p>
                  </a:txBody>
                  <a:tcPr marL="91439" marR="9143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17 февраля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2017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2018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Мороза нет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Мороз есть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Народная примета не совпала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Примета совпала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0" name="Рисунок 3" descr="метель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88" y="1428750"/>
            <a:ext cx="2071687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6" descr="метель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563" y="2643188"/>
            <a:ext cx="1857375" cy="192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7"/>
          <p:cNvSpPr>
            <a:spLocks noChangeArrowheads="1"/>
          </p:cNvSpPr>
          <p:nvPr/>
        </p:nvSpPr>
        <p:spPr bwMode="auto">
          <a:xfrm>
            <a:off x="2857500" y="71438"/>
            <a:ext cx="35004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3200">
                <a:latin typeface="Times New Roman" pitchFamily="18" charset="0"/>
              </a:rPr>
              <a:t>Мои наблюдения</a:t>
            </a:r>
            <a:endParaRPr lang="ru-RU" altLang="ru-RU" sz="3200">
              <a:latin typeface="Constantia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707904" y="6669360"/>
            <a:ext cx="1584176" cy="18864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5311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/>
          </p:cNvSpPr>
          <p:nvPr/>
        </p:nvSpPr>
        <p:spPr>
          <a:xfrm>
            <a:off x="357188" y="142875"/>
            <a:ext cx="8229600" cy="1223963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endParaRPr lang="ru-RU" sz="3200" b="1" dirty="0">
              <a:solidFill>
                <a:srgbClr val="FFFF00"/>
              </a:solidFill>
              <a:ea typeface="+mj-ea"/>
              <a:cs typeface="+mj-cs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8985399"/>
              </p:ext>
            </p:extLst>
          </p:nvPr>
        </p:nvGraphicFramePr>
        <p:xfrm>
          <a:off x="357188" y="714375"/>
          <a:ext cx="8572501" cy="5466077"/>
        </p:xfrm>
        <a:graphic>
          <a:graphicData uri="http://schemas.openxmlformats.org/drawingml/2006/table">
            <a:tbl>
              <a:tblPr/>
              <a:tblGrid>
                <a:gridCol w="1500187"/>
                <a:gridCol w="1071563"/>
                <a:gridCol w="2917161"/>
                <a:gridCol w="1017406"/>
                <a:gridCol w="1084635"/>
                <a:gridCol w="981549"/>
              </a:tblGrid>
              <a:tr h="65472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Народная примета</a:t>
                      </a:r>
                    </a:p>
                  </a:txBody>
                  <a:tcPr marL="91439" marR="91439"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дата наблюдения</a:t>
                      </a:r>
                    </a:p>
                  </a:txBody>
                  <a:tcPr marL="91439" marR="91439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Фото</a:t>
                      </a:r>
                    </a:p>
                  </a:txBody>
                  <a:tcPr marL="91439" marR="91439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Погода до наблюдения</a:t>
                      </a:r>
                    </a:p>
                  </a:txBody>
                  <a:tcPr marL="91439" marR="91439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Погода после наблюдения</a:t>
                      </a:r>
                    </a:p>
                  </a:txBody>
                  <a:tcPr marL="91439" marR="91439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Вывод</a:t>
                      </a:r>
                    </a:p>
                  </a:txBody>
                  <a:tcPr marL="91439" marR="91439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1641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Если этот день с морозами, тогда весна будет погожая, а лето сухим и жарким</a:t>
                      </a:r>
                    </a:p>
                  </a:txBody>
                  <a:tcPr marL="91439" marR="91439"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19 февраля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2017</a:t>
                      </a:r>
                    </a:p>
                  </a:txBody>
                  <a:tcPr marL="91439" marR="91439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91439" marR="91439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8.00 -10</a:t>
                      </a:r>
                      <a:r>
                        <a:rPr kumimoji="0" lang="ru-RU" sz="12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о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С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Ясное солнце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14.00 -5</a:t>
                      </a:r>
                      <a:r>
                        <a:rPr kumimoji="0" lang="ru-RU" sz="12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о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С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капель</a:t>
                      </a:r>
                    </a:p>
                  </a:txBody>
                  <a:tcPr marL="91439" marR="91439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91439" marR="91439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Народная примета не совпала</a:t>
                      </a:r>
                    </a:p>
                  </a:txBody>
                  <a:tcPr marL="91439" marR="91439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3943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Власьевские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 морозы. «Пришел Власьев день – пришли и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Власьевские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 морозы»,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Власьевские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 утренники подошли, держи ухо востро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91439" marR="91439"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24 февраля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2017</a:t>
                      </a:r>
                    </a:p>
                  </a:txBody>
                  <a:tcPr marL="91439" marR="91439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91439" marR="91439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8.00 -11</a:t>
                      </a:r>
                      <a:r>
                        <a:rPr kumimoji="0" lang="ru-RU" sz="12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о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С</a:t>
                      </a:r>
                    </a:p>
                  </a:txBody>
                  <a:tcPr marL="91439" marR="91439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25 февраля  -1</a:t>
                      </a:r>
                      <a:r>
                        <a:rPr kumimoji="0" lang="ru-RU" sz="12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о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С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26 февраля +2</a:t>
                      </a:r>
                      <a:r>
                        <a:rPr kumimoji="0" lang="ru-RU" sz="12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о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С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27 февраля +2</a:t>
                      </a:r>
                      <a:r>
                        <a:rPr kumimoji="0" lang="ru-RU" sz="12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о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С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28 февраля +3</a:t>
                      </a:r>
                      <a:r>
                        <a:rPr kumimoji="0" lang="ru-RU" sz="12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о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С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1,2,3 марта   -2</a:t>
                      </a:r>
                      <a:r>
                        <a:rPr kumimoji="0" lang="ru-RU" sz="12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о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С </a:t>
                      </a:r>
                    </a:p>
                  </a:txBody>
                  <a:tcPr marL="91439" marR="91439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Народная примета не совпала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91439" marR="91439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938">
                <a:tc rowSpan="5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Чем выше садится курица на насест – тем сильнее будет мороз</a:t>
                      </a:r>
                    </a:p>
                  </a:txBody>
                  <a:tcPr marL="91439" marR="91439"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30 января</a:t>
                      </a:r>
                    </a:p>
                  </a:txBody>
                  <a:tcPr marL="91439" marR="91439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91439" marR="91439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-3</a:t>
                      </a:r>
                      <a:r>
                        <a:rPr kumimoji="0" lang="ru-RU" sz="12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о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С </a:t>
                      </a:r>
                    </a:p>
                  </a:txBody>
                  <a:tcPr marL="91439" marR="91439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-10</a:t>
                      </a:r>
                      <a:r>
                        <a:rPr kumimoji="0" lang="ru-RU" sz="12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о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С </a:t>
                      </a:r>
                    </a:p>
                  </a:txBody>
                  <a:tcPr marL="91439" marR="91439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Народная примета совпала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91439" marR="91439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63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31 января</a:t>
                      </a:r>
                    </a:p>
                  </a:txBody>
                  <a:tcPr marL="91439" marR="91439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-10</a:t>
                      </a:r>
                      <a:r>
                        <a:rPr kumimoji="0" lang="ru-RU" sz="12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о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С </a:t>
                      </a:r>
                    </a:p>
                  </a:txBody>
                  <a:tcPr marL="91439" marR="91439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-17</a:t>
                      </a:r>
                      <a:r>
                        <a:rPr kumimoji="0" lang="ru-RU" sz="12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о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С </a:t>
                      </a:r>
                    </a:p>
                  </a:txBody>
                  <a:tcPr marL="91439" marR="91439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42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18 февраля</a:t>
                      </a:r>
                    </a:p>
                  </a:txBody>
                  <a:tcPr marL="91439" marR="91439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-2</a:t>
                      </a:r>
                      <a:r>
                        <a:rPr kumimoji="0" lang="ru-RU" sz="12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о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С </a:t>
                      </a:r>
                    </a:p>
                  </a:txBody>
                  <a:tcPr marL="91439" marR="91439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-9</a:t>
                      </a:r>
                      <a:r>
                        <a:rPr kumimoji="0" lang="ru-RU" sz="12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о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С </a:t>
                      </a:r>
                    </a:p>
                  </a:txBody>
                  <a:tcPr marL="91439" marR="91439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42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22 февраля</a:t>
                      </a:r>
                    </a:p>
                  </a:txBody>
                  <a:tcPr marL="91439" marR="91439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-3</a:t>
                      </a:r>
                      <a:r>
                        <a:rPr kumimoji="0" lang="ru-RU" sz="12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о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С </a:t>
                      </a:r>
                    </a:p>
                  </a:txBody>
                  <a:tcPr marL="91439" marR="91439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-10</a:t>
                      </a:r>
                      <a:r>
                        <a:rPr kumimoji="0" lang="ru-RU" sz="12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о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С </a:t>
                      </a:r>
                    </a:p>
                  </a:txBody>
                  <a:tcPr marL="91439" marR="91439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42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23 февраля</a:t>
                      </a:r>
                    </a:p>
                  </a:txBody>
                  <a:tcPr marL="91439" marR="91439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-6</a:t>
                      </a:r>
                      <a:r>
                        <a:rPr kumimoji="0" lang="ru-RU" sz="12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о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С </a:t>
                      </a:r>
                    </a:p>
                  </a:txBody>
                  <a:tcPr marL="91439" marR="91439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-10</a:t>
                      </a:r>
                      <a:r>
                        <a:rPr kumimoji="0" lang="ru-RU" sz="12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о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С </a:t>
                      </a:r>
                    </a:p>
                  </a:txBody>
                  <a:tcPr marL="91439" marR="91439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Рисунок 7" descr="курица на насесте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4500563"/>
            <a:ext cx="222250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8"/>
          <p:cNvSpPr>
            <a:spLocks noChangeArrowheads="1"/>
          </p:cNvSpPr>
          <p:nvPr/>
        </p:nvSpPr>
        <p:spPr bwMode="auto">
          <a:xfrm>
            <a:off x="2857500" y="71438"/>
            <a:ext cx="35004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3200">
                <a:latin typeface="Times New Roman" pitchFamily="18" charset="0"/>
              </a:rPr>
              <a:t>Мои наблюдения</a:t>
            </a:r>
            <a:endParaRPr lang="ru-RU" altLang="ru-RU" sz="3200">
              <a:latin typeface="Constant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07904" y="6669360"/>
            <a:ext cx="1584176" cy="18864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096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0594205"/>
              </p:ext>
            </p:extLst>
          </p:nvPr>
        </p:nvGraphicFramePr>
        <p:xfrm>
          <a:off x="285750" y="1143000"/>
          <a:ext cx="8572501" cy="5068887"/>
        </p:xfrm>
        <a:graphic>
          <a:graphicData uri="http://schemas.openxmlformats.org/drawingml/2006/table">
            <a:tbl>
              <a:tblPr/>
              <a:tblGrid>
                <a:gridCol w="1500187"/>
                <a:gridCol w="1071563"/>
                <a:gridCol w="2917161"/>
                <a:gridCol w="1017406"/>
                <a:gridCol w="1084635"/>
                <a:gridCol w="981549"/>
              </a:tblGrid>
              <a:tr h="65481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Народная примета</a:t>
                      </a:r>
                    </a:p>
                  </a:txBody>
                  <a:tcPr marL="91439" marR="91439"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дата наблюдения</a:t>
                      </a:r>
                    </a:p>
                  </a:txBody>
                  <a:tcPr marL="91439" marR="91439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Фото</a:t>
                      </a:r>
                    </a:p>
                  </a:txBody>
                  <a:tcPr marL="91439" marR="91439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Погода до наблюдения</a:t>
                      </a:r>
                    </a:p>
                  </a:txBody>
                  <a:tcPr marL="91439" marR="91439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Погода после наблюдения</a:t>
                      </a:r>
                    </a:p>
                  </a:txBody>
                  <a:tcPr marL="91439" marR="91439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Вывод</a:t>
                      </a:r>
                    </a:p>
                  </a:txBody>
                  <a:tcPr marL="91439" marR="91439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3240">
                <a:tc rowSpan="6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Солнце заходит в облака - к снегопаду.</a:t>
                      </a:r>
                    </a:p>
                  </a:txBody>
                  <a:tcPr marL="91439" marR="91439"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19 февраля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2017</a:t>
                      </a:r>
                    </a:p>
                  </a:txBody>
                  <a:tcPr marL="91439" marR="91439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6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91439" marR="91439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Солнце – не в облака</a:t>
                      </a:r>
                    </a:p>
                  </a:txBody>
                  <a:tcPr marL="91439" marR="91439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 снегопад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91439" marR="91439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6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Народная примета   не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совпала</a:t>
                      </a:r>
                    </a:p>
                  </a:txBody>
                  <a:tcPr marL="91439" marR="91439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90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20 февраля</a:t>
                      </a:r>
                    </a:p>
                  </a:txBody>
                  <a:tcPr marL="91439" marR="91439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Солнце – в облака </a:t>
                      </a:r>
                    </a:p>
                  </a:txBody>
                  <a:tcPr marL="91439" marR="91439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Снега нет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91439" marR="91439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937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21февраля</a:t>
                      </a:r>
                    </a:p>
                  </a:txBody>
                  <a:tcPr marL="91439" marR="91439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Солнце – в облака </a:t>
                      </a:r>
                    </a:p>
                  </a:txBody>
                  <a:tcPr marL="91439" marR="91439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снегопад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91439" marR="91439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118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22 февраля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 </a:t>
                      </a:r>
                    </a:p>
                  </a:txBody>
                  <a:tcPr marL="91439" marR="91439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Солнце – в облака </a:t>
                      </a:r>
                    </a:p>
                  </a:txBody>
                  <a:tcPr marL="91439" marR="91439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Снега нет </a:t>
                      </a:r>
                    </a:p>
                  </a:txBody>
                  <a:tcPr marL="91439" marR="91439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444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23 февраля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91439" marR="91439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Солнце – в облака </a:t>
                      </a:r>
                    </a:p>
                  </a:txBody>
                  <a:tcPr marL="91439" marR="91439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Снега нет </a:t>
                      </a:r>
                    </a:p>
                  </a:txBody>
                  <a:tcPr marL="91439" marR="91439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416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23 февраля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2017</a:t>
                      </a:r>
                    </a:p>
                  </a:txBody>
                  <a:tcPr marL="91439" marR="91439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Солнце – в облака </a:t>
                      </a:r>
                    </a:p>
                  </a:txBody>
                  <a:tcPr marL="91439" marR="91439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снегопад</a:t>
                      </a:r>
                    </a:p>
                  </a:txBody>
                  <a:tcPr marL="91439" marR="91439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Рисунок 7" descr="закат чистое небо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938" y="4000500"/>
            <a:ext cx="16256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10" descr="закат в облаках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1857375"/>
            <a:ext cx="2881313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12"/>
          <p:cNvSpPr>
            <a:spLocks noChangeArrowheads="1"/>
          </p:cNvSpPr>
          <p:nvPr/>
        </p:nvSpPr>
        <p:spPr bwMode="auto">
          <a:xfrm>
            <a:off x="2857500" y="415925"/>
            <a:ext cx="35004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3200">
                <a:latin typeface="Times New Roman" pitchFamily="18" charset="0"/>
              </a:rPr>
              <a:t>Мои наблюдения</a:t>
            </a:r>
            <a:endParaRPr lang="ru-RU" altLang="ru-RU" sz="3200">
              <a:latin typeface="Constant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07904" y="6669360"/>
            <a:ext cx="1584176" cy="18864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473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/>
          </p:cNvSpPr>
          <p:nvPr/>
        </p:nvSpPr>
        <p:spPr>
          <a:xfrm>
            <a:off x="357188" y="142875"/>
            <a:ext cx="8229600" cy="1223963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endParaRPr lang="ru-RU" sz="3200" b="1" dirty="0">
              <a:solidFill>
                <a:srgbClr val="FFFF00"/>
              </a:solidFill>
              <a:ea typeface="+mj-ea"/>
              <a:cs typeface="+mj-cs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2596498"/>
              </p:ext>
            </p:extLst>
          </p:nvPr>
        </p:nvGraphicFramePr>
        <p:xfrm>
          <a:off x="357188" y="714375"/>
          <a:ext cx="8572501" cy="5664448"/>
        </p:xfrm>
        <a:graphic>
          <a:graphicData uri="http://schemas.openxmlformats.org/drawingml/2006/table">
            <a:tbl>
              <a:tblPr/>
              <a:tblGrid>
                <a:gridCol w="1500187"/>
                <a:gridCol w="1071563"/>
                <a:gridCol w="2917161"/>
                <a:gridCol w="1017406"/>
                <a:gridCol w="1084635"/>
                <a:gridCol w="981549"/>
              </a:tblGrid>
              <a:tr h="65473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Народная примета</a:t>
                      </a:r>
                    </a:p>
                  </a:txBody>
                  <a:tcPr marL="91439" marR="91439"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дата наблюдения</a:t>
                      </a:r>
                    </a:p>
                  </a:txBody>
                  <a:tcPr marL="91439" marR="91439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Фото</a:t>
                      </a:r>
                    </a:p>
                  </a:txBody>
                  <a:tcPr marL="91439" marR="91439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Погода до наблюдения</a:t>
                      </a:r>
                    </a:p>
                  </a:txBody>
                  <a:tcPr marL="91439" marR="91439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Погода после наблюдения</a:t>
                      </a:r>
                    </a:p>
                  </a:txBody>
                  <a:tcPr marL="91439" marR="91439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Вывод</a:t>
                      </a:r>
                    </a:p>
                  </a:txBody>
                  <a:tcPr marL="91439" marR="91439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3151">
                <a:tc rowSpan="5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Яркие звезды – к морозу, тусклые к оттепели</a:t>
                      </a:r>
                    </a:p>
                  </a:txBody>
                  <a:tcPr marL="91439" marR="91439"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30 января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91439" marR="91439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91439" marR="91439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Звезды яркие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-10</a:t>
                      </a:r>
                      <a:r>
                        <a:rPr kumimoji="0" lang="ru-RU" sz="12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о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С</a:t>
                      </a:r>
                    </a:p>
                  </a:txBody>
                  <a:tcPr marL="91439" marR="91439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 -17</a:t>
                      </a:r>
                      <a:r>
                        <a:rPr kumimoji="0" lang="ru-RU" sz="12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о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С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91439" marR="91439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Народная примета  не совпала</a:t>
                      </a:r>
                    </a:p>
                  </a:txBody>
                  <a:tcPr marL="91439" marR="91439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89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 февраля</a:t>
                      </a:r>
                    </a:p>
                  </a:txBody>
                  <a:tcPr marL="91439" marR="91439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Звезды яркие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-12</a:t>
                      </a:r>
                      <a:r>
                        <a:rPr kumimoji="0" lang="ru-RU" sz="12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о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С</a:t>
                      </a:r>
                    </a:p>
                  </a:txBody>
                  <a:tcPr marL="91439" marR="91439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-10</a:t>
                      </a:r>
                      <a:r>
                        <a:rPr kumimoji="0" lang="ru-RU" sz="12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о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С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91439" marR="91439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400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3 февраля</a:t>
                      </a:r>
                    </a:p>
                  </a:txBody>
                  <a:tcPr marL="91439" marR="91439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Звезды тусклые      -9</a:t>
                      </a:r>
                      <a:r>
                        <a:rPr kumimoji="0" lang="ru-RU" sz="12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о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С </a:t>
                      </a:r>
                    </a:p>
                  </a:txBody>
                  <a:tcPr marL="91439" marR="91439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-9</a:t>
                      </a:r>
                      <a:r>
                        <a:rPr kumimoji="0" lang="ru-RU" sz="12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о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С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91439" marR="91439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960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6 февраля</a:t>
                      </a:r>
                    </a:p>
                  </a:txBody>
                  <a:tcPr marL="91439" marR="91439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Звезды яркие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-6</a:t>
                      </a:r>
                      <a:r>
                        <a:rPr kumimoji="0" lang="ru-RU" sz="12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о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С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91439" marR="91439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0</a:t>
                      </a:r>
                      <a:r>
                        <a:rPr kumimoji="0" lang="ru-RU" sz="12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о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С</a:t>
                      </a:r>
                    </a:p>
                  </a:txBody>
                  <a:tcPr marL="91439" marR="91439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55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 </a:t>
                      </a:r>
                    </a:p>
                  </a:txBody>
                  <a:tcPr marL="91439" marR="91439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91439" marR="91439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91439" marR="91439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5941">
                <a:tc rowSpan="5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Кошки ищут тепло. «Кошка в клубок – мороз на порог»</a:t>
                      </a:r>
                    </a:p>
                  </a:txBody>
                  <a:tcPr marL="91439" marR="91439"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30 января</a:t>
                      </a:r>
                    </a:p>
                  </a:txBody>
                  <a:tcPr marL="91439" marR="91439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91439" marR="91439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-3</a:t>
                      </a:r>
                      <a:r>
                        <a:rPr kumimoji="0" lang="ru-RU" sz="12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о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С </a:t>
                      </a:r>
                    </a:p>
                  </a:txBody>
                  <a:tcPr marL="91439" marR="91439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-10</a:t>
                      </a:r>
                      <a:r>
                        <a:rPr kumimoji="0" lang="ru-RU" sz="12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о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С </a:t>
                      </a:r>
                    </a:p>
                  </a:txBody>
                  <a:tcPr marL="91439" marR="91439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Народная примета совпала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91439" marR="91439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63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31 января</a:t>
                      </a:r>
                    </a:p>
                  </a:txBody>
                  <a:tcPr marL="91439" marR="91439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-10</a:t>
                      </a:r>
                      <a:r>
                        <a:rPr kumimoji="0" lang="ru-RU" sz="12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о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С </a:t>
                      </a:r>
                    </a:p>
                  </a:txBody>
                  <a:tcPr marL="91439" marR="91439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-17</a:t>
                      </a:r>
                      <a:r>
                        <a:rPr kumimoji="0" lang="ru-RU" sz="12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о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С </a:t>
                      </a:r>
                    </a:p>
                  </a:txBody>
                  <a:tcPr marL="91439" marR="91439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91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18 февраля</a:t>
                      </a:r>
                    </a:p>
                  </a:txBody>
                  <a:tcPr marL="91439" marR="91439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-2</a:t>
                      </a:r>
                      <a:r>
                        <a:rPr kumimoji="0" lang="ru-RU" sz="12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о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С </a:t>
                      </a:r>
                    </a:p>
                  </a:txBody>
                  <a:tcPr marL="91439" marR="91439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-9</a:t>
                      </a:r>
                      <a:r>
                        <a:rPr kumimoji="0" lang="ru-RU" sz="12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о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С </a:t>
                      </a:r>
                    </a:p>
                  </a:txBody>
                  <a:tcPr marL="91439" marR="91439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42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22 февраля</a:t>
                      </a:r>
                    </a:p>
                  </a:txBody>
                  <a:tcPr marL="91439" marR="91439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-3</a:t>
                      </a:r>
                      <a:r>
                        <a:rPr kumimoji="0" lang="ru-RU" sz="12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о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С </a:t>
                      </a:r>
                    </a:p>
                  </a:txBody>
                  <a:tcPr marL="91439" marR="91439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-10</a:t>
                      </a:r>
                      <a:r>
                        <a:rPr kumimoji="0" lang="ru-RU" sz="12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о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С </a:t>
                      </a:r>
                    </a:p>
                  </a:txBody>
                  <a:tcPr marL="91439" marR="91439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000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23 февраля</a:t>
                      </a:r>
                    </a:p>
                  </a:txBody>
                  <a:tcPr marL="91439" marR="91439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-6</a:t>
                      </a:r>
                      <a:r>
                        <a:rPr kumimoji="0" lang="ru-RU" sz="12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о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С </a:t>
                      </a:r>
                    </a:p>
                  </a:txBody>
                  <a:tcPr marL="91439" marR="91439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-10</a:t>
                      </a:r>
                      <a:r>
                        <a:rPr kumimoji="0" lang="ru-RU" sz="12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о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С </a:t>
                      </a:r>
                    </a:p>
                  </a:txBody>
                  <a:tcPr marL="91439" marR="91439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6" descr="кошка на печке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938" y="4643438"/>
            <a:ext cx="1506537" cy="112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8" descr="primeti 00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5" y="5286375"/>
            <a:ext cx="139700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9" descr="foto007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938" y="1357313"/>
            <a:ext cx="2357437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11" descr="небо тусклое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313" y="2949575"/>
            <a:ext cx="2214562" cy="162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12"/>
          <p:cNvSpPr>
            <a:spLocks noChangeArrowheads="1"/>
          </p:cNvSpPr>
          <p:nvPr/>
        </p:nvSpPr>
        <p:spPr bwMode="auto">
          <a:xfrm>
            <a:off x="2857500" y="71438"/>
            <a:ext cx="35004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3200">
                <a:latin typeface="Times New Roman" pitchFamily="18" charset="0"/>
              </a:rPr>
              <a:t>Мои наблюдения</a:t>
            </a:r>
            <a:endParaRPr lang="ru-RU" altLang="ru-RU" sz="3200">
              <a:latin typeface="Constantia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707904" y="6669360"/>
            <a:ext cx="1584176" cy="18864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5404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404664"/>
            <a:ext cx="856895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                          Вывод</a:t>
            </a:r>
            <a:endParaRPr lang="ru-RU" dirty="0" smtClean="0"/>
          </a:p>
          <a:p>
            <a:r>
              <a:rPr lang="ru-RU" dirty="0" smtClean="0"/>
              <a:t>Проанализировав </a:t>
            </a:r>
            <a:r>
              <a:rPr lang="ru-RU" dirty="0"/>
              <a:t>весь изученный материал, я убедилась, что приметы и суеверия существовали, и будут существовать в жизни людей и находить своё отражение в литературе.(В4) Мастерски введённые элементы народного верования вызывают у читателя интерес и заставляют вновь и вновь обращаться к произведениям.</a:t>
            </a:r>
          </a:p>
          <a:p>
            <a:r>
              <a:rPr lang="ru-RU" dirty="0"/>
              <a:t>И старые, оставленные нам в наследство предками приметы, и рожденные сравнительно недавно поверья могут сделать наше существование приятнее и интереснее. Но они же способны осложнить человеку жизнь, если он слишком увлечен ими. Можно не пойти на судьбоносную встречу, потому что черная кошка дорогу перебежала, а можно и вообще запрограммировать себя на неудачу из-за безграничной веры в плохие приметы. Гораздо лучше и полезнее верить в хорошие приметы и ждать от жизни счастья. В таком случае удача точно не отвернется от вас. Относитесь к приметам разумно, не давайте им брать над вами верх, и тогда они не принесут вам ничего, кроме пользы и удовольствия</a:t>
            </a:r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707904" y="6669360"/>
            <a:ext cx="1584176" cy="18864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8291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856984" cy="70788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                                   Заключение</a:t>
            </a:r>
            <a:endParaRPr lang="ru-RU" sz="2800" dirty="0"/>
          </a:p>
          <a:p>
            <a:endParaRPr lang="ru-RU" sz="1600" dirty="0" smtClean="0"/>
          </a:p>
          <a:p>
            <a:r>
              <a:rPr lang="ru-RU" dirty="0" smtClean="0"/>
              <a:t>В </a:t>
            </a:r>
            <a:r>
              <a:rPr lang="ru-RU" dirty="0"/>
              <a:t>ХХІ веке ведётся много споров по поводу того, верить ли в приметы. Сегодня мы попытались ещё раз разобраться в этом вопросе и найти истину. Приметы – это тысячелетние наблюдения наших предков, которые помогали им предсказать грядущие события и уберечься от надвигающихся несчастий. Каждый современный человек вправе думать и верить лишь в то, что кажется истинно верным ему самому. Но относиться к приметам абсолютно скептически не стоит. Просто нужно научиться видеть приметы, которые судьба посылает именно Вам. Не нужно все приметы примерять на себя, над событиями, которые происходят в вашей жизни. Стараясь установить закономерность между причиной (знаком, который был Вам дан) и следствием, которое последовало за этим знаком, тогда Вы</a:t>
            </a:r>
          </a:p>
          <a:p>
            <a:r>
              <a:rPr lang="ru-RU" dirty="0"/>
              <a:t>научитесь создавать свои приметы, которые будут нести скрытый смысл именно для Вас.</a:t>
            </a:r>
          </a:p>
          <a:p>
            <a:r>
              <a:rPr lang="ru-RU" dirty="0"/>
              <a:t>Поэтому народная примета живет и пользуется популярностью в XXI веке по двум причинам:</a:t>
            </a:r>
          </a:p>
          <a:p>
            <a:r>
              <a:rPr lang="ru-RU" dirty="0"/>
              <a:t>Во-первых, она сконцентрировала в себе наблюдения, которые русский народ собирал и проверял в продолжение столетий. Поэтому приметы очень часто несут точную информацию.</a:t>
            </a:r>
          </a:p>
          <a:p>
            <a:r>
              <a:rPr lang="ru-RU" dirty="0"/>
              <a:t>Во-вторых, примета ценна как очень красивый, поэтичный микро жанр фольклора, она привлекает своей образностью и выразительностью.</a:t>
            </a:r>
          </a:p>
          <a:p>
            <a:r>
              <a:rPr lang="ru-RU" dirty="0"/>
              <a:t> </a:t>
            </a:r>
          </a:p>
          <a:p>
            <a:r>
              <a:rPr lang="ru-RU" sz="1600" dirty="0"/>
              <a:t> </a:t>
            </a:r>
          </a:p>
          <a:p>
            <a:r>
              <a:rPr lang="ru-RU" sz="1600" dirty="0"/>
              <a:t> 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707904" y="6669360"/>
            <a:ext cx="1584176" cy="18864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5334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504" y="548680"/>
            <a:ext cx="100811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/>
              <a:t>Спасибо за внимание!</a:t>
            </a:r>
          </a:p>
        </p:txBody>
      </p:sp>
      <p:pic>
        <p:nvPicPr>
          <p:cNvPr id="4" name="Picture 5" descr="Gif анимация на любой вкус УОЛ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827752"/>
            <a:ext cx="4752528" cy="482453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707904" y="6669360"/>
            <a:ext cx="1584176" cy="18864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0342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357290" y="357166"/>
            <a:ext cx="778671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Приметы существуют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рядом  с нами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Конкурс учебно-исследовательских и проектных работ учащихся &quot;Школьники города науке XXI века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095220"/>
            <a:ext cx="7560839" cy="534631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3707904" y="6669360"/>
            <a:ext cx="1584176" cy="18864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time-00-00.ru/wp-content/uploads/2014/05/vopros-psixodelika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285728"/>
            <a:ext cx="1676178" cy="1857388"/>
          </a:xfrm>
          <a:prstGeom prst="rect">
            <a:avLst/>
          </a:prstGeom>
          <a:noFill/>
          <a:ln>
            <a:noFill/>
            <a:prstDash val="sysDot"/>
          </a:ln>
        </p:spPr>
      </p:pic>
      <p:sp>
        <p:nvSpPr>
          <p:cNvPr id="2" name="Прямоугольник 1"/>
          <p:cNvSpPr/>
          <p:nvPr/>
        </p:nvSpPr>
        <p:spPr>
          <a:xfrm>
            <a:off x="2286000" y="1859340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Актуальность этой темы подтверждается  тем,  что современный человек и сегодня продолжает верить в приметы, несмотря на все новейшие достижения науки и техники. И,  на мой взгляд, это вполне оправданно: приметы конечно, </a:t>
            </a:r>
          </a:p>
          <a:p>
            <a:r>
              <a:rPr lang="ru-RU" dirty="0"/>
              <a:t>	</a:t>
            </a:r>
          </a:p>
          <a:p>
            <a:r>
              <a:rPr lang="ru-RU" dirty="0"/>
              <a:t>		</a:t>
            </a:r>
          </a:p>
          <a:p>
            <a:r>
              <a:rPr lang="ru-RU" dirty="0"/>
              <a:t> </a:t>
            </a:r>
          </a:p>
          <a:p>
            <a:r>
              <a:rPr lang="ru-RU" dirty="0"/>
              <a:t>все сбываются.	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707904" y="6669360"/>
            <a:ext cx="1584176" cy="18864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18052" y="500041"/>
            <a:ext cx="861166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  Цель исследования: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  исследовать народные  </a:t>
            </a:r>
          </a:p>
          <a:p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 приметы и  определить их роль в современном </a:t>
            </a:r>
          </a:p>
          <a:p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 обществе.</a:t>
            </a:r>
            <a:br>
              <a:rPr lang="ru-RU" sz="2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Задачи исследования: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</a:t>
            </a:r>
          </a:p>
          <a:p>
            <a:pPr>
              <a:buFont typeface="Wingdings" pitchFamily="2" charset="2"/>
              <a:buChar char="Ø"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изучить литературу о понятии и истории возникновения народных примет;                                                                                          </a:t>
            </a:r>
          </a:p>
          <a:p>
            <a:pPr>
              <a:buFont typeface="Wingdings" pitchFamily="2" charset="2"/>
              <a:buChar char="Ø"/>
              <a:tabLst>
                <a:tab pos="1974850" algn="l"/>
                <a:tab pos="2239963" algn="l"/>
              </a:tabLst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  выяснить, что такое народная примета ;                                              выявить функции примет;                                                                                          </a:t>
            </a:r>
          </a:p>
          <a:p>
            <a:pPr>
              <a:buFont typeface="Wingdings" pitchFamily="2" charset="2"/>
              <a:buChar char="Ø"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приметы в жизни и в творчестве русских писателей.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707904" y="6669360"/>
            <a:ext cx="1584176" cy="18864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im3-tub-ru.yandex.net/i?id=4ba663c58763ba05a6b6aa5f31f2fa33-130-144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88160" y="3286124"/>
            <a:ext cx="4143404" cy="293165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500034" y="500042"/>
            <a:ext cx="842968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Почему люди верят в приметы  и откуда они </a:t>
            </a:r>
          </a:p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появились?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1" name="Picture 5" descr="http://im2-tub-ru.yandex.net/i?id=8be80ac184eb7fc179e75a80ce1b81c9-68-144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571612"/>
            <a:ext cx="3929090" cy="290326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3707904" y="6669360"/>
            <a:ext cx="1584176" cy="18864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0" y="285728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</a:t>
            </a:r>
            <a:r>
              <a:rPr lang="ru-RU" sz="28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алендарные, бытовые, «погодные» приметы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35" y="920367"/>
            <a:ext cx="3951733" cy="272465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" name="Рисунок 6" descr="https://ds01.infourok.ru/uploads/ex/0186/00002895-5da8cd1d/img1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861048"/>
            <a:ext cx="2592288" cy="257119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https://img.labirint.ru/images/comments_pic/0945/03labvmed125757872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35" y="3933056"/>
            <a:ext cx="4055165" cy="284232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http://images.myshared.ru/6/631103/slide_25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196752"/>
            <a:ext cx="3168352" cy="237626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Прямоугольник 9"/>
          <p:cNvSpPr/>
          <p:nvPr/>
        </p:nvSpPr>
        <p:spPr>
          <a:xfrm>
            <a:off x="3707904" y="6669360"/>
            <a:ext cx="1584176" cy="18864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3D обои Длинные дома среди растений сказки #80066 для рабочего стол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428604"/>
            <a:ext cx="4095777" cy="307183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3556" name="Picture 4" descr="ЭНЕРГЕТИЧЕСКИЙ ВАМПИРИЗМ И ВАМПИРЫ - Virtual Fantasy, страница 2 - Сеть знакомств Мамб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357562"/>
            <a:ext cx="4095777" cy="307183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4714876" y="642918"/>
            <a:ext cx="428628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Monotype Corsiva" pitchFamily="66" charset="0"/>
              </a:rPr>
              <a:t>В тех местах, где кошки спят,  человеку находиться долгое время опасно.</a:t>
            </a:r>
            <a:endParaRPr lang="ru-RU" sz="3200" dirty="0"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3714752"/>
            <a:ext cx="3786214" cy="3118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Monotype Corsiva" pitchFamily="66" charset="0"/>
              </a:rPr>
              <a:t>В новый пустой дом в Древней Руси на ночь впускали собаку и кровать ставили в то место, где провела она ночь.</a:t>
            </a:r>
            <a:endParaRPr lang="ru-RU" sz="3200" dirty="0">
              <a:latin typeface="Monotype Corsiva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07904" y="6669360"/>
            <a:ext cx="1584176" cy="18864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" descr="3578908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571480"/>
            <a:ext cx="3914775" cy="286702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4572000" y="714356"/>
            <a:ext cx="4143404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Моя кошка Нюся перед морозом сворачивается клубочком</a:t>
            </a:r>
            <a:r>
              <a:rPr lang="ru-RU" sz="3200" dirty="0" smtClean="0">
                <a:latin typeface="Monotype Corsiva" pitchFamily="66" charset="0"/>
              </a:rPr>
              <a:t> .</a:t>
            </a:r>
            <a:r>
              <a:rPr lang="ru-RU" sz="3200" i="1" dirty="0" smtClean="0">
                <a:latin typeface="Monotype Corsiva" pitchFamily="66" charset="0"/>
                <a:cs typeface="Times New Roman" pitchFamily="18" charset="0"/>
              </a:rPr>
              <a:t> </a:t>
            </a:r>
          </a:p>
          <a:p>
            <a:r>
              <a:rPr lang="ru-RU" sz="3200" dirty="0" smtClean="0">
                <a:latin typeface="Monotype Corsiva" pitchFamily="66" charset="0"/>
              </a:rPr>
              <a:t> </a:t>
            </a:r>
          </a:p>
          <a:p>
            <a:pPr marL="0" marR="0" lvl="0" indent="3444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444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1" name="Picture 3" descr="minivalter-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3286124"/>
            <a:ext cx="4395219" cy="302419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357158" y="3786190"/>
            <a:ext cx="4143404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i="1" dirty="0" smtClean="0">
              <a:latin typeface="Monotype Corsiva" pitchFamily="66" charset="0"/>
              <a:cs typeface="Times New Roman" pitchFamily="18" charset="0"/>
            </a:endParaRPr>
          </a:p>
          <a:p>
            <a:r>
              <a:rPr lang="ru-RU" sz="3200" i="1" dirty="0" smtClean="0">
                <a:latin typeface="Monotype Corsiva" pitchFamily="66" charset="0"/>
                <a:cs typeface="Times New Roman" pitchFamily="18" charset="0"/>
              </a:rPr>
              <a:t>  Ложится ближе к </a:t>
            </a:r>
          </a:p>
          <a:p>
            <a:r>
              <a:rPr lang="ru-RU" sz="3200" i="1" dirty="0" smtClean="0">
                <a:latin typeface="Monotype Corsiva" pitchFamily="66" charset="0"/>
                <a:cs typeface="Times New Roman" pitchFamily="18" charset="0"/>
              </a:rPr>
              <a:t>           батарее. </a:t>
            </a:r>
          </a:p>
          <a:p>
            <a:r>
              <a:rPr lang="ru-RU" sz="3200" i="1" dirty="0" smtClean="0">
                <a:latin typeface="Monotype Corsiva" pitchFamily="66" charset="0"/>
                <a:cs typeface="Times New Roman" pitchFamily="18" charset="0"/>
              </a:rPr>
              <a:t>                                                                    </a:t>
            </a:r>
          </a:p>
          <a:p>
            <a:r>
              <a:rPr lang="ru-RU" dirty="0" smtClean="0">
                <a:latin typeface="Monotype Corsiva" pitchFamily="66" charset="0"/>
              </a:rPr>
              <a:t> 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07904" y="6669360"/>
            <a:ext cx="1584176" cy="18864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2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2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7 главных русских хлебов - ЯПлакалъ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1214422"/>
            <a:ext cx="3810000" cy="25527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785786" y="214290"/>
            <a:ext cx="807249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Monotype Corsiva" pitchFamily="66" charset="0"/>
              </a:rPr>
              <a:t>«Хлеб нельзя выбрасывать и  относиться к нему </a:t>
            </a:r>
          </a:p>
          <a:p>
            <a:r>
              <a:rPr lang="ru-RU" sz="3200" dirty="0" smtClean="0">
                <a:latin typeface="Monotype Corsiva" pitchFamily="66" charset="0"/>
              </a:rPr>
              <a:t>           неуважительно» - это к несчастью. </a:t>
            </a:r>
            <a:endParaRPr lang="ru-RU" sz="3200" dirty="0">
              <a:latin typeface="Monotype Corsiva" pitchFamily="66" charset="0"/>
            </a:endParaRPr>
          </a:p>
        </p:txBody>
      </p:sp>
      <p:pic>
        <p:nvPicPr>
          <p:cNvPr id="27652" name="Picture 4" descr="Иллюстрация 13 из 17 для Как наши предки выращивали хлеб. Наглядно-дидактическое пособие - Э. Емельянова Лабиринт - книги. Источ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3857628"/>
            <a:ext cx="5898214" cy="278608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3707904" y="6669360"/>
            <a:ext cx="1584176" cy="18864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Фокина Л. П. Шаблон (фон) презентации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Фокина Л. П. Шаблон (фон) презентации</Template>
  <TotalTime>694</TotalTime>
  <Words>1036</Words>
  <Application>Microsoft Office PowerPoint</Application>
  <PresentationFormat>Экран (4:3)</PresentationFormat>
  <Paragraphs>239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Фокина Л. П. Шаблон (фон) презентации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Верите ли вы в приметы?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74</cp:revision>
  <dcterms:created xsi:type="dcterms:W3CDTF">2015-03-24T12:23:17Z</dcterms:created>
  <dcterms:modified xsi:type="dcterms:W3CDTF">2018-12-19T14:50:10Z</dcterms:modified>
</cp:coreProperties>
</file>