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56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6" r:id="rId15"/>
    <p:sldId id="267" r:id="rId16"/>
    <p:sldId id="269" r:id="rId17"/>
    <p:sldId id="274" r:id="rId18"/>
    <p:sldId id="275" r:id="rId19"/>
    <p:sldId id="276" r:id="rId20"/>
    <p:sldId id="277" r:id="rId21"/>
    <p:sldId id="278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/>
  </p:normalViewPr>
  <p:slideViewPr>
    <p:cSldViewPr>
      <p:cViewPr varScale="1">
        <p:scale>
          <a:sx n="74" d="100"/>
          <a:sy n="74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0952380952380952E-2"/>
          <c:y val="6.3380281690140844E-2"/>
          <c:w val="0.74857142857142855"/>
          <c:h val="0.788732394366197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Браки</c:v>
                </c:pt>
              </c:strCache>
            </c:strRef>
          </c:tx>
          <c:spPr>
            <a:solidFill>
              <a:srgbClr val="00FF00"/>
            </a:solidFill>
            <a:ln w="9523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75</c:v>
                </c:pt>
                <c:pt idx="1">
                  <c:v>80</c:v>
                </c:pt>
                <c:pt idx="2">
                  <c:v>83</c:v>
                </c:pt>
                <c:pt idx="3">
                  <c:v>87</c:v>
                </c:pt>
                <c:pt idx="4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Разводы</c:v>
                </c:pt>
              </c:strCache>
            </c:strRef>
          </c:tx>
          <c:spPr>
            <a:solidFill>
              <a:srgbClr val="FF9900"/>
            </a:solidFill>
            <a:ln w="9523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50</c:v>
                </c:pt>
                <c:pt idx="1">
                  <c:v>46</c:v>
                </c:pt>
                <c:pt idx="2">
                  <c:v>50</c:v>
                </c:pt>
                <c:pt idx="3">
                  <c:v>42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642880"/>
        <c:axId val="89644416"/>
        <c:axId val="0"/>
      </c:bar3DChart>
      <c:catAx>
        <c:axId val="8964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3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9644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9644416"/>
        <c:scaling>
          <c:orientation val="minMax"/>
        </c:scaling>
        <c:delete val="0"/>
        <c:axPos val="l"/>
        <c:majorGridlines>
          <c:spPr>
            <a:ln w="238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3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9642880"/>
        <c:crosses val="autoZero"/>
        <c:crossBetween val="between"/>
      </c:valAx>
      <c:spPr>
        <a:noFill/>
        <a:ln w="19046">
          <a:noFill/>
        </a:ln>
      </c:spPr>
    </c:plotArea>
    <c:legend>
      <c:legendPos val="r"/>
      <c:layout>
        <c:manualLayout>
          <c:xMode val="edge"/>
          <c:yMode val="edge"/>
          <c:x val="0.83047619047619048"/>
          <c:y val="0.41869968993344175"/>
          <c:w val="0.16190476190476191"/>
          <c:h val="0.24751340760117563"/>
        </c:manualLayout>
      </c:layout>
      <c:overlay val="0"/>
      <c:spPr>
        <a:noFill/>
        <a:ln w="2381">
          <a:solidFill>
            <a:srgbClr val="000000"/>
          </a:solidFill>
          <a:prstDash val="solid"/>
        </a:ln>
      </c:spPr>
      <c:txPr>
        <a:bodyPr/>
        <a:lstStyle/>
        <a:p>
          <a:pPr>
            <a:defRPr sz="82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2044-D9BE-4747-BCBD-49ED342A15CB}" type="datetimeFigureOut">
              <a:rPr lang="ru-RU" smtClean="0"/>
              <a:t>25.12.2018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9C70-3245-43A5-9652-724D06B78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2044-D9BE-4747-BCBD-49ED342A15CB}" type="datetimeFigureOut">
              <a:rPr lang="ru-RU" smtClean="0"/>
              <a:t>25.12.2018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9C70-3245-43A5-9652-724D06B7892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2044-D9BE-4747-BCBD-49ED342A15CB}" type="datetimeFigureOut">
              <a:rPr lang="ru-RU" smtClean="0"/>
              <a:t>25.12.2018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9C70-3245-43A5-9652-724D06B7892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2044-D9BE-4747-BCBD-49ED342A15CB}" type="datetimeFigureOut">
              <a:rPr lang="ru-RU" smtClean="0"/>
              <a:t>25.12.2018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9C70-3245-43A5-9652-724D06B78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2044-D9BE-4747-BCBD-49ED342A15CB}" type="datetimeFigureOut">
              <a:rPr lang="ru-RU" smtClean="0"/>
              <a:t>25.12.2018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9C70-3245-43A5-9652-724D06B7892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2044-D9BE-4747-BCBD-49ED342A15CB}" type="datetimeFigureOut">
              <a:rPr lang="ru-RU" smtClean="0"/>
              <a:t>25.12.2018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9C70-3245-43A5-9652-724D06B78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2044-D9BE-4747-BCBD-49ED342A15CB}" type="datetimeFigureOut">
              <a:rPr lang="ru-RU" smtClean="0"/>
              <a:t>25.12.2018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9C70-3245-43A5-9652-724D06B78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2044-D9BE-4747-BCBD-49ED342A15CB}" type="datetimeFigureOut">
              <a:rPr lang="ru-RU" smtClean="0"/>
              <a:t>25.12.2018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9C70-3245-43A5-9652-724D06B7892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2044-D9BE-4747-BCBD-49ED342A15CB}" type="datetimeFigureOut">
              <a:rPr lang="ru-RU" smtClean="0"/>
              <a:t>25.12.2018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9C70-3245-43A5-9652-724D06B7892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2044-D9BE-4747-BCBD-49ED342A15CB}" type="datetimeFigureOut">
              <a:rPr lang="ru-RU" smtClean="0"/>
              <a:t>25.12.2018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9C70-3245-43A5-9652-724D06B7892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62044-D9BE-4747-BCBD-49ED342A15CB}" type="datetimeFigureOut">
              <a:rPr lang="ru-RU" smtClean="0"/>
              <a:t>25.12.2018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E9C70-3245-43A5-9652-724D06B789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662044-D9BE-4747-BCBD-49ED342A15CB}" type="datetimeFigureOut">
              <a:rPr lang="ru-RU" smtClean="0"/>
              <a:t>25.12.2018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5E9C70-3245-43A5-9652-724D06B7892E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334"/>
            <a:ext cx="9144000" cy="689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476672"/>
            <a:ext cx="6858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бюджетное профессиональное образовательное учреждение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Владимирской области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«Муромский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индустриальный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колледж»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      Автор:  Григорьева </a:t>
            </a:r>
            <a:r>
              <a:rPr lang="ru-RU" sz="2000" dirty="0"/>
              <a:t>Галина </a:t>
            </a:r>
            <a:r>
              <a:rPr lang="ru-RU" sz="2000" dirty="0" smtClean="0"/>
              <a:t>Викторовна</a:t>
            </a:r>
            <a:endParaRPr lang="ru-RU" sz="2000" dirty="0"/>
          </a:p>
          <a:p>
            <a:r>
              <a:rPr lang="ru-RU" sz="2000" dirty="0" smtClean="0"/>
              <a:t>       </a:t>
            </a:r>
            <a:endParaRPr lang="ru-RU" dirty="0"/>
          </a:p>
          <a:p>
            <a:r>
              <a:rPr lang="ru-RU" sz="2000" dirty="0" smtClean="0"/>
              <a:t>      Тема</a:t>
            </a:r>
            <a:r>
              <a:rPr lang="ru-RU" sz="2000" dirty="0"/>
              <a:t>: </a:t>
            </a:r>
            <a:r>
              <a:rPr lang="ru-RU" sz="2000" dirty="0" smtClean="0"/>
              <a:t>«Нравственный идеал семьи в «Повести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о </a:t>
            </a:r>
            <a:r>
              <a:rPr lang="ru-RU" sz="2000" dirty="0" err="1" smtClean="0"/>
              <a:t>Петре</a:t>
            </a:r>
            <a:r>
              <a:rPr lang="ru-RU" sz="2000" dirty="0" smtClean="0"/>
              <a:t> и </a:t>
            </a:r>
            <a:r>
              <a:rPr lang="ru-RU" sz="2000" dirty="0" err="1" smtClean="0"/>
              <a:t>Февронии</a:t>
            </a:r>
            <a:r>
              <a:rPr lang="ru-RU" sz="2000" dirty="0" smtClean="0"/>
              <a:t> Муромских »</a:t>
            </a:r>
          </a:p>
          <a:p>
            <a:endParaRPr lang="ru-RU" sz="2000" dirty="0"/>
          </a:p>
          <a:p>
            <a:r>
              <a:rPr lang="ru-RU" sz="2000" dirty="0" smtClean="0"/>
              <a:t>       Содержание</a:t>
            </a:r>
            <a:endParaRPr lang="ru-RU" sz="2000" dirty="0"/>
          </a:p>
          <a:p>
            <a:r>
              <a:rPr lang="ru-RU" sz="2000" dirty="0" smtClean="0"/>
              <a:t>1.Вступление                                                  3-4</a:t>
            </a:r>
          </a:p>
          <a:p>
            <a:endParaRPr lang="ru-RU" sz="2000" dirty="0"/>
          </a:p>
          <a:p>
            <a:r>
              <a:rPr lang="ru-RU" sz="2000" dirty="0"/>
              <a:t>2. </a:t>
            </a:r>
            <a:r>
              <a:rPr lang="ru-RU" sz="2000" dirty="0" smtClean="0"/>
              <a:t>Повесть </a:t>
            </a:r>
            <a:r>
              <a:rPr lang="ru-RU" sz="2000" dirty="0"/>
              <a:t>о Петре и Февронии </a:t>
            </a:r>
            <a:r>
              <a:rPr lang="ru-RU" sz="2000" dirty="0" smtClean="0"/>
              <a:t>Муромских    5-16</a:t>
            </a:r>
          </a:p>
          <a:p>
            <a:endParaRPr lang="ru-RU" sz="2000" dirty="0"/>
          </a:p>
          <a:p>
            <a:r>
              <a:rPr lang="ru-RU" sz="2000" dirty="0" smtClean="0"/>
              <a:t>3.Заключение                                                17-21</a:t>
            </a:r>
          </a:p>
          <a:p>
            <a:endParaRPr lang="ru-RU" sz="2000" dirty="0"/>
          </a:p>
          <a:p>
            <a:r>
              <a:rPr lang="ru-RU" sz="2000" dirty="0"/>
              <a:t>4.Используемая </a:t>
            </a:r>
            <a:r>
              <a:rPr lang="ru-RU" sz="2000" dirty="0" smtClean="0"/>
              <a:t>литература                           22</a:t>
            </a:r>
            <a:endParaRPr lang="ru-RU" sz="2000" dirty="0"/>
          </a:p>
          <a:p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2018г.</a:t>
            </a:r>
          </a:p>
          <a:p>
            <a:pPr algn="ctr"/>
            <a:r>
              <a:rPr lang="ru-RU" sz="2000" dirty="0"/>
              <a:t>г</a:t>
            </a:r>
            <a:r>
              <a:rPr lang="ru-RU" sz="2000" dirty="0" smtClean="0"/>
              <a:t>. Муром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87767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692696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stolzen Bojaren von Murom waren der </a:t>
            </a:r>
            <a:endParaRPr lang="de-DE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aus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einfachen Verhältnissen stammenden Fürstin übelgesinnt.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844824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Fewronija musste einwillig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Murom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verlassen.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2244934"/>
            <a:ext cx="53285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So könnte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sie einen beliebigen Schatz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mitnehmen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de-DE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Doch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von allen Schätzen nahm sie nur einen- ihren liebsten Gemahl, Fürst Pjotr, mit.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44" y="3378288"/>
            <a:ext cx="5594995" cy="34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84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0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548680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Nach der Abreise des Fűrstenpaares kam es zwischen </a:t>
            </a:r>
            <a:endParaRPr lang="de-DE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den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Bojaren zu grössen Zwistigkeiten:  sie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wollten  </a:t>
            </a:r>
          </a:p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den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Thron von Murom besteigen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564343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Endlich baten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sie Fürst Pjotr und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Fewroni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wieder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zurückzukommen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4608512" cy="372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54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Nach langjähriger Regierung, die Murom viel Gutes brachte, beschlossen die Gatten mit beiderseitiger Einwilligung, ins Kloster zu gehen: Pjotr wurde der Mönch Dawid und Fewronia- die Nonne Jewfrossinija.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4259326" cy="2791192"/>
          </a:xfrm>
          <a:prstGeom prst="rect">
            <a:avLst/>
          </a:prstGeom>
        </p:spPr>
      </p:pic>
      <p:sp>
        <p:nvSpPr>
          <p:cNvPr id="4" name="AutoShape 2" descr="https://www.syl.ru/misc/i/ai/314996/17827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 descr="https://www.syl.ru/misc/i/ai/314996/178277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https://www.syl.ru/misc/i/ai/314996/178277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74" y="4221088"/>
            <a:ext cx="3117726" cy="25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41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332656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Zuvor hatten sie sich in der Kirche zu Maria Geburt </a:t>
            </a:r>
            <a:endParaRPr lang="de-DE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eine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gemeinsame Grabstatte bereiten lassen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und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sie wünschten sich sehnlichst, an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einem</a:t>
            </a:r>
          </a:p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und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demselben Tag aus der Welt zu scheiden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69" y="1988840"/>
            <a:ext cx="3632605" cy="44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04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548680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Nach ihrem Tod wurden die Eheleute im Grab wiedervereinigt und dort ruhen sie gemeinsam bis heute. </a:t>
            </a:r>
            <a:endParaRPr lang="de-DE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DE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19. September 1992 wurden die Reliquien der heiligen Fürsten in das Heilige Dreifaltigkeits-Frauenkloster verlegt, wo sie sich auch heute noch</a:t>
            </a: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befinden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murom.ru/node/images/fevr/ob011_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4248472" cy="3044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032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32656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Im Jahre 2008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 wurde ein Kommunique unterzeichnet, welches den 8. Juli, den</a:t>
            </a:r>
            <a:r>
              <a:rPr lang="de-DE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russischen Tages der Verliebten, zum Tag des Gedenkens an die Heiligen Pjotr und Fewronija proklamierte.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76872"/>
            <a:ext cx="4872542" cy="36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33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160" y="2132856"/>
            <a:ext cx="5181216" cy="37319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260648"/>
            <a:ext cx="63367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 8. Juli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reißt der Strom der Besucher, die aus allen Ecken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Welt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nach Murom kommen.</a:t>
            </a:r>
          </a:p>
          <a:p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Die heiligen Fürsten helfen jedem, seine familiären Probleme zu lösen, und sie treten fürbittend vor Gott hin.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de-DE" sz="2000" dirty="0">
              <a:latin typeface="Times New Roman" pitchFamily="18" charset="0"/>
              <a:cs typeface="Times New Roman" pitchFamily="18" charset="0"/>
            </a:endParaRPr>
          </a:p>
          <a:p>
            <a:endParaRPr lang="de-DE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951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188641"/>
            <a:ext cx="66064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 </a:t>
            </a:r>
            <a:r>
              <a:rPr lang="en-US" sz="2000" i="1" dirty="0" smtClean="0"/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Beantwortet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Fragen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.  Was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richtig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1.Wer hat die Geschichte von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Pjotr und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Fewronija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geschrieben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  (der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Schriftsteller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der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Prister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das Volk)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2.Was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diente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ihm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Grundlage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Märchen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Legende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Sprichwörter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3.Warum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hatte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Pjotr schreckliches Leiden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de-DE" i="1" dirty="0">
                <a:latin typeface="Times New Roman" pitchFamily="18" charset="0"/>
                <a:cs typeface="Times New Roman" pitchFamily="18" charset="0"/>
              </a:rPr>
              <a:t>   -wegen Streiten mit den Bojaren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i="1" dirty="0">
                <a:latin typeface="Times New Roman" pitchFamily="18" charset="0"/>
                <a:cs typeface="Times New Roman" pitchFamily="18" charset="0"/>
              </a:rPr>
              <a:t>   -wegen de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e-DE" i="1" dirty="0">
                <a:latin typeface="Times New Roman" pitchFamily="18" charset="0"/>
                <a:cs typeface="Times New Roman" pitchFamily="18" charset="0"/>
              </a:rPr>
              <a:t> giftigen Blut des Drachens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i="1" dirty="0">
                <a:latin typeface="Times New Roman" pitchFamily="18" charset="0"/>
                <a:cs typeface="Times New Roman" pitchFamily="18" charset="0"/>
              </a:rPr>
              <a:t>   -wegen der weisen Jungfrau </a:t>
            </a:r>
            <a:r>
              <a:rPr lang="de-DE" i="1" dirty="0" err="1" smtClean="0">
                <a:latin typeface="Times New Roman" pitchFamily="18" charset="0"/>
                <a:cs typeface="Times New Roman" pitchFamily="18" charset="0"/>
              </a:rPr>
              <a:t>Fewronija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4. Von wem wurde Pjotr geheilt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de-DE" i="1" dirty="0">
                <a:latin typeface="Times New Roman" pitchFamily="18" charset="0"/>
                <a:cs typeface="Times New Roman" pitchFamily="18" charset="0"/>
              </a:rPr>
              <a:t>   - von der weisen Jungfrau </a:t>
            </a:r>
            <a:r>
              <a:rPr lang="de-DE" i="1" dirty="0" err="1" smtClean="0">
                <a:latin typeface="Times New Roman" pitchFamily="18" charset="0"/>
                <a:cs typeface="Times New Roman" pitchFamily="18" charset="0"/>
              </a:rPr>
              <a:t>Fewronija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i="1" dirty="0">
                <a:latin typeface="Times New Roman" pitchFamily="18" charset="0"/>
                <a:cs typeface="Times New Roman" pitchFamily="18" charset="0"/>
              </a:rPr>
              <a:t>   -von dem einfachen Bauernmädchen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i="1" dirty="0">
                <a:latin typeface="Times New Roman" pitchFamily="18" charset="0"/>
                <a:cs typeface="Times New Roman" pitchFamily="18" charset="0"/>
              </a:rPr>
              <a:t>   -von der Tochter eines Honigsammler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5. Aus welcher Familie stammte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Fewronija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der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Bojarenfamilie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aus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der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Bauernfamilie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einfachen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Familie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6. Was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fűr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Versprechen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nahm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Fewronija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bei dem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Fűrst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ab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i="1" dirty="0">
                <a:latin typeface="Times New Roman" pitchFamily="18" charset="0"/>
                <a:cs typeface="Times New Roman" pitchFamily="18" charset="0"/>
              </a:rPr>
              <a:t>- der </a:t>
            </a:r>
            <a:r>
              <a:rPr lang="de-DE" i="1" dirty="0" err="1">
                <a:latin typeface="Times New Roman" pitchFamily="18" charset="0"/>
                <a:cs typeface="Times New Roman" pitchFamily="18" charset="0"/>
              </a:rPr>
              <a:t>Fűrst</a:t>
            </a:r>
            <a:r>
              <a:rPr lang="de-DE" i="1" dirty="0">
                <a:latin typeface="Times New Roman" pitchFamily="18" charset="0"/>
                <a:cs typeface="Times New Roman" pitchFamily="18" charset="0"/>
              </a:rPr>
              <a:t> versprach </a:t>
            </a:r>
            <a:r>
              <a:rPr lang="de-DE" i="1" dirty="0" err="1" smtClean="0">
                <a:latin typeface="Times New Roman" pitchFamily="18" charset="0"/>
                <a:cs typeface="Times New Roman" pitchFamily="18" charset="0"/>
              </a:rPr>
              <a:t>Fewronija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i="1" dirty="0">
                <a:latin typeface="Times New Roman" pitchFamily="18" charset="0"/>
                <a:cs typeface="Times New Roman" pitchFamily="18" charset="0"/>
              </a:rPr>
              <a:t>zu heiraten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i="1" dirty="0">
                <a:latin typeface="Times New Roman" pitchFamily="18" charset="0"/>
                <a:cs typeface="Times New Roman" pitchFamily="18" charset="0"/>
              </a:rPr>
              <a:t>   - der </a:t>
            </a:r>
            <a:r>
              <a:rPr lang="de-DE" i="1" dirty="0" err="1">
                <a:latin typeface="Times New Roman" pitchFamily="18" charset="0"/>
                <a:cs typeface="Times New Roman" pitchFamily="18" charset="0"/>
              </a:rPr>
              <a:t>Fűrst</a:t>
            </a:r>
            <a:r>
              <a:rPr lang="de-DE" i="1" dirty="0">
                <a:latin typeface="Times New Roman" pitchFamily="18" charset="0"/>
                <a:cs typeface="Times New Roman" pitchFamily="18" charset="0"/>
              </a:rPr>
              <a:t> versprach sie reich zu machen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dirty="0">
                <a:latin typeface="Times New Roman" pitchFamily="18" charset="0"/>
                <a:cs typeface="Times New Roman" pitchFamily="18" charset="0"/>
              </a:rPr>
              <a:t>   - der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Fűrst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versprach sie zu einer </a:t>
            </a:r>
            <a:r>
              <a:rPr lang="de-DE" dirty="0" err="1">
                <a:latin typeface="Times New Roman" pitchFamily="18" charset="0"/>
                <a:cs typeface="Times New Roman" pitchFamily="18" charset="0"/>
              </a:rPr>
              <a:t>Fűrstin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zu machen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200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60648"/>
            <a:ext cx="675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Wir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haben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die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Kennziffern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der Ehen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und der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Scheidungen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der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Stadt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Murom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fűr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Jahre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gemacht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251738"/>
              </p:ext>
            </p:extLst>
          </p:nvPr>
        </p:nvGraphicFramePr>
        <p:xfrm>
          <a:off x="2483768" y="2060848"/>
          <a:ext cx="591176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790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60649"/>
            <a:ext cx="667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Wir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haben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gesehen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das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mmer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mehr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Ehen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am 8.Juli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geschlossen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werden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220" y="1700807"/>
            <a:ext cx="5524180" cy="40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0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332656"/>
            <a:ext cx="633670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Аннотация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Данный материал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включает: текст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краеведческой направленности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«Повесть 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Петре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Февронии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Муромских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немецком языке и задания к нему, нацеленные на совершенствование навыков чтения 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говорения 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учащихся 10-11 классов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студентов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Цели работы: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 к истории родного города и его традициям средствами немецкого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языка;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познакомить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сюжетом произведения Ермолая-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Еразма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Повесть 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Петре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Февронии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Муромских»;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нравственный потенциал традиционных семейных отношений в становлении счастливой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семьи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примере образов святых благоверных.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Проблема исследования: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найти наиболее эффективные средства для формирования духовности, нравственных идеалов и семейных ценностей, свойственных традиционной русской семье.</a:t>
            </a:r>
          </a:p>
          <a:p>
            <a:pPr algn="ctr"/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7310"/>
            <a:ext cx="2304256" cy="201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33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620688"/>
            <a:ext cx="6678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Die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wichtigsten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Eigenschaften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in der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Familie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sind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Verständnis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Liebe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Gűte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Hilfe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Respekt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Vertrauen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Fűrsorge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Freundschaft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wird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die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Familie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glűcklich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leben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60849"/>
            <a:ext cx="667848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Meine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ltern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leben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glűcklich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Ehe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schon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Jahre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/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Das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wichtigste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unserem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Leben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die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Familie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Zuerst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das die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Familie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in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deren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geboren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bist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dann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die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Familie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die du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selber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schaffst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69064"/>
            <a:ext cx="4320480" cy="280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8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692696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«Familie ist wichtig! Familie - es ist schwierig!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2400" b="1" dirty="0">
                <a:latin typeface="Times New Roman" pitchFamily="18" charset="0"/>
                <a:cs typeface="Times New Roman" pitchFamily="18" charset="0"/>
              </a:rPr>
              <a:t>                 Aber glückliches Leben allein ist unmöglich!»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ГАЛОЧКА\Пётр и Февронья\КАРТИНКИ ПЕТР И ФЕВРОНЬЯ\353797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5328592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122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404665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</a:t>
            </a:r>
            <a:r>
              <a:rPr lang="ru-RU" b="1" dirty="0" smtClean="0"/>
              <a:t>Литература: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  <a:p>
            <a:endParaRPr lang="en-US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196752"/>
            <a:ext cx="6588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Ермолай-</a:t>
            </a:r>
            <a:r>
              <a:rPr lang="ru-RU" dirty="0" err="1" smtClean="0"/>
              <a:t>Еразм</a:t>
            </a:r>
            <a:r>
              <a:rPr lang="ru-RU" i="1" dirty="0"/>
              <a:t>.</a:t>
            </a:r>
            <a:r>
              <a:rPr lang="ru-RU" dirty="0"/>
              <a:t> Повесть о </a:t>
            </a:r>
            <a:r>
              <a:rPr lang="ru-RU" dirty="0" err="1"/>
              <a:t>Петре</a:t>
            </a:r>
            <a:r>
              <a:rPr lang="ru-RU" dirty="0"/>
              <a:t> и </a:t>
            </a:r>
            <a:r>
              <a:rPr lang="ru-RU" dirty="0" err="1"/>
              <a:t>Февронии</a:t>
            </a:r>
            <a:r>
              <a:rPr lang="ru-RU" dirty="0"/>
              <a:t> - </a:t>
            </a:r>
            <a:r>
              <a:rPr lang="en-US" dirty="0"/>
              <a:t>https://azbyka.ru/fiction/povest-o-petre-i-fevronii/</a:t>
            </a:r>
            <a:r>
              <a:rPr lang="ru-RU" dirty="0"/>
              <a:t>2018/</a:t>
            </a:r>
          </a:p>
          <a:p>
            <a:endParaRPr lang="ru-RU" dirty="0" smtClean="0"/>
          </a:p>
          <a:p>
            <a:r>
              <a:rPr lang="ru-RU" dirty="0" smtClean="0"/>
              <a:t>Дмитриева Р.П.</a:t>
            </a:r>
            <a:r>
              <a:rPr lang="ru-RU" dirty="0"/>
              <a:t> Повесть о </a:t>
            </a:r>
            <a:r>
              <a:rPr lang="ru-RU" dirty="0" err="1"/>
              <a:t>Петре</a:t>
            </a:r>
            <a:r>
              <a:rPr lang="ru-RU" dirty="0"/>
              <a:t> и </a:t>
            </a:r>
            <a:r>
              <a:rPr lang="ru-RU" dirty="0" err="1"/>
              <a:t>Февронии</a:t>
            </a:r>
            <a:r>
              <a:rPr lang="ru-RU" dirty="0"/>
              <a:t> </a:t>
            </a:r>
            <a:r>
              <a:rPr lang="ru-RU" dirty="0" smtClean="0"/>
              <a:t>– Ленинград:</a:t>
            </a:r>
          </a:p>
          <a:p>
            <a:r>
              <a:rPr lang="ru-RU" dirty="0" smtClean="0"/>
              <a:t>Наука, 1979 – с.35-50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916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3244334"/>
            <a:ext cx="1944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1340768"/>
            <a:ext cx="5832648" cy="49901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5736" y="260648"/>
            <a:ext cx="6408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</a:t>
            </a:r>
            <a:r>
              <a:rPr lang="en-US" sz="2400" dirty="0" smtClean="0"/>
              <a:t>Was</a:t>
            </a:r>
            <a:r>
              <a:rPr lang="ru-RU" sz="2400" dirty="0" smtClean="0"/>
              <a:t> </a:t>
            </a:r>
            <a:r>
              <a:rPr lang="en-US" sz="2400" dirty="0" smtClean="0"/>
              <a:t>bedeutet</a:t>
            </a:r>
            <a:r>
              <a:rPr lang="ru-RU" sz="2400" dirty="0" smtClean="0"/>
              <a:t> </a:t>
            </a:r>
            <a:r>
              <a:rPr lang="en-US" sz="2400" dirty="0" smtClean="0"/>
              <a:t>fűr</a:t>
            </a:r>
            <a:r>
              <a:rPr lang="ru-RU" sz="2400" dirty="0" smtClean="0"/>
              <a:t> </a:t>
            </a:r>
            <a:r>
              <a:rPr lang="en-US" sz="2400" dirty="0" smtClean="0"/>
              <a:t>Sie eine ideale </a:t>
            </a:r>
            <a:r>
              <a:rPr lang="en-US" sz="2400" dirty="0" err="1"/>
              <a:t>Familie</a:t>
            </a:r>
            <a:r>
              <a:rPr lang="en-US" sz="2400" dirty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14253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39752" y="260649"/>
            <a:ext cx="65527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         Was </a:t>
            </a:r>
            <a:r>
              <a:rPr lang="en-US" sz="2400" i="1" dirty="0" err="1" smtClean="0"/>
              <a:t>fűr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ein</a:t>
            </a:r>
            <a:r>
              <a:rPr lang="en-US" sz="2400" i="1" dirty="0" smtClean="0"/>
              <a:t> </a:t>
            </a:r>
            <a:r>
              <a:rPr lang="en-US" sz="2400" i="1" dirty="0"/>
              <a:t>Tag </a:t>
            </a:r>
            <a:r>
              <a:rPr lang="en-US" sz="2400" i="1" dirty="0" err="1"/>
              <a:t>ist</a:t>
            </a:r>
            <a:r>
              <a:rPr lang="en-US" sz="2400" i="1" dirty="0"/>
              <a:t> </a:t>
            </a:r>
            <a:r>
              <a:rPr lang="en-US" sz="2400" i="1" dirty="0" smtClean="0"/>
              <a:t>der 8 </a:t>
            </a:r>
            <a:r>
              <a:rPr lang="en-US" sz="2400" i="1" dirty="0" err="1" smtClean="0"/>
              <a:t>Juli</a:t>
            </a:r>
            <a:r>
              <a:rPr lang="en-US" sz="2400" i="1" dirty="0" smtClean="0"/>
              <a:t>?</a:t>
            </a:r>
            <a:endParaRPr lang="ru-RU" sz="2400" i="1" dirty="0" smtClean="0"/>
          </a:p>
          <a:p>
            <a:endParaRPr lang="ru-RU" sz="2400" i="1" dirty="0"/>
          </a:p>
          <a:p>
            <a:r>
              <a:rPr lang="en-US" sz="2000" b="1" i="1" dirty="0"/>
              <a:t>Das </a:t>
            </a:r>
            <a:r>
              <a:rPr lang="en-US" sz="2000" b="1" i="1" dirty="0" err="1"/>
              <a:t>ist</a:t>
            </a:r>
            <a:r>
              <a:rPr lang="en-US" sz="2000" b="1" i="1" dirty="0"/>
              <a:t> der Tag der </a:t>
            </a:r>
            <a:r>
              <a:rPr lang="en-US" sz="2000" b="1" i="1" dirty="0" err="1"/>
              <a:t>Familie</a:t>
            </a:r>
            <a:r>
              <a:rPr lang="en-US" sz="2000" b="1" i="1" dirty="0"/>
              <a:t>, </a:t>
            </a:r>
            <a:r>
              <a:rPr lang="en-US" sz="2000" b="1" i="1" dirty="0" err="1"/>
              <a:t>Liebe</a:t>
            </a:r>
            <a:r>
              <a:rPr lang="en-US" sz="2000" b="1" i="1" dirty="0"/>
              <a:t> und </a:t>
            </a:r>
            <a:r>
              <a:rPr lang="en-US" sz="2000" b="1" i="1" dirty="0" err="1"/>
              <a:t>Treue</a:t>
            </a:r>
            <a:r>
              <a:rPr lang="en-US" sz="2000" b="1" i="1" dirty="0" smtClean="0"/>
              <a:t>.</a:t>
            </a:r>
          </a:p>
          <a:p>
            <a:endParaRPr lang="en-US" sz="2000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Jedes</a:t>
            </a:r>
            <a:r>
              <a:rPr lang="en-US" dirty="0" smtClean="0"/>
              <a:t> </a:t>
            </a:r>
            <a:r>
              <a:rPr lang="en-US" dirty="0" err="1" smtClean="0"/>
              <a:t>Jahr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 die Menschen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Messe</a:t>
            </a:r>
            <a:r>
              <a:rPr lang="en-US" dirty="0" smtClean="0"/>
              <a:t> ins </a:t>
            </a:r>
            <a:r>
              <a:rPr lang="en-US" dirty="0" err="1" smtClean="0"/>
              <a:t>Troizkij</a:t>
            </a:r>
            <a:r>
              <a:rPr lang="en-US" dirty="0" smtClean="0"/>
              <a:t> </a:t>
            </a:r>
            <a:r>
              <a:rPr lang="en-US" dirty="0" err="1" smtClean="0"/>
              <a:t>Kloster</a:t>
            </a:r>
            <a:r>
              <a:rPr lang="en-US" dirty="0"/>
              <a:t>.  Die </a:t>
            </a:r>
            <a:r>
              <a:rPr lang="en-US" dirty="0" err="1" smtClean="0"/>
              <a:t>heiligen</a:t>
            </a:r>
            <a:r>
              <a:rPr lang="en-US" dirty="0" smtClean="0"/>
              <a:t> </a:t>
            </a:r>
            <a:r>
              <a:rPr lang="en-US" dirty="0" err="1" smtClean="0"/>
              <a:t>Fűrsten</a:t>
            </a:r>
            <a:r>
              <a:rPr lang="en-US" dirty="0" smtClean="0"/>
              <a:t> </a:t>
            </a:r>
            <a:r>
              <a:rPr lang="en-US" dirty="0" err="1" smtClean="0"/>
              <a:t>Pjotr</a:t>
            </a:r>
            <a:r>
              <a:rPr lang="en-US" dirty="0" smtClean="0"/>
              <a:t> </a:t>
            </a:r>
            <a:r>
              <a:rPr lang="en-US" dirty="0"/>
              <a:t>und </a:t>
            </a:r>
            <a:r>
              <a:rPr lang="en-US" dirty="0" err="1"/>
              <a:t>Fewronija</a:t>
            </a:r>
            <a:r>
              <a:rPr lang="en-US" dirty="0"/>
              <a:t> von Murom </a:t>
            </a:r>
            <a:r>
              <a:rPr lang="en-US" dirty="0" err="1" smtClean="0"/>
              <a:t>helfen</a:t>
            </a:r>
            <a:r>
              <a:rPr lang="en-US" dirty="0" smtClean="0"/>
              <a:t>  </a:t>
            </a:r>
            <a:r>
              <a:rPr lang="en-US" dirty="0" err="1" smtClean="0"/>
              <a:t>jedem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familiären</a:t>
            </a:r>
            <a:r>
              <a:rPr lang="en-US" dirty="0" smtClean="0"/>
              <a:t> </a:t>
            </a:r>
            <a:r>
              <a:rPr lang="en-US" dirty="0" err="1" smtClean="0"/>
              <a:t>Probleme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lösen</a:t>
            </a:r>
            <a:r>
              <a:rPr lang="en-US" dirty="0" smtClean="0"/>
              <a:t>.</a:t>
            </a:r>
          </a:p>
          <a:p>
            <a:endParaRPr lang="ru-RU" dirty="0"/>
          </a:p>
          <a:p>
            <a:r>
              <a:rPr lang="en-US" dirty="0" err="1" smtClean="0"/>
              <a:t>Seit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Jahre</a:t>
            </a:r>
            <a:r>
              <a:rPr lang="en-US" dirty="0" smtClean="0"/>
              <a:t> </a:t>
            </a:r>
            <a:r>
              <a:rPr lang="en-US" dirty="0"/>
              <a:t>2008 </a:t>
            </a:r>
            <a:r>
              <a:rPr lang="en-US" dirty="0" err="1"/>
              <a:t>wird</a:t>
            </a:r>
            <a:r>
              <a:rPr lang="en-US" dirty="0"/>
              <a:t> der 8.Juli </a:t>
            </a:r>
            <a:r>
              <a:rPr lang="en-US" dirty="0" err="1"/>
              <a:t>als</a:t>
            </a:r>
            <a:r>
              <a:rPr lang="en-US" dirty="0"/>
              <a:t> den </a:t>
            </a:r>
            <a:r>
              <a:rPr lang="en-US" dirty="0" err="1"/>
              <a:t>Gedenktag</a:t>
            </a:r>
            <a:r>
              <a:rPr lang="en-US" dirty="0"/>
              <a:t> der </a:t>
            </a:r>
            <a:r>
              <a:rPr lang="en-US" dirty="0" err="1" smtClean="0"/>
              <a:t>heiligen</a:t>
            </a:r>
            <a:r>
              <a:rPr lang="en-US" dirty="0" smtClean="0"/>
              <a:t> </a:t>
            </a:r>
            <a:r>
              <a:rPr lang="en-US" dirty="0" err="1" smtClean="0"/>
              <a:t>Fűrsten</a:t>
            </a:r>
            <a:r>
              <a:rPr lang="en-US" dirty="0" smtClean="0"/>
              <a:t> </a:t>
            </a:r>
            <a:r>
              <a:rPr lang="en-US" dirty="0" err="1" smtClean="0"/>
              <a:t>proklamirt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diesem</a:t>
            </a:r>
            <a:r>
              <a:rPr lang="en-US" dirty="0" smtClean="0"/>
              <a:t> </a:t>
            </a:r>
            <a:r>
              <a:rPr lang="en-US" dirty="0" err="1" smtClean="0"/>
              <a:t>Jahr</a:t>
            </a:r>
            <a:r>
              <a:rPr lang="en-US" dirty="0" smtClean="0"/>
              <a:t> </a:t>
            </a:r>
            <a:r>
              <a:rPr lang="en-US" dirty="0" err="1" smtClean="0"/>
              <a:t>begehen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schon</a:t>
            </a:r>
            <a:r>
              <a:rPr lang="en-US" dirty="0" smtClean="0"/>
              <a:t> </a:t>
            </a:r>
            <a:r>
              <a:rPr lang="en-US" dirty="0"/>
              <a:t>10 </a:t>
            </a:r>
            <a:r>
              <a:rPr lang="en-US" dirty="0" err="1"/>
              <a:t>Jahre</a:t>
            </a:r>
            <a:r>
              <a:rPr lang="en-US" dirty="0"/>
              <a:t>,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Kommunique</a:t>
            </a:r>
            <a:r>
              <a:rPr lang="en-US" dirty="0" smtClean="0"/>
              <a:t> </a:t>
            </a:r>
            <a:r>
              <a:rPr lang="en-US" dirty="0" err="1" smtClean="0"/>
              <a:t>unterzeichnet</a:t>
            </a:r>
            <a:r>
              <a:rPr lang="en-US" dirty="0" smtClean="0"/>
              <a:t> </a:t>
            </a:r>
            <a:r>
              <a:rPr lang="en-US" dirty="0" err="1" smtClean="0"/>
              <a:t>wurde</a:t>
            </a:r>
            <a:r>
              <a:rPr lang="en-US" dirty="0"/>
              <a:t>, welches den 8. </a:t>
            </a:r>
            <a:r>
              <a:rPr lang="en-US" dirty="0" err="1"/>
              <a:t>Juli</a:t>
            </a:r>
            <a:r>
              <a:rPr lang="en-US" dirty="0"/>
              <a:t>, den </a:t>
            </a:r>
            <a:r>
              <a:rPr lang="en-US" dirty="0" err="1"/>
              <a:t>russischen</a:t>
            </a:r>
            <a:r>
              <a:rPr lang="en-US" dirty="0"/>
              <a:t> Tag der </a:t>
            </a:r>
            <a:r>
              <a:rPr lang="en-US" dirty="0" err="1"/>
              <a:t>Verliebten,zum</a:t>
            </a:r>
            <a:r>
              <a:rPr lang="en-US" dirty="0"/>
              <a:t> Tag des </a:t>
            </a:r>
            <a:r>
              <a:rPr lang="en-US" dirty="0" err="1" smtClean="0"/>
              <a:t>Gedenkens</a:t>
            </a:r>
            <a:r>
              <a:rPr lang="en-US" dirty="0" smtClean="0"/>
              <a:t> an </a:t>
            </a:r>
            <a:r>
              <a:rPr lang="en-US" dirty="0"/>
              <a:t>die </a:t>
            </a:r>
            <a:r>
              <a:rPr lang="en-US" dirty="0" err="1" smtClean="0"/>
              <a:t>Heiligen</a:t>
            </a:r>
            <a:r>
              <a:rPr lang="en-US" dirty="0" smtClean="0"/>
              <a:t> </a:t>
            </a:r>
            <a:r>
              <a:rPr lang="en-US" dirty="0" err="1" smtClean="0"/>
              <a:t>Pjotr</a:t>
            </a:r>
            <a:r>
              <a:rPr lang="en-US" dirty="0" smtClean="0"/>
              <a:t> </a:t>
            </a:r>
            <a:r>
              <a:rPr lang="en-US" dirty="0"/>
              <a:t>und </a:t>
            </a:r>
            <a:r>
              <a:rPr lang="en-US" dirty="0" err="1" smtClean="0"/>
              <a:t>Fewronija</a:t>
            </a:r>
            <a:r>
              <a:rPr lang="en-US" dirty="0" smtClean="0"/>
              <a:t> </a:t>
            </a:r>
            <a:r>
              <a:rPr lang="en-US" dirty="0" err="1" smtClean="0"/>
              <a:t>proklamiert</a:t>
            </a:r>
            <a:r>
              <a:rPr lang="en-US" dirty="0" smtClean="0"/>
              <a:t> </a:t>
            </a:r>
            <a:r>
              <a:rPr lang="en-US" dirty="0" err="1" smtClean="0"/>
              <a:t>wurde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1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188640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heiligen Fürsten Pjotr und Fewronija von Murom </a:t>
            </a:r>
            <a:endParaRPr lang="de-DE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erden als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die Verkörperung der geistigen familiären Werte betrachtet.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3565835" cy="449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505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332656"/>
            <a:ext cx="64087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"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Die Geschichte von Pjotr und Fewronija Muromskije" </a:t>
            </a:r>
            <a:endParaRPr lang="de-DE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wurde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vom berühmten geistlichen Schriftsteller des XVI Jahrhunderts Ermolaj Erasmus aufgeschrieben</a:t>
            </a:r>
            <a:r>
              <a:rPr lang="de-DE" sz="2000" dirty="0"/>
              <a:t>.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08920"/>
            <a:ext cx="3366119" cy="38446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1556792"/>
            <a:ext cx="4302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Als Grundlage dafür dienten ihm  die Überlieferungen und Legenden dieser Gegend.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laycast.ru/uploads/2017/07/09/22987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89" y="3212976"/>
            <a:ext cx="3222104" cy="29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44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332656"/>
            <a:ext cx="48965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Pjotr besiegte den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Drachen, aber</a:t>
            </a:r>
          </a:p>
          <a:p>
            <a:pPr algn="ctr"/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urch giftiges B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lut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des Drachens bekam er ein schreckliches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Leiden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18" y="2132856"/>
            <a:ext cx="4536505" cy="340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92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260648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wurde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von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der weisen Jungfrau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Fewronija geheilt.</a:t>
            </a:r>
          </a:p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799" y="4293096"/>
            <a:ext cx="2952328" cy="2260699"/>
          </a:xfrm>
          <a:prstGeom prst="rect">
            <a:avLst/>
          </a:prstGeom>
        </p:spPr>
      </p:pic>
      <p:pic>
        <p:nvPicPr>
          <p:cNvPr id="5122" name="Picture 2" descr="http://xn--80aebk1aoh.xn--h1aafdsgx.xn--80aykt.xn--90ais/wp-content/uploads/2017/07/Bolez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03" y="1290630"/>
            <a:ext cx="3731794" cy="322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801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404664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Fewronija heilte den Fürsten, aber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vorher</a:t>
            </a:r>
          </a:p>
          <a:p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nahm sie ihm das Versprechen ab, sie zu heiraten.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39" y="3817494"/>
            <a:ext cx="3332861" cy="3040505"/>
          </a:xfrm>
          <a:prstGeom prst="rect">
            <a:avLst/>
          </a:prstGeom>
        </p:spPr>
      </p:pic>
      <p:sp>
        <p:nvSpPr>
          <p:cNvPr id="4" name="AutoShape 4" descr="https://kulturologia.ru/files/u19001/Peter-and-Fevronia-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6" descr="https://kulturologia.ru/files/u19001/Peter-and-Fevronia-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8" descr="https://kulturologia.ru/files/u19001/Peter-and-Fevronia-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10" descr="https://kulturologia.ru/files/u19001/Peter-and-Fevronia-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2" descr="https://kulturologia.ru/files/u19001/Peter-and-Fevronia-6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12550"/>
            <a:ext cx="3600400" cy="279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86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776</TotalTime>
  <Words>861</Words>
  <Application>Microsoft Office PowerPoint</Application>
  <PresentationFormat>Экран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59</cp:revision>
  <dcterms:created xsi:type="dcterms:W3CDTF">2018-02-21T15:16:02Z</dcterms:created>
  <dcterms:modified xsi:type="dcterms:W3CDTF">2018-12-25T16:25:30Z</dcterms:modified>
</cp:coreProperties>
</file>