
<file path=[Content_Types].xml><?xml version="1.0" encoding="utf-8"?>
<Types xmlns="http://schemas.openxmlformats.org/package/2006/content-types">
  <Default Extension="png" ContentType="image/png"/>
  <Default Extension="mp3" ContentType="audio/unknown"/>
  <Default Extension="jfif" ContentType="image/j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12"/>
  </p:notesMasterIdLst>
  <p:sldIdLst>
    <p:sldId id="272" r:id="rId2"/>
    <p:sldId id="256" r:id="rId3"/>
    <p:sldId id="257" r:id="rId4"/>
    <p:sldId id="259" r:id="rId5"/>
    <p:sldId id="262" r:id="rId6"/>
    <p:sldId id="263" r:id="rId7"/>
    <p:sldId id="264" r:id="rId8"/>
    <p:sldId id="266" r:id="rId9"/>
    <p:sldId id="267" r:id="rId10"/>
    <p:sldId id="27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сения Ершова" initials="КЕ"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8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223" autoAdjust="0"/>
  </p:normalViewPr>
  <p:slideViewPr>
    <p:cSldViewPr snapToGrid="0">
      <p:cViewPr>
        <p:scale>
          <a:sx n="58" d="100"/>
          <a:sy n="58" d="100"/>
        </p:scale>
        <p:origin x="-1716"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793BF-195B-4DB4-90E8-49F5C3865CF8}" type="datetimeFigureOut">
              <a:rPr lang="ru-RU" smtClean="0"/>
              <a:t>24.12.2018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B1489-1C2E-4B77-BE40-EE9D7A319153}" type="slidenum">
              <a:rPr lang="ru-RU" smtClean="0"/>
              <a:t>‹#›</a:t>
            </a:fld>
            <a:endParaRPr lang="ru-RU"/>
          </a:p>
        </p:txBody>
      </p:sp>
    </p:spTree>
    <p:extLst>
      <p:ext uri="{BB962C8B-B14F-4D97-AF65-F5344CB8AC3E}">
        <p14:creationId xmlns:p14="http://schemas.microsoft.com/office/powerpoint/2010/main" val="114228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ru.wikipedia.org/wiki/%D0%A4%D1%83%D1%82%D0%B1%D0%BE%D0%BB%D0%B8%D1%81%D1%82" TargetMode="External"/><Relationship Id="rId13" Type="http://schemas.openxmlformats.org/officeDocument/2006/relationships/hyperlink" Target="https://ru.wikipedia.org/wiki/%D0%97%D0%B0%D1%81%D0%BB%D1%83%D0%B6%D0%B5%D0%BD%D0%BD%D1%8B%D0%B9_%D0%BC%D0%B0%D1%81%D1%82%D0%B5%D1%80_%D1%81%D0%BF%D0%BE%D1%80%D1%82%D0%B0_%D0%A0%D0%BE%D1%81%D1%81%D0%B8%D0%B8" TargetMode="External"/><Relationship Id="rId18" Type="http://schemas.openxmlformats.org/officeDocument/2006/relationships/hyperlink" Target="https://ru.wikipedia.org/wiki/8_%D0%B0%D0%BF%D1%80%D0%B5%D0%BB%D1%8F" TargetMode="External"/><Relationship Id="rId26" Type="http://schemas.openxmlformats.org/officeDocument/2006/relationships/hyperlink" Target="https://ru.wikipedia.org/wiki/%D0%A7%D0%B5%D0%BC%D0%BF%D0%B8%D0%BE%D0%BD%D0%B0%D1%82_%D0%BC%D0%B8%D1%80%D0%B0_%D0%BF%D0%BE_%D1%84%D1%83%D1%82%D0%B1%D0%BE%D0%BB%D1%83_2018" TargetMode="External"/><Relationship Id="rId3" Type="http://schemas.openxmlformats.org/officeDocument/2006/relationships/hyperlink" Target="https://ru.wikipedia.org/wiki/29_%D0%BC%D0%B0%D1%8F" TargetMode="External"/><Relationship Id="rId21" Type="http://schemas.openxmlformats.org/officeDocument/2006/relationships/hyperlink" Target="https://ru.wikipedia.org/wiki/%D0%9C%D0%BE%D1%81%D0%BA%D0%BE%D0%B2%D1%81%D0%BA%D0%B0%D1%8F_%D0%BE%D0%B1%D0%BB%D0%B0%D1%81%D1%82%D1%8C" TargetMode="External"/><Relationship Id="rId34" Type="http://schemas.openxmlformats.org/officeDocument/2006/relationships/hyperlink" Target="https://ru.wikipedia.org/wiki/%D0%90%D0%BA%D0%B8%D0%BD%D1%84%D0%B5%D0%B5%D0%B2,_%D0%98%D0%B3%D0%BE%D1%80%D1%8C_%D0%92%D0%BB%D0%B0%D0%B4%D0%B8%D0%BC%D0%B8%D1%80%D0%BE%D0%B2%D0%B8%D1%87#cite_note-9%D0%BA%D1%80%D0%B0%D1%82%D0%BD%D1%8B%D0%B9%D0%B8%D0%BC%D0%B5%D0%BD%D0%B8%D0%AF%D1%88%D0%B8%D0%BD%D0%B0-7" TargetMode="External"/><Relationship Id="rId7" Type="http://schemas.openxmlformats.org/officeDocument/2006/relationships/hyperlink" Target="https://ru.wikipedia.org/wiki/%D0%A0%D0%BE%D1%81%D1%81%D0%B8%D1%8F" TargetMode="External"/><Relationship Id="rId12" Type="http://schemas.openxmlformats.org/officeDocument/2006/relationships/hyperlink" Target="https://ru.wikipedia.org/wiki/%D0%A1%D0%B1%D0%BE%D1%80%D0%BD%D0%B0%D1%8F_%D0%A0%D0%BE%D1%81%D1%81%D0%B8%D0%B8_%D0%BF%D0%BE_%D1%84%D1%83%D1%82%D0%B1%D0%BE%D0%BB%D1%83" TargetMode="External"/><Relationship Id="rId17" Type="http://schemas.openxmlformats.org/officeDocument/2006/relationships/hyperlink" Target="https://ru.wikipedia.org/wiki/%D0%A5%D0%B8%D0%B4%D0%B4%D0%B8%D0%BD%D0%BA,_%D0%93%D1%83%D1%81" TargetMode="External"/><Relationship Id="rId25" Type="http://schemas.openxmlformats.org/officeDocument/2006/relationships/hyperlink" Target="https://ru.wikipedia.org/wiki/%D0%A6%D0%A1%D0%9A%D0%90_(%D1%84%D1%83%D1%82%D0%B1%D0%BE%D0%BB%D1%8C%D0%BD%D1%8B%D0%B9_%D0%BA%D0%BB%D1%83%D0%B1,_%D0%9C%D0%BE%D1%81%D0%BA%D0%B2%D0%B0)" TargetMode="External"/><Relationship Id="rId33" Type="http://schemas.openxmlformats.org/officeDocument/2006/relationships/hyperlink" Target="https://ru.wikipedia.org/wiki/%D0%9F%D1%80%D0%B8%D0%B7_%C2%AB%D0%92%D1%80%D0%B0%D1%82%D0%B0%D1%80%D1%8C_%D0%B3%D0%BE%D0%B4%D0%B0%C2%BB_%D0%B8%D0%BC%D0%B5%D0%BD%D0%B8_%D0%9B%D1%8C%D0%B2%D0%B0_%D0%AF%D1%88%D0%B8%D0%BD%D0%B0" TargetMode="External"/><Relationship Id="rId2" Type="http://schemas.openxmlformats.org/officeDocument/2006/relationships/slide" Target="../slides/slide8.xml"/><Relationship Id="rId16" Type="http://schemas.openxmlformats.org/officeDocument/2006/relationships/hyperlink" Target="https://ru.wikipedia.org/wiki/%D0%9F%D0%BE%D0%BB%D1%83%D0%B7%D0%B0%D1%89%D0%B8%D1%82%D0%BD%D0%B8%D0%BA_(%D1%84%D1%83%D1%82%D0%B1%D0%BE%D0%BB)#%D0%9F%D0%BB%D0%B5%D0%B9%D0%BC%D0%B5%D0%B9%D0%BA%D0%B5%D1%80" TargetMode="External"/><Relationship Id="rId20" Type="http://schemas.openxmlformats.org/officeDocument/2006/relationships/hyperlink" Target="https://ru.wikipedia.org/wiki/%D0%92%D0%B8%D0%B4%D0%BD%D0%BE%D0%B5" TargetMode="External"/><Relationship Id="rId29" Type="http://schemas.openxmlformats.org/officeDocument/2006/relationships/hyperlink" Target="https://ru.wikipedia.org/wiki/%D0%9A%D1%83%D0%B1%D0%BE%D0%BA_%D0%A0%D0%BE%D1%81%D1%81%D0%B8%D0%B8_%D0%BF%D0%BE_%D1%84%D1%83%D1%82%D0%B1%D0%BE%D0%BB%D1%83" TargetMode="External"/><Relationship Id="rId1" Type="http://schemas.openxmlformats.org/officeDocument/2006/relationships/notesMaster" Target="../notesMasters/notesMaster1.xml"/><Relationship Id="rId6" Type="http://schemas.openxmlformats.org/officeDocument/2006/relationships/hyperlink" Target="https://ru.wikipedia.org/wiki/%D0%A1%D0%B0%D0%BD%D0%BA%D1%82-%D0%9F%D0%B5%D1%82%D0%B5%D1%80%D0%B1%D1%83%D1%80%D0%B3" TargetMode="External"/><Relationship Id="rId11" Type="http://schemas.openxmlformats.org/officeDocument/2006/relationships/hyperlink" Target="https://ru.wikipedia.org/wiki/%D0%9A%D0%B0%D0%BF%D0%B8%D1%82%D0%B0%D0%BD_(%D1%84%D1%83%D1%82%D0%B1%D0%BE%D0%BB)" TargetMode="External"/><Relationship Id="rId24" Type="http://schemas.openxmlformats.org/officeDocument/2006/relationships/hyperlink" Target="https://ru.wikipedia.org/wiki/%D0%92%D1%80%D0%B0%D1%82%D0%B0%D1%80%D1%8C_(%D1%84%D1%83%D1%82%D0%B1%D0%BE%D0%BB)" TargetMode="External"/><Relationship Id="rId32" Type="http://schemas.openxmlformats.org/officeDocument/2006/relationships/hyperlink" Target="https://ru.wikipedia.org/wiki/%D0%A7%D0%B5%D0%BC%D0%BF%D0%B8%D0%BE%D0%BD%D0%B0%D1%82_%D0%95%D0%B2%D1%80%D0%BE%D0%BF%D1%8B_%D0%BF%D0%BE_%D1%84%D1%83%D1%82%D0%B1%D0%BE%D0%BB%D1%83_2008" TargetMode="External"/><Relationship Id="rId5" Type="http://schemas.openxmlformats.org/officeDocument/2006/relationships/hyperlink" Target="https://ru.wikipedia.org/wiki/%D0%90%D1%80%D1%88%D0%B0%D0%B2%D0%B8%D0%BD,_%D0%90%D0%BD%D0%B4%D1%80%D0%B5%D0%B9_%D0%A1%D0%B5%D1%80%D0%B3%D0%B5%D0%B5%D0%B2%D0%B8%D1%87#cite_note-_1c1c9b177a286052-4" TargetMode="External"/><Relationship Id="rId15" Type="http://schemas.openxmlformats.org/officeDocument/2006/relationships/hyperlink" Target="https://ru.wikipedia.org/wiki/%D0%9D%D0%B0%D0%BF%D0%B0%D0%B4%D0%B0%D1%8E%D1%89%D0%B8%D0%B9_(%D1%84%D1%83%D1%82%D0%B1%D0%BE%D0%BB)" TargetMode="External"/><Relationship Id="rId23" Type="http://schemas.openxmlformats.org/officeDocument/2006/relationships/hyperlink" Target="https://ru.wikipedia.org/wiki/%D0%A4%D1%83%D1%82%D0%B1%D0%BE%D0%BB" TargetMode="External"/><Relationship Id="rId28" Type="http://schemas.openxmlformats.org/officeDocument/2006/relationships/hyperlink" Target="https://ru.wikipedia.org/wiki/%D0%A7%D0%B5%D0%BC%D0%BF%D0%B8%D0%BE%D0%BD%D0%B0%D1%82_%D0%A0%D0%BE%D1%81%D1%81%D0%B8%D0%B8_%D0%BF%D0%BE_%D1%84%D1%83%D1%82%D0%B1%D0%BE%D0%BB%D1%83" TargetMode="External"/><Relationship Id="rId10" Type="http://schemas.openxmlformats.org/officeDocument/2006/relationships/hyperlink" Target="https://ru.wikipedia.org/wiki/%D0%9A%D0%B0%D0%B9%D1%80%D0%B0%D1%82_(%D1%84%D1%83%D1%82%D0%B1%D0%BE%D0%BB%D1%8C%D0%BD%D1%8B%D0%B9_%D0%BA%D0%BB%D1%83%D0%B1)" TargetMode="External"/><Relationship Id="rId19" Type="http://schemas.openxmlformats.org/officeDocument/2006/relationships/hyperlink" Target="https://ru.wikipedia.org/wiki/1986_%D0%B3%D0%BE%D0%B4" TargetMode="External"/><Relationship Id="rId31" Type="http://schemas.openxmlformats.org/officeDocument/2006/relationships/hyperlink" Target="https://ru.wikipedia.org/wiki/%D0%9B%D0%B8%D0%B3%D0%B0_%D0%95%D0%B2%D1%80%D0%BE%D0%BF%D1%8B_%D0%A3%D0%95%D0%A4%D0%90" TargetMode="External"/><Relationship Id="rId4" Type="http://schemas.openxmlformats.org/officeDocument/2006/relationships/hyperlink" Target="https://ru.wikipedia.org/wiki/1981_%D0%B3%D0%BE%D0%B4" TargetMode="External"/><Relationship Id="rId9" Type="http://schemas.openxmlformats.org/officeDocument/2006/relationships/hyperlink" Target="https://ru.wikipedia.org/wiki/%D0%9A%D0%B0%D0%B7%D0%B0%D1%85%D1%81%D1%82%D0%B0%D0%BD" TargetMode="External"/><Relationship Id="rId14" Type="http://schemas.openxmlformats.org/officeDocument/2006/relationships/hyperlink" Target="https://ru.wikipedia.org/wiki/%D0%9F%D0%BE%D0%BB%D1%83%D0%B7%D0%B0%D1%89%D0%B8%D1%82%D0%BD%D0%B8%D0%BA_(%D1%84%D1%83%D1%82%D0%B1%D0%BE%D0%BB)#%D0%90%D1%82%D0%B0%D0%BA%D1%83%D1%8E%D1%89%D0%B8%D0%B9_%D0%BF%D0%BE%D0%BB%D1%83%D0%B7%D0%B0%D1%89%D0%B8%D1%82%D0%BD%D0%B8%D0%BA" TargetMode="External"/><Relationship Id="rId22"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27" Type="http://schemas.openxmlformats.org/officeDocument/2006/relationships/hyperlink" Target="https://ru.wikipedia.org/wiki/%D0%90%D0%BA%D0%B8%D0%BD%D1%84%D0%B5%D0%B5%D0%B2,_%D0%98%D0%B3%D0%BE%D1%80%D1%8C_%D0%92%D0%BB%D0%B0%D0%B4%D0%B8%D0%BC%D0%B8%D1%80%D0%BE%D0%B2%D0%B8%D1%87#cite_note-6" TargetMode="External"/><Relationship Id="rId30" Type="http://schemas.openxmlformats.org/officeDocument/2006/relationships/hyperlink" Target="https://ru.wikipedia.org/wiki/%D0%A1%D1%83%D0%BF%D0%B5%D1%80%D0%BA%D1%83%D0%B1%D0%BE%D0%BA_%D0%A0%D0%BE%D1%81%D1%81%D0%B8%D0%B8_%D0%BF%D0%BE_%D1%84%D1%83%D1%82%D0%B1%D0%BE%D0%BB%D1%8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1</a:t>
            </a:fld>
            <a:endParaRPr lang="ru-RU" dirty="0"/>
          </a:p>
        </p:txBody>
      </p:sp>
    </p:spTree>
    <p:extLst>
      <p:ext uri="{BB962C8B-B14F-4D97-AF65-F5344CB8AC3E}">
        <p14:creationId xmlns:p14="http://schemas.microsoft.com/office/powerpoint/2010/main" val="278143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Здравствуйте, ребята!</a:t>
            </a:r>
            <a:r>
              <a:rPr lang="ru-RU" baseline="0" dirty="0" smtClean="0"/>
              <a:t> Сегодня мы поговорим свами о футболе. Мы узнаем историю появления и правила этого увлекательного вида спорта!</a:t>
            </a:r>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2</a:t>
            </a:fld>
            <a:endParaRPr lang="ru-RU" dirty="0"/>
          </a:p>
        </p:txBody>
      </p:sp>
    </p:spTree>
    <p:extLst>
      <p:ext uri="{BB962C8B-B14F-4D97-AF65-F5344CB8AC3E}">
        <p14:creationId xmlns:p14="http://schemas.microsoft.com/office/powerpoint/2010/main" val="3808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Что же такое футбол?</a:t>
            </a:r>
            <a:r>
              <a:rPr lang="ru-RU" sz="1200" baseline="0" dirty="0" smtClean="0">
                <a:solidFill>
                  <a:schemeClr val="tx1"/>
                </a:solidFill>
              </a:rPr>
              <a:t> </a:t>
            </a:r>
            <a:r>
              <a:rPr lang="ru-RU" sz="1200" b="0" i="0" kern="1200" dirty="0" smtClean="0">
                <a:solidFill>
                  <a:schemeClr val="tx1"/>
                </a:solidFill>
                <a:effectLst/>
                <a:latin typeface="+mn-lt"/>
                <a:ea typeface="+mn-ea"/>
                <a:cs typeface="+mn-cs"/>
              </a:rPr>
              <a:t>Футбол (от англ. </a:t>
            </a:r>
            <a:r>
              <a:rPr lang="ru-RU" sz="1200" b="0" i="0" kern="1200" dirty="0" err="1" smtClean="0">
                <a:solidFill>
                  <a:schemeClr val="tx1"/>
                </a:solidFill>
                <a:effectLst/>
                <a:latin typeface="+mn-lt"/>
                <a:ea typeface="+mn-ea"/>
                <a:cs typeface="+mn-cs"/>
              </a:rPr>
              <a:t>foot</a:t>
            </a:r>
            <a:r>
              <a:rPr lang="ru-RU" sz="1200" b="0" i="0" kern="1200" dirty="0" smtClean="0">
                <a:solidFill>
                  <a:schemeClr val="tx1"/>
                </a:solidFill>
                <a:effectLst/>
                <a:latin typeface="+mn-lt"/>
                <a:ea typeface="+mn-ea"/>
                <a:cs typeface="+mn-cs"/>
              </a:rPr>
              <a:t> — ступня, </a:t>
            </a:r>
            <a:r>
              <a:rPr lang="ru-RU" sz="1200" b="0" i="0" kern="1200" dirty="0" err="1" smtClean="0">
                <a:solidFill>
                  <a:schemeClr val="tx1"/>
                </a:solidFill>
                <a:effectLst/>
                <a:latin typeface="+mn-lt"/>
                <a:ea typeface="+mn-ea"/>
                <a:cs typeface="+mn-cs"/>
              </a:rPr>
              <a:t>ball</a:t>
            </a:r>
            <a:r>
              <a:rPr lang="ru-RU" sz="1200" b="0" i="0" kern="1200" dirty="0" smtClean="0">
                <a:solidFill>
                  <a:schemeClr val="tx1"/>
                </a:solidFill>
                <a:effectLst/>
                <a:latin typeface="+mn-lt"/>
                <a:ea typeface="+mn-ea"/>
                <a:cs typeface="+mn-cs"/>
              </a:rPr>
              <a:t> — мяч) — самый популярный командный вид спорта в мире, целью в котором является забить мяч в ворота соперника большее число раз, чем это сделает команда соперника в установленное время. Мяч в ворота можно забивать ногами или любыми другими частями тела (кроме рук).</a:t>
            </a:r>
            <a:r>
              <a:rPr lang="ru-RU" sz="1200" dirty="0" smtClean="0">
                <a:solidFill>
                  <a:schemeClr val="tx1"/>
                </a:solidFill>
              </a:rPr>
              <a:t> В настоящее время самый популярный и массовый вид спорта в мире.</a:t>
            </a:r>
            <a:r>
              <a:rPr lang="ru-RU" sz="1200" b="0" i="0" kern="1200" dirty="0" smtClean="0">
                <a:solidFill>
                  <a:schemeClr val="tx1"/>
                </a:solidFill>
                <a:effectLst/>
                <a:latin typeface="+mn-lt"/>
                <a:ea typeface="+mn-ea"/>
                <a:cs typeface="+mn-cs"/>
              </a:rPr>
              <a:t> </a:t>
            </a:r>
            <a:r>
              <a:rPr lang="ru-RU" dirty="0" smtClean="0"/>
              <a:t/>
            </a:r>
            <a:br>
              <a:rPr lang="ru-RU" dirty="0" smtClean="0"/>
            </a:br>
            <a:r>
              <a:rPr lang="ru-RU" sz="1200" b="0" i="0" kern="1200" dirty="0" smtClean="0">
                <a:solidFill>
                  <a:schemeClr val="tx1"/>
                </a:solidFill>
                <a:effectLst/>
                <a:latin typeface="+mn-lt"/>
                <a:ea typeface="+mn-ea"/>
                <a:cs typeface="+mn-cs"/>
              </a:rPr>
              <a:t> </a:t>
            </a:r>
            <a:endParaRPr lang="ru-RU" sz="1200" dirty="0" smtClean="0">
              <a:solidFill>
                <a:schemeClr val="tx1"/>
              </a:solidFill>
            </a:endParaRPr>
          </a:p>
          <a:p>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3</a:t>
            </a:fld>
            <a:endParaRPr lang="ru-RU"/>
          </a:p>
        </p:txBody>
      </p:sp>
    </p:spTree>
    <p:extLst>
      <p:ext uri="{BB962C8B-B14F-4D97-AF65-F5344CB8AC3E}">
        <p14:creationId xmlns:p14="http://schemas.microsoft.com/office/powerpoint/2010/main" val="17325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 indent="0">
              <a:buNone/>
            </a:pPr>
            <a:r>
              <a:rPr lang="ru-RU" sz="1200" dirty="0" smtClean="0">
                <a:solidFill>
                  <a:schemeClr val="tx1"/>
                </a:solidFill>
              </a:rPr>
              <a:t>Футбольная игра называется матч, который в свою очередь состоит из двух таймов по 45 минут. Пауза между первым и вторым таймами составляет 15 минут. </a:t>
            </a:r>
          </a:p>
          <a:p>
            <a:pPr marL="34290" indent="0">
              <a:buNone/>
            </a:pPr>
            <a:endParaRPr lang="ru-RU" sz="1200" dirty="0" smtClean="0">
              <a:solidFill>
                <a:schemeClr val="tx1"/>
              </a:solidFill>
            </a:endParaRPr>
          </a:p>
          <a:p>
            <a:pPr marL="34290" indent="0">
              <a:buNone/>
            </a:pPr>
            <a:r>
              <a:rPr lang="ru-RU" sz="1200" dirty="0" smtClean="0">
                <a:solidFill>
                  <a:schemeClr val="tx1"/>
                </a:solidFill>
              </a:rPr>
              <a:t>В футбол играют на поле с травяным или синтетическим покрытием. В игре участвуют две команды: в каждой  по 11 человек. Один человек в команде (вратарь) может играть руками в штрафной площади у своих ворот, его основной задачей является защита ворот. За исполнением всех правил следит судья и в случае нарушения или грубой игры может вынести предупреждение или удалить с поля.</a:t>
            </a:r>
          </a:p>
          <a:p>
            <a:pPr marL="34290" indent="0">
              <a:buNone/>
            </a:pPr>
            <a:endParaRPr lang="ru-RU" sz="1200" dirty="0" smtClean="0">
              <a:solidFill>
                <a:schemeClr val="tx1"/>
              </a:solidFill>
            </a:endParaRPr>
          </a:p>
          <a:p>
            <a:pPr marL="0" indent="0" algn="ctr">
              <a:buNone/>
            </a:pPr>
            <a:r>
              <a:rPr lang="ru-RU" sz="1200" b="0" i="0" kern="1200" dirty="0" smtClean="0">
                <a:solidFill>
                  <a:schemeClr val="tx1"/>
                </a:solidFill>
                <a:effectLst/>
                <a:latin typeface="+mn-lt"/>
                <a:ea typeface="+mn-ea"/>
                <a:cs typeface="+mn-cs"/>
              </a:rPr>
              <a:t>Футбольную игру выигрывает команда, забившая большее количество голов в ворота соперника. Если команды закончили матч с одинаковым счетом голов, то фиксируется ничья, или назначаются два дополнительных тайма по 15 минут. Если дополнительное время закончилось ничьей, то назначается серия послематчевых пенальти.</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 Одиннадцатиметровый удар или пенальти является самым серьезным наказанием в футболе и выполняется с соответствующей отметки. При выполнении 11-метрового удара в воротах обязательно должен стоять вратарь. </a:t>
            </a:r>
          </a:p>
          <a:p>
            <a:pPr marL="0" indent="0" algn="ctr">
              <a:buNone/>
            </a:pPr>
            <a:r>
              <a:rPr lang="ru-RU" sz="1200" b="1" dirty="0" smtClean="0">
                <a:solidFill>
                  <a:srgbClr val="FF0000"/>
                </a:solidFill>
              </a:rPr>
              <a:t>Цель игры</a:t>
            </a:r>
            <a:r>
              <a:rPr lang="ru-RU" sz="1200" dirty="0" smtClean="0">
                <a:solidFill>
                  <a:schemeClr val="tx1"/>
                </a:solidFill>
              </a:rPr>
              <a:t> — забить мяч в ворота противника, сделать это как можно большее количество раз и постараться не допустить гола в свои ворота. Матч выигрывает команда, забившая большее количество голов. В случае, если в течение двух таймов команды забили одинаковое количество голов, то или фиксируется ничья, или победитель выявляется согласно установленному регламенту матча. В этом случае может быть назначено дополнительное время — ещё два тайма по 15 минут каждый и серию пенальти.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pPr marL="3429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effectLst/>
              <a:latin typeface="+mn-lt"/>
              <a:ea typeface="+mn-ea"/>
              <a:cs typeface="+mn-cs"/>
            </a:endParaRPr>
          </a:p>
          <a:p>
            <a:pPr marL="34290" indent="0">
              <a:buNone/>
            </a:pPr>
            <a:endParaRPr lang="ru-RU" sz="1200" dirty="0" smtClean="0">
              <a:solidFill>
                <a:schemeClr val="tx1"/>
              </a:solidFill>
            </a:endParaRPr>
          </a:p>
        </p:txBody>
      </p:sp>
      <p:sp>
        <p:nvSpPr>
          <p:cNvPr id="4" name="Номер слайда 3"/>
          <p:cNvSpPr>
            <a:spLocks noGrp="1"/>
          </p:cNvSpPr>
          <p:nvPr>
            <p:ph type="sldNum" sz="quarter" idx="10"/>
          </p:nvPr>
        </p:nvSpPr>
        <p:spPr/>
        <p:txBody>
          <a:bodyPr/>
          <a:lstStyle/>
          <a:p>
            <a:fld id="{318B1489-1C2E-4B77-BE40-EE9D7A319153}" type="slidenum">
              <a:rPr lang="ru-RU" smtClean="0"/>
              <a:t>4</a:t>
            </a:fld>
            <a:endParaRPr lang="ru-RU"/>
          </a:p>
        </p:txBody>
      </p:sp>
    </p:spTree>
    <p:extLst>
      <p:ext uri="{BB962C8B-B14F-4D97-AF65-F5344CB8AC3E}">
        <p14:creationId xmlns:p14="http://schemas.microsoft.com/office/powerpoint/2010/main" val="238169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Футбольные ворота. Сначала ворота были сделаны из двух палок, без перекладины между ними. Представляете, как трудно приходилось футбольным вратарям поначалу!? Только через три года между палками натянули веревку, а вот сетка на воротах впервые оказалась лишь в конце XIX века.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Ворота располагаются точно посередине линии ворот. Стандартный размер ворот в футболе следующий: длина или ширина ворот в большом футболе — расстояние между вертикальными стойками (штангами) — 7,73 метра; высота ворот — расстояние от газона до перекладины – 2,44 метра. Диаметр стоек и перекладины не должен превышать 12 сантиметров. Ворота изготавливаются из дерева или металла и выкрашены в белый цвет.</a:t>
            </a:r>
            <a:r>
              <a:rPr lang="ru-RU" dirty="0" smtClean="0"/>
              <a:t/>
            </a:r>
            <a:br>
              <a:rPr lang="ru-RU" dirty="0" smtClean="0"/>
            </a:br>
            <a:endParaRPr lang="ru-RU" sz="1200" dirty="0" smtClean="0">
              <a:solidFill>
                <a:schemeClr val="tx1"/>
              </a:solidFill>
            </a:endParaRPr>
          </a:p>
          <a:p>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5</a:t>
            </a:fld>
            <a:endParaRPr lang="ru-RU"/>
          </a:p>
        </p:txBody>
      </p:sp>
    </p:spTree>
    <p:extLst>
      <p:ext uri="{BB962C8B-B14F-4D97-AF65-F5344CB8AC3E}">
        <p14:creationId xmlns:p14="http://schemas.microsoft.com/office/powerpoint/2010/main" val="388355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Каким же мячом играют в футбол? Профессиональный футбольный мяч состоит из трёх основных компонентов: камеры, подкладки и покрышки. Камера обычно изготавливается из синтетического бутила или натурального латекса. Подкладка – это внутренняя прослойка между покрышкой и камерой. Подкладка напрямую влияет на качество мяча. Чем она толще, тем мяч качественнее. Обычно подкладку делают из полиэстера или спрессованного хлопка. Покрышка состоит из 32 синтетических водонепроницаемых кусков, 12 из которых имеют пятиугольную форму, 20 – шестиугольную.</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Футбольный мяч официально имеет пять размеров. В различных соревнованиях под юрисдикцией ФИФА используют мяч 5 размера. Правила игры в футбол установили, что мяч 5 размера должен иметь круглую форму, вес не должен превышать 450 грамм и иметь длину окружности 68—70 см. Футбольный мячи делают сейчас в основном из синтетических материалов. В прошлом более часто он выполнялся из кожи.</a:t>
            </a:r>
            <a:endParaRPr lang="ru-RU" sz="1200" dirty="0" smtClean="0">
              <a:solidFill>
                <a:schemeClr val="tx1"/>
              </a:solidFill>
            </a:endParaRPr>
          </a:p>
          <a:p>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6</a:t>
            </a:fld>
            <a:endParaRPr lang="ru-RU"/>
          </a:p>
        </p:txBody>
      </p:sp>
    </p:spTree>
    <p:extLst>
      <p:ext uri="{BB962C8B-B14F-4D97-AF65-F5344CB8AC3E}">
        <p14:creationId xmlns:p14="http://schemas.microsoft.com/office/powerpoint/2010/main" val="93211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0000"/>
                </a:solidFill>
                <a:latin typeface="Helvetica Neue"/>
              </a:rPr>
              <a:t>Выходя на футбольное поле , нельзя забывать о безопасности. Футболист должен использовать только ту экипировку, которая обеспечивает ему и остальным игрокам полную безопасность.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Обязательными элементами комплекта спортивной футбольной формы игрока являются: Рубашка или футболка с рукавами. Трусы. </a:t>
            </a:r>
            <a:r>
              <a:rPr lang="ru-RU" dirty="0" smtClean="0"/>
              <a:t/>
            </a:r>
            <a:br>
              <a:rPr lang="ru-RU" dirty="0" smtClean="0"/>
            </a:br>
            <a:r>
              <a:rPr lang="ru-RU" sz="1200" b="0" i="0" kern="1200" dirty="0" smtClean="0">
                <a:solidFill>
                  <a:schemeClr val="tx1"/>
                </a:solidFill>
                <a:effectLst/>
                <a:latin typeface="+mn-lt"/>
                <a:ea typeface="+mn-ea"/>
                <a:cs typeface="+mn-cs"/>
              </a:rPr>
              <a:t>Если используются </a:t>
            </a:r>
            <a:r>
              <a:rPr lang="ru-RU" sz="1200" b="0" i="0" kern="1200" dirty="0" err="1" smtClean="0">
                <a:solidFill>
                  <a:schemeClr val="tx1"/>
                </a:solidFill>
                <a:effectLst/>
                <a:latin typeface="+mn-lt"/>
                <a:ea typeface="+mn-ea"/>
                <a:cs typeface="+mn-cs"/>
              </a:rPr>
              <a:t>подтрусники</a:t>
            </a:r>
            <a:r>
              <a:rPr lang="ru-RU" sz="1200" b="0" i="0" kern="1200" dirty="0" smtClean="0">
                <a:solidFill>
                  <a:schemeClr val="tx1"/>
                </a:solidFill>
                <a:effectLst/>
                <a:latin typeface="+mn-lt"/>
                <a:ea typeface="+mn-ea"/>
                <a:cs typeface="+mn-cs"/>
              </a:rPr>
              <a:t>, то они должны быть такого же цвета. Гетры. Щитки. Должны быть полностью закрыты гетрами и обеспечивать должный уровень защиты. Бутсы.</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 Что футболисты одевают под шорты? </a:t>
            </a:r>
            <a:r>
              <a:rPr lang="ru-RU" sz="1200" b="0" i="0" kern="1200" dirty="0" err="1" smtClean="0">
                <a:solidFill>
                  <a:schemeClr val="tx1"/>
                </a:solidFill>
                <a:effectLst/>
                <a:latin typeface="+mn-lt"/>
                <a:ea typeface="+mn-ea"/>
                <a:cs typeface="+mn-cs"/>
              </a:rPr>
              <a:t>Подтрусники</a:t>
            </a:r>
            <a:r>
              <a:rPr lang="ru-RU" sz="1200" b="0" i="0" kern="1200" dirty="0" smtClean="0">
                <a:solidFill>
                  <a:schemeClr val="tx1"/>
                </a:solidFill>
                <a:effectLst/>
                <a:latin typeface="+mn-lt"/>
                <a:ea typeface="+mn-ea"/>
                <a:cs typeface="+mn-cs"/>
              </a:rPr>
              <a:t> — плотно облегающие тело компрессионные трусы. Цвет и длина </a:t>
            </a:r>
            <a:r>
              <a:rPr lang="ru-RU" sz="1200" b="0" i="0" kern="1200" dirty="0" err="1" smtClean="0">
                <a:solidFill>
                  <a:schemeClr val="tx1"/>
                </a:solidFill>
                <a:effectLst/>
                <a:latin typeface="+mn-lt"/>
                <a:ea typeface="+mn-ea"/>
                <a:cs typeface="+mn-cs"/>
              </a:rPr>
              <a:t>подтрусников</a:t>
            </a:r>
            <a:r>
              <a:rPr lang="ru-RU" sz="1200" b="0" i="0" kern="1200" dirty="0" smtClean="0">
                <a:solidFill>
                  <a:schemeClr val="tx1"/>
                </a:solidFill>
                <a:effectLst/>
                <a:latin typeface="+mn-lt"/>
                <a:ea typeface="+mn-ea"/>
                <a:cs typeface="+mn-cs"/>
              </a:rPr>
              <a:t> не должны отличаться от цвета и длины трусов.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Игроки не имеют права надевать никакой экипировки, которая может быть опасной для них или для других игроков, например ювелирные изделия и наручные часы.</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7</a:t>
            </a:fld>
            <a:endParaRPr lang="ru-RU"/>
          </a:p>
        </p:txBody>
      </p:sp>
    </p:spTree>
    <p:extLst>
      <p:ext uri="{BB962C8B-B14F-4D97-AF65-F5344CB8AC3E}">
        <p14:creationId xmlns:p14="http://schemas.microsoft.com/office/powerpoint/2010/main" val="96852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err="1" smtClean="0">
                <a:solidFill>
                  <a:schemeClr val="tx1"/>
                </a:solidFill>
                <a:effectLst/>
                <a:latin typeface="+mn-lt"/>
                <a:ea typeface="+mn-ea"/>
                <a:cs typeface="+mn-cs"/>
              </a:rPr>
              <a:t>Андре́й</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Серге́евич</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Арша́вин</a:t>
            </a:r>
            <a:r>
              <a:rPr lang="ru-RU" sz="1200" b="0" i="0" kern="1200" dirty="0" smtClean="0">
                <a:solidFill>
                  <a:schemeClr val="tx1"/>
                </a:solidFill>
                <a:effectLst/>
                <a:latin typeface="+mn-lt"/>
                <a:ea typeface="+mn-ea"/>
                <a:cs typeface="+mn-cs"/>
              </a:rPr>
              <a:t> (род. </a:t>
            </a:r>
            <a:r>
              <a:rPr lang="ru-RU" sz="1200" b="0" i="0" u="none" strike="noStrike" kern="1200" dirty="0" smtClean="0">
                <a:solidFill>
                  <a:schemeClr val="tx1"/>
                </a:solidFill>
                <a:effectLst/>
                <a:latin typeface="+mn-lt"/>
                <a:ea typeface="+mn-ea"/>
                <a:cs typeface="+mn-cs"/>
                <a:hlinkClick r:id="rId3" tooltip="29 мая"/>
              </a:rPr>
              <a:t>29 мая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tooltip="1981 год"/>
              </a:rPr>
              <a:t>1981</a:t>
            </a:r>
            <a:r>
              <a:rPr lang="ru-RU" sz="1200" b="0" i="0" u="none" strike="noStrike" kern="1200" baseline="30000" dirty="0" smtClean="0">
                <a:solidFill>
                  <a:schemeClr val="tx1"/>
                </a:solidFill>
                <a:effectLst/>
                <a:latin typeface="+mn-lt"/>
                <a:ea typeface="+mn-ea"/>
                <a:cs typeface="+mn-cs"/>
                <a:hlinkClick r:id="rId5"/>
              </a:rPr>
              <a:t>[4]</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6" tooltip="Санкт-Петербург"/>
              </a:rPr>
              <a:t>Ленинград</a:t>
            </a:r>
            <a:r>
              <a:rPr lang="ru-RU" sz="1200" b="0" i="0" kern="1200" dirty="0" smtClean="0">
                <a:solidFill>
                  <a:schemeClr val="tx1"/>
                </a:solidFill>
                <a:effectLst/>
                <a:latin typeface="+mn-lt"/>
                <a:ea typeface="+mn-ea"/>
                <a:cs typeface="+mn-cs"/>
              </a:rPr>
              <a:t>) — </a:t>
            </a:r>
            <a:r>
              <a:rPr lang="ru-RU" sz="1200" b="0" i="0" u="none" strike="noStrike" kern="1200" dirty="0" smtClean="0">
                <a:solidFill>
                  <a:schemeClr val="tx1"/>
                </a:solidFill>
                <a:effectLst/>
                <a:latin typeface="+mn-lt"/>
                <a:ea typeface="+mn-ea"/>
                <a:cs typeface="+mn-cs"/>
                <a:hlinkClick r:id="rId7" tooltip="Россия"/>
              </a:rPr>
              <a:t>российский</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8" tooltip="Футболист"/>
              </a:rPr>
              <a:t>футболист</a:t>
            </a:r>
            <a:r>
              <a:rPr lang="ru-RU" sz="1200" b="0" i="0" kern="1200" dirty="0" smtClean="0">
                <a:solidFill>
                  <a:schemeClr val="tx1"/>
                </a:solidFill>
                <a:effectLst/>
                <a:latin typeface="+mn-lt"/>
                <a:ea typeface="+mn-ea"/>
                <a:cs typeface="+mn-cs"/>
              </a:rPr>
              <a:t>, выступающий за </a:t>
            </a:r>
            <a:r>
              <a:rPr lang="ru-RU" sz="1200" b="0" i="0" u="none" strike="noStrike" kern="1200" dirty="0" smtClean="0">
                <a:solidFill>
                  <a:schemeClr val="tx1"/>
                </a:solidFill>
                <a:effectLst/>
                <a:latin typeface="+mn-lt"/>
                <a:ea typeface="+mn-ea"/>
                <a:cs typeface="+mn-cs"/>
                <a:hlinkClick r:id="rId9" tooltip="Казахстан"/>
              </a:rPr>
              <a:t>казахстанский</a:t>
            </a:r>
            <a:r>
              <a:rPr lang="ru-RU" sz="1200" b="0" i="0" kern="1200" dirty="0" smtClean="0">
                <a:solidFill>
                  <a:schemeClr val="tx1"/>
                </a:solidFill>
                <a:effectLst/>
                <a:latin typeface="+mn-lt"/>
                <a:ea typeface="+mn-ea"/>
                <a:cs typeface="+mn-cs"/>
              </a:rPr>
              <a:t> клуб «</a:t>
            </a:r>
            <a:r>
              <a:rPr lang="ru-RU" sz="1200" b="0" i="0" u="none" strike="noStrike" kern="1200" dirty="0" err="1" smtClean="0">
                <a:solidFill>
                  <a:schemeClr val="tx1"/>
                </a:solidFill>
                <a:effectLst/>
                <a:latin typeface="+mn-lt"/>
                <a:ea typeface="+mn-ea"/>
                <a:cs typeface="+mn-cs"/>
                <a:hlinkClick r:id="rId10" tooltip="Кайрат (футбольный клуб)"/>
              </a:rPr>
              <a:t>Кайрат</a:t>
            </a:r>
            <a:r>
              <a:rPr lang="ru-RU" sz="1200" b="0" i="0" kern="1200" dirty="0" smtClean="0">
                <a:solidFill>
                  <a:schemeClr val="tx1"/>
                </a:solidFill>
                <a:effectLst/>
                <a:latin typeface="+mn-lt"/>
                <a:ea typeface="+mn-ea"/>
                <a:cs typeface="+mn-cs"/>
              </a:rPr>
              <a:t>», бывший </a:t>
            </a:r>
            <a:r>
              <a:rPr lang="ru-RU" sz="1200" b="0" i="0" u="none" strike="noStrike" kern="1200" dirty="0" smtClean="0">
                <a:solidFill>
                  <a:schemeClr val="tx1"/>
                </a:solidFill>
                <a:effectLst/>
                <a:latin typeface="+mn-lt"/>
                <a:ea typeface="+mn-ea"/>
                <a:cs typeface="+mn-cs"/>
                <a:hlinkClick r:id="rId11" tooltip="Капитан (футбол)"/>
              </a:rPr>
              <a:t>капитан</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2" tooltip="Сборная России по футболу"/>
              </a:rPr>
              <a:t>сборной России</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3" tooltip="Заслуженный мастер спорта России"/>
              </a:rPr>
              <a:t>заслуженный мастер спорта России</a:t>
            </a:r>
            <a:r>
              <a:rPr lang="ru-RU" sz="1200" b="0" i="0" kern="1200" dirty="0" smtClean="0">
                <a:solidFill>
                  <a:schemeClr val="tx1"/>
                </a:solidFill>
                <a:effectLst/>
                <a:latin typeface="+mn-lt"/>
                <a:ea typeface="+mn-ea"/>
                <a:cs typeface="+mn-cs"/>
              </a:rPr>
              <a:t> (2008). Выступает на позициях </a:t>
            </a:r>
            <a:r>
              <a:rPr lang="ru-RU" sz="1200" b="0" i="0" u="none" strike="noStrike" kern="1200" dirty="0" smtClean="0">
                <a:solidFill>
                  <a:schemeClr val="tx1"/>
                </a:solidFill>
                <a:effectLst/>
                <a:latin typeface="+mn-lt"/>
                <a:ea typeface="+mn-ea"/>
                <a:cs typeface="+mn-cs"/>
                <a:hlinkClick r:id="rId14" tooltip="Полузащитник (футбол)"/>
              </a:rPr>
              <a:t>атакующего полузащитника</a:t>
            </a:r>
            <a:r>
              <a:rPr lang="ru-RU" sz="1200" b="0" i="0" kern="1200" dirty="0" smtClean="0">
                <a:solidFill>
                  <a:schemeClr val="tx1"/>
                </a:solidFill>
                <a:effectLst/>
                <a:latin typeface="+mn-lt"/>
                <a:ea typeface="+mn-ea"/>
                <a:cs typeface="+mn-cs"/>
              </a:rPr>
              <a:t>, второго </a:t>
            </a:r>
            <a:r>
              <a:rPr lang="ru-RU" sz="1200" b="0" i="0" u="none" strike="noStrike" kern="1200" dirty="0" smtClean="0">
                <a:solidFill>
                  <a:schemeClr val="tx1"/>
                </a:solidFill>
                <a:effectLst/>
                <a:latin typeface="+mn-lt"/>
                <a:ea typeface="+mn-ea"/>
                <a:cs typeface="+mn-cs"/>
                <a:hlinkClick r:id="rId15" tooltip="Нападающий (футбол)"/>
              </a:rPr>
              <a:t>нападающего</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6" tooltip="Полузащитник (футбол)"/>
              </a:rPr>
              <a:t>плеймейкера</a:t>
            </a:r>
            <a:r>
              <a:rPr lang="ru-RU" sz="1200" b="0" i="0" kern="1200" dirty="0" smtClean="0">
                <a:solidFill>
                  <a:schemeClr val="tx1"/>
                </a:solidFill>
                <a:effectLst/>
                <a:latin typeface="+mn-lt"/>
                <a:ea typeface="+mn-ea"/>
                <a:cs typeface="+mn-cs"/>
              </a:rPr>
              <a:t>. При тренере </a:t>
            </a:r>
            <a:r>
              <a:rPr lang="ru-RU" sz="1200" b="0" i="0" u="none" strike="noStrike" kern="1200" dirty="0" smtClean="0">
                <a:solidFill>
                  <a:schemeClr val="tx1"/>
                </a:solidFill>
                <a:effectLst/>
                <a:latin typeface="+mn-lt"/>
                <a:ea typeface="+mn-ea"/>
                <a:cs typeface="+mn-cs"/>
                <a:hlinkClick r:id="rId17" tooltip="Хиддинк, Гус"/>
              </a:rPr>
              <a:t>Гусе </a:t>
            </a:r>
            <a:r>
              <a:rPr lang="ru-RU" sz="1200" b="0" i="0" u="none" strike="noStrike" kern="1200" dirty="0" err="1" smtClean="0">
                <a:solidFill>
                  <a:schemeClr val="tx1"/>
                </a:solidFill>
                <a:effectLst/>
                <a:latin typeface="+mn-lt"/>
                <a:ea typeface="+mn-ea"/>
                <a:cs typeface="+mn-cs"/>
                <a:hlinkClick r:id="rId17" tooltip="Хиддинк, Гус"/>
              </a:rPr>
              <a:t>Хиддинке</a:t>
            </a:r>
            <a:r>
              <a:rPr lang="ru-RU" sz="1200" b="0" i="0" kern="1200" dirty="0" smtClean="0">
                <a:solidFill>
                  <a:schemeClr val="tx1"/>
                </a:solidFill>
                <a:effectLst/>
                <a:latin typeface="+mn-lt"/>
                <a:ea typeface="+mn-ea"/>
                <a:cs typeface="+mn-cs"/>
              </a:rPr>
              <a:t> был одним из основных игроков сборной России. </a:t>
            </a:r>
          </a:p>
          <a:p>
            <a:endParaRPr lang="ru-RU" sz="1200" b="0" i="0" kern="1200" dirty="0" smtClean="0">
              <a:solidFill>
                <a:schemeClr val="tx1"/>
              </a:solidFill>
              <a:effectLst/>
              <a:latin typeface="+mn-lt"/>
              <a:ea typeface="+mn-ea"/>
              <a:cs typeface="+mn-cs"/>
            </a:endParaRPr>
          </a:p>
          <a:p>
            <a:r>
              <a:rPr lang="ru-RU" sz="1200" b="1" i="0" kern="1200" dirty="0" err="1" smtClean="0">
                <a:solidFill>
                  <a:schemeClr val="tx1"/>
                </a:solidFill>
                <a:effectLst/>
                <a:latin typeface="+mn-lt"/>
                <a:ea typeface="+mn-ea"/>
                <a:cs typeface="+mn-cs"/>
              </a:rPr>
              <a:t>И́горь</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Влади́мирович</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Акинфе́ев</a:t>
            </a:r>
            <a:r>
              <a:rPr lang="ru-RU" sz="1200" b="0" i="0" kern="1200" dirty="0" smtClean="0">
                <a:solidFill>
                  <a:schemeClr val="tx1"/>
                </a:solidFill>
                <a:effectLst/>
                <a:latin typeface="+mn-lt"/>
                <a:ea typeface="+mn-ea"/>
                <a:cs typeface="+mn-cs"/>
              </a:rPr>
              <a:t> (род. </a:t>
            </a:r>
            <a:r>
              <a:rPr lang="ru-RU" sz="1200" b="0" i="0" u="none" strike="noStrike" kern="1200" dirty="0" smtClean="0">
                <a:solidFill>
                  <a:schemeClr val="tx1"/>
                </a:solidFill>
                <a:effectLst/>
                <a:latin typeface="+mn-lt"/>
                <a:ea typeface="+mn-ea"/>
                <a:cs typeface="+mn-cs"/>
                <a:hlinkClick r:id="rId18" tooltip="8 апреля"/>
              </a:rPr>
              <a:t>8 апреля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9" tooltip="1986 год"/>
              </a:rPr>
              <a:t>1986</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0" tooltip="Видное"/>
              </a:rPr>
              <a:t>Видное</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1" tooltip="Московская область"/>
              </a:rPr>
              <a:t>Московская область</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2" tooltip="Союз Советских Социалистических Республик"/>
              </a:rPr>
              <a:t>СССР</a:t>
            </a:r>
            <a:r>
              <a:rPr lang="ru-RU" sz="1200" b="0" i="0" kern="1200" dirty="0" smtClean="0">
                <a:solidFill>
                  <a:schemeClr val="tx1"/>
                </a:solidFill>
                <a:effectLst/>
                <a:latin typeface="+mn-lt"/>
                <a:ea typeface="+mn-ea"/>
                <a:cs typeface="+mn-cs"/>
              </a:rPr>
              <a:t>) — </a:t>
            </a:r>
            <a:r>
              <a:rPr lang="ru-RU" sz="1200" b="0" i="0" u="none" strike="noStrike" kern="1200" dirty="0" err="1" smtClean="0">
                <a:solidFill>
                  <a:schemeClr val="tx1"/>
                </a:solidFill>
                <a:effectLst/>
                <a:latin typeface="+mn-lt"/>
                <a:ea typeface="+mn-ea"/>
                <a:cs typeface="+mn-cs"/>
                <a:hlinkClick r:id="rId7" tooltip="Россия"/>
              </a:rPr>
              <a:t>российский</a:t>
            </a:r>
            <a:r>
              <a:rPr lang="ru-RU" sz="1200" b="0" i="0" u="none" strike="noStrike" kern="1200" dirty="0" err="1" smtClean="0">
                <a:solidFill>
                  <a:schemeClr val="tx1"/>
                </a:solidFill>
                <a:effectLst/>
                <a:latin typeface="+mn-lt"/>
                <a:ea typeface="+mn-ea"/>
                <a:cs typeface="+mn-cs"/>
                <a:hlinkClick r:id="rId23" tooltip="Футбол"/>
              </a:rPr>
              <a:t>футболист</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24" tooltip="Вратарь (футбол)"/>
              </a:rPr>
              <a:t>вратарь</a:t>
            </a:r>
            <a:r>
              <a:rPr lang="ru-RU" sz="1200" b="0" i="0" kern="1200" dirty="0" smtClean="0">
                <a:solidFill>
                  <a:schemeClr val="tx1"/>
                </a:solidFill>
                <a:effectLst/>
                <a:latin typeface="+mn-lt"/>
                <a:ea typeface="+mn-ea"/>
                <a:cs typeface="+mn-cs"/>
              </a:rPr>
              <a:t>. Капитан клуба </a:t>
            </a:r>
            <a:r>
              <a:rPr lang="ru-RU" sz="1200" b="0" i="0" u="none" strike="noStrike" kern="1200" dirty="0" smtClean="0">
                <a:solidFill>
                  <a:schemeClr val="tx1"/>
                </a:solidFill>
                <a:effectLst/>
                <a:latin typeface="+mn-lt"/>
                <a:ea typeface="+mn-ea"/>
                <a:cs typeface="+mn-cs"/>
                <a:hlinkClick r:id="rId25" tooltip="ЦСКА (футбольный клуб, Москва)"/>
              </a:rPr>
              <a:t>ЦСКА (Москва)</a:t>
            </a:r>
            <a:r>
              <a:rPr lang="ru-RU" sz="1200" b="0" i="0" kern="1200" dirty="0" smtClean="0">
                <a:solidFill>
                  <a:schemeClr val="tx1"/>
                </a:solidFill>
                <a:effectLst/>
                <a:latin typeface="+mn-lt"/>
                <a:ea typeface="+mn-ea"/>
                <a:cs typeface="+mn-cs"/>
              </a:rPr>
              <a:t>. Бывший вратарь </a:t>
            </a:r>
            <a:r>
              <a:rPr lang="ru-RU" sz="1200" b="0" i="0" u="none" strike="noStrike" kern="1200" dirty="0" smtClean="0">
                <a:solidFill>
                  <a:schemeClr val="tx1"/>
                </a:solidFill>
                <a:effectLst/>
                <a:latin typeface="+mn-lt"/>
                <a:ea typeface="+mn-ea"/>
                <a:cs typeface="+mn-cs"/>
                <a:hlinkClick r:id="rId12" tooltip="Сборная России по футболу"/>
              </a:rPr>
              <a:t>сборной России</a:t>
            </a:r>
            <a:r>
              <a:rPr lang="ru-RU" sz="1200" b="0" i="0" kern="1200" dirty="0" smtClean="0">
                <a:solidFill>
                  <a:schemeClr val="tx1"/>
                </a:solidFill>
                <a:effectLst/>
                <a:latin typeface="+mn-lt"/>
                <a:ea typeface="+mn-ea"/>
                <a:cs typeface="+mn-cs"/>
              </a:rPr>
              <a:t>, был капитаном команды на </a:t>
            </a:r>
            <a:r>
              <a:rPr lang="ru-RU" sz="1200" b="0" i="0" u="none" strike="noStrike" kern="1200" dirty="0" smtClean="0">
                <a:solidFill>
                  <a:schemeClr val="tx1"/>
                </a:solidFill>
                <a:effectLst/>
                <a:latin typeface="+mn-lt"/>
                <a:ea typeface="+mn-ea"/>
                <a:cs typeface="+mn-cs"/>
                <a:hlinkClick r:id="rId26" tooltip="Чемпионат мира по футболу 2018"/>
              </a:rPr>
              <a:t>домашнем чемпионате мира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3" tooltip="Заслуженный мастер спорта России"/>
              </a:rPr>
              <a:t>Заслуженный мастер спорта России</a:t>
            </a:r>
            <a:r>
              <a:rPr lang="ru-RU" sz="1200" b="0" i="0" kern="1200" dirty="0" smtClean="0">
                <a:solidFill>
                  <a:schemeClr val="tx1"/>
                </a:solidFill>
                <a:effectLst/>
                <a:latin typeface="+mn-lt"/>
                <a:ea typeface="+mn-ea"/>
                <a:cs typeface="+mn-cs"/>
              </a:rPr>
              <a:t> (2005).</a:t>
            </a:r>
          </a:p>
          <a:p>
            <a:r>
              <a:rPr lang="ru-RU" sz="1200" b="0" i="0" kern="1200" dirty="0" smtClean="0">
                <a:solidFill>
                  <a:schemeClr val="tx1"/>
                </a:solidFill>
                <a:effectLst/>
                <a:latin typeface="+mn-lt"/>
                <a:ea typeface="+mn-ea"/>
                <a:cs typeface="+mn-cs"/>
              </a:rPr>
              <a:t>С начала карьеры выступает за ЦСКА, капитан команды</a:t>
            </a:r>
            <a:r>
              <a:rPr lang="ru-RU" sz="1200" b="0" i="0" u="none" strike="noStrike" kern="1200" baseline="30000" dirty="0" smtClean="0">
                <a:solidFill>
                  <a:schemeClr val="tx1"/>
                </a:solidFill>
                <a:effectLst/>
                <a:latin typeface="+mn-lt"/>
                <a:ea typeface="+mn-ea"/>
                <a:cs typeface="+mn-cs"/>
                <a:hlinkClick r:id="rId27"/>
              </a:rPr>
              <a:t>[4]</a:t>
            </a:r>
            <a:r>
              <a:rPr lang="ru-RU" sz="1200" b="0" i="0" kern="1200" dirty="0" smtClean="0">
                <a:solidFill>
                  <a:schemeClr val="tx1"/>
                </a:solidFill>
                <a:effectLst/>
                <a:latin typeface="+mn-lt"/>
                <a:ea typeface="+mn-ea"/>
                <a:cs typeface="+mn-cs"/>
              </a:rPr>
              <a:t>. С 2004 по 2018 годы выступал в </a:t>
            </a:r>
            <a:r>
              <a:rPr lang="ru-RU" sz="1200" b="0" i="0" u="none" strike="noStrike" kern="1200" dirty="0" smtClean="0">
                <a:solidFill>
                  <a:schemeClr val="tx1"/>
                </a:solidFill>
                <a:effectLst/>
                <a:latin typeface="+mn-lt"/>
                <a:ea typeface="+mn-ea"/>
                <a:cs typeface="+mn-cs"/>
                <a:hlinkClick r:id="rId12" tooltip="Сборная России по футболу"/>
              </a:rPr>
              <a:t>национальной сборной России</a:t>
            </a:r>
            <a:r>
              <a:rPr lang="ru-RU" sz="1200" b="0" i="0" kern="1200" dirty="0" smtClean="0">
                <a:solidFill>
                  <a:schemeClr val="tx1"/>
                </a:solidFill>
                <a:effectLst/>
                <a:latin typeface="+mn-lt"/>
                <a:ea typeface="+mn-ea"/>
                <a:cs typeface="+mn-cs"/>
              </a:rPr>
              <a:t>. Шестикратный </a:t>
            </a:r>
            <a:r>
              <a:rPr lang="ru-RU" sz="1200" b="0" i="0" u="none" strike="noStrike" kern="1200" dirty="0" smtClean="0">
                <a:solidFill>
                  <a:schemeClr val="tx1"/>
                </a:solidFill>
                <a:effectLst/>
                <a:latin typeface="+mn-lt"/>
                <a:ea typeface="+mn-ea"/>
                <a:cs typeface="+mn-cs"/>
                <a:hlinkClick r:id="rId28" tooltip="Чемпионат России по футболу"/>
              </a:rPr>
              <a:t>чемпион России</a:t>
            </a:r>
            <a:r>
              <a:rPr lang="ru-RU" sz="1200" b="0" i="0" kern="1200" dirty="0" smtClean="0">
                <a:solidFill>
                  <a:schemeClr val="tx1"/>
                </a:solidFill>
                <a:effectLst/>
                <a:latin typeface="+mn-lt"/>
                <a:ea typeface="+mn-ea"/>
                <a:cs typeface="+mn-cs"/>
              </a:rPr>
              <a:t>, шестикратный обладатель </a:t>
            </a:r>
            <a:r>
              <a:rPr lang="ru-RU" sz="1200" b="0" i="0" u="none" strike="noStrike" kern="1200" dirty="0" smtClean="0">
                <a:solidFill>
                  <a:schemeClr val="tx1"/>
                </a:solidFill>
                <a:effectLst/>
                <a:latin typeface="+mn-lt"/>
                <a:ea typeface="+mn-ea"/>
                <a:cs typeface="+mn-cs"/>
                <a:hlinkClick r:id="rId29" tooltip="Кубок России по футболу"/>
              </a:rPr>
              <a:t>кубка России</a:t>
            </a:r>
            <a:r>
              <a:rPr lang="ru-RU" sz="1200" b="0" i="0" kern="1200" dirty="0" smtClean="0">
                <a:solidFill>
                  <a:schemeClr val="tx1"/>
                </a:solidFill>
                <a:effectLst/>
                <a:latin typeface="+mn-lt"/>
                <a:ea typeface="+mn-ea"/>
                <a:cs typeface="+mn-cs"/>
              </a:rPr>
              <a:t>, семикратный обладатель </a:t>
            </a:r>
            <a:r>
              <a:rPr lang="ru-RU" sz="1200" b="0" i="0" u="none" strike="noStrike" kern="1200" dirty="0" smtClean="0">
                <a:solidFill>
                  <a:schemeClr val="tx1"/>
                </a:solidFill>
                <a:effectLst/>
                <a:latin typeface="+mn-lt"/>
                <a:ea typeface="+mn-ea"/>
                <a:cs typeface="+mn-cs"/>
                <a:hlinkClick r:id="rId30" tooltip="Суперкубок России по футболу"/>
              </a:rPr>
              <a:t>суперкубка России</a:t>
            </a:r>
            <a:r>
              <a:rPr lang="ru-RU" sz="1200" b="0" i="0" kern="1200" dirty="0" smtClean="0">
                <a:solidFill>
                  <a:schemeClr val="tx1"/>
                </a:solidFill>
                <a:effectLst/>
                <a:latin typeface="+mn-lt"/>
                <a:ea typeface="+mn-ea"/>
                <a:cs typeface="+mn-cs"/>
              </a:rPr>
              <a:t>, обладатель </a:t>
            </a:r>
            <a:r>
              <a:rPr lang="ru-RU" sz="1200" b="0" i="0" u="none" strike="noStrike" kern="1200" dirty="0" smtClean="0">
                <a:solidFill>
                  <a:schemeClr val="tx1"/>
                </a:solidFill>
                <a:effectLst/>
                <a:latin typeface="+mn-lt"/>
                <a:ea typeface="+mn-ea"/>
                <a:cs typeface="+mn-cs"/>
                <a:hlinkClick r:id="rId31" tooltip="Лига Европы УЕФА"/>
              </a:rPr>
              <a:t>кубка УЕФА</a:t>
            </a:r>
            <a:r>
              <a:rPr lang="ru-RU" sz="1200" b="0" i="0" kern="1200" dirty="0" smtClean="0">
                <a:solidFill>
                  <a:schemeClr val="tx1"/>
                </a:solidFill>
                <a:effectLst/>
                <a:latin typeface="+mn-lt"/>
                <a:ea typeface="+mn-ea"/>
                <a:cs typeface="+mn-cs"/>
              </a:rPr>
              <a:t>, бронзовый призёр </a:t>
            </a:r>
            <a:r>
              <a:rPr lang="ru-RU" sz="1200" b="0" i="0" u="none" strike="noStrike" kern="1200" dirty="0" smtClean="0">
                <a:solidFill>
                  <a:schemeClr val="tx1"/>
                </a:solidFill>
                <a:effectLst/>
                <a:latin typeface="+mn-lt"/>
                <a:ea typeface="+mn-ea"/>
                <a:cs typeface="+mn-cs"/>
                <a:hlinkClick r:id="rId32" tooltip="Чемпионат Европы по футболу 2008"/>
              </a:rPr>
              <a:t>чемпионата Европы 2008 года</a:t>
            </a:r>
            <a:r>
              <a:rPr lang="ru-RU" sz="1200" b="0" i="0" kern="1200" dirty="0" smtClean="0">
                <a:solidFill>
                  <a:schemeClr val="tx1"/>
                </a:solidFill>
                <a:effectLst/>
                <a:latin typeface="+mn-lt"/>
                <a:ea typeface="+mn-ea"/>
                <a:cs typeface="+mn-cs"/>
              </a:rPr>
              <a:t>. Десятикратный обладатель </a:t>
            </a:r>
            <a:r>
              <a:rPr lang="ru-RU" sz="1200" b="0" i="0" u="none" strike="noStrike" kern="1200" dirty="0" smtClean="0">
                <a:solidFill>
                  <a:schemeClr val="tx1"/>
                </a:solidFill>
                <a:effectLst/>
                <a:latin typeface="+mn-lt"/>
                <a:ea typeface="+mn-ea"/>
                <a:cs typeface="+mn-cs"/>
                <a:hlinkClick r:id="rId33" tooltip="Приз «Вратарь года» имени Льва Яшина"/>
              </a:rPr>
              <a:t>приза «Вратарь года» имени Льва Яшина</a:t>
            </a:r>
            <a:r>
              <a:rPr lang="ru-RU" sz="1200" b="0" i="0" u="none" strike="noStrike" kern="1200" baseline="30000" dirty="0" smtClean="0">
                <a:solidFill>
                  <a:schemeClr val="tx1"/>
                </a:solidFill>
                <a:effectLst/>
                <a:latin typeface="+mn-lt"/>
                <a:ea typeface="+mn-ea"/>
                <a:cs typeface="+mn-cs"/>
                <a:hlinkClick r:id="rId34"/>
              </a:rPr>
              <a:t>[5]</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8</a:t>
            </a:fld>
            <a:endParaRPr lang="ru-RU"/>
          </a:p>
        </p:txBody>
      </p:sp>
    </p:spTree>
    <p:extLst>
      <p:ext uri="{BB962C8B-B14F-4D97-AF65-F5344CB8AC3E}">
        <p14:creationId xmlns:p14="http://schemas.microsoft.com/office/powerpoint/2010/main" val="280337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solidFill>
                  <a:schemeClr val="tx1"/>
                </a:solidFill>
              </a:rPr>
              <a:t>Чемпиона́т </a:t>
            </a:r>
            <a:r>
              <a:rPr lang="ru-RU" b="1" dirty="0" err="1" smtClean="0">
                <a:solidFill>
                  <a:schemeClr val="tx1"/>
                </a:solidFill>
              </a:rPr>
              <a:t>ми́ра</a:t>
            </a:r>
            <a:r>
              <a:rPr lang="ru-RU" b="1" dirty="0" smtClean="0">
                <a:solidFill>
                  <a:schemeClr val="tx1"/>
                </a:solidFill>
              </a:rPr>
              <a:t> по </a:t>
            </a:r>
            <a:r>
              <a:rPr lang="ru-RU" b="1" dirty="0" err="1" smtClean="0">
                <a:solidFill>
                  <a:schemeClr val="tx1"/>
                </a:solidFill>
              </a:rPr>
              <a:t>футбо́лу</a:t>
            </a:r>
            <a:r>
              <a:rPr lang="ru-RU" dirty="0" smtClean="0">
                <a:solidFill>
                  <a:schemeClr val="tx1"/>
                </a:solidFill>
              </a:rPr>
              <a:t>, часто также называемый </a:t>
            </a:r>
            <a:r>
              <a:rPr lang="ru-RU" b="1" dirty="0" err="1" smtClean="0">
                <a:solidFill>
                  <a:schemeClr val="tx1"/>
                </a:solidFill>
              </a:rPr>
              <a:t>Ку́бок</a:t>
            </a:r>
            <a:r>
              <a:rPr lang="ru-RU" b="1" dirty="0" smtClean="0">
                <a:solidFill>
                  <a:schemeClr val="tx1"/>
                </a:solidFill>
              </a:rPr>
              <a:t> </a:t>
            </a:r>
            <a:r>
              <a:rPr lang="ru-RU" b="1" dirty="0" err="1" smtClean="0">
                <a:solidFill>
                  <a:schemeClr val="tx1"/>
                </a:solidFill>
              </a:rPr>
              <a:t>ми́ра</a:t>
            </a:r>
            <a:r>
              <a:rPr lang="ru-RU" b="1" dirty="0" smtClean="0">
                <a:solidFill>
                  <a:schemeClr val="tx1"/>
                </a:solidFill>
              </a:rPr>
              <a:t> ФИФА́</a:t>
            </a:r>
            <a:r>
              <a:rPr lang="ru-RU" dirty="0" smtClean="0">
                <a:solidFill>
                  <a:schemeClr val="tx1"/>
                </a:solidFill>
              </a:rPr>
              <a:t>, , </a:t>
            </a:r>
            <a:r>
              <a:rPr lang="ru-RU" b="1" dirty="0" err="1" smtClean="0">
                <a:solidFill>
                  <a:schemeClr val="tx1"/>
                </a:solidFill>
              </a:rPr>
              <a:t>мундиа́ль</a:t>
            </a:r>
            <a:r>
              <a:rPr lang="ru-RU" dirty="0" smtClean="0">
                <a:solidFill>
                  <a:schemeClr val="tx1"/>
                </a:solidFill>
              </a:rPr>
              <a:t>(от исп. </a:t>
            </a:r>
            <a:r>
              <a:rPr lang="ru-RU" i="1" dirty="0" err="1" smtClean="0">
                <a:solidFill>
                  <a:schemeClr val="tx1"/>
                </a:solidFill>
              </a:rPr>
              <a:t>Copa</a:t>
            </a:r>
            <a:r>
              <a:rPr lang="ru-RU" i="1" dirty="0" smtClean="0">
                <a:solidFill>
                  <a:schemeClr val="tx1"/>
                </a:solidFill>
              </a:rPr>
              <a:t> </a:t>
            </a:r>
            <a:r>
              <a:rPr lang="ru-RU" i="1" dirty="0" err="1" smtClean="0">
                <a:solidFill>
                  <a:schemeClr val="tx1"/>
                </a:solidFill>
              </a:rPr>
              <a:t>Mundial</a:t>
            </a:r>
            <a:r>
              <a:rPr lang="ru-RU" i="1" dirty="0" smtClean="0">
                <a:solidFill>
                  <a:schemeClr val="tx1"/>
                </a:solidFill>
              </a:rPr>
              <a:t> </a:t>
            </a:r>
            <a:r>
              <a:rPr lang="ru-RU" i="1" dirty="0" err="1" smtClean="0">
                <a:solidFill>
                  <a:schemeClr val="tx1"/>
                </a:solidFill>
              </a:rPr>
              <a:t>de</a:t>
            </a:r>
            <a:r>
              <a:rPr lang="ru-RU" i="1" dirty="0" smtClean="0">
                <a:solidFill>
                  <a:schemeClr val="tx1"/>
                </a:solidFill>
              </a:rPr>
              <a:t> </a:t>
            </a:r>
            <a:r>
              <a:rPr lang="ru-RU" i="1" dirty="0" err="1" smtClean="0">
                <a:solidFill>
                  <a:schemeClr val="tx1"/>
                </a:solidFill>
              </a:rPr>
              <a:t>Fútbol</a:t>
            </a:r>
            <a:r>
              <a:rPr lang="ru-RU" dirty="0" smtClean="0">
                <a:solidFill>
                  <a:schemeClr val="tx1"/>
                </a:solidFill>
              </a:rPr>
              <a:t>) — главное международное соревнование по футболу. Чемпионат мира проводится управляющим органом мирового футбола — ФИФА, и участвовать в нём могут мужские национальные сборные стран-членов ФИФА всех континентов. </a:t>
            </a:r>
            <a:r>
              <a:rPr lang="ru-RU" dirty="0" smtClean="0"/>
              <a:t>Финальные турниры чемпионатов мира проводятся раз в 4 года. Каждый чемпионат организовывали разные страны-хозяйки. В 2018 г. Его организовывает Россия</a:t>
            </a:r>
            <a:endParaRPr lang="ru-RU" dirty="0"/>
          </a:p>
        </p:txBody>
      </p:sp>
      <p:sp>
        <p:nvSpPr>
          <p:cNvPr id="4" name="Номер слайда 3"/>
          <p:cNvSpPr>
            <a:spLocks noGrp="1"/>
          </p:cNvSpPr>
          <p:nvPr>
            <p:ph type="sldNum" sz="quarter" idx="10"/>
          </p:nvPr>
        </p:nvSpPr>
        <p:spPr/>
        <p:txBody>
          <a:bodyPr/>
          <a:lstStyle/>
          <a:p>
            <a:fld id="{318B1489-1C2E-4B77-BE40-EE9D7A319153}" type="slidenum">
              <a:rPr lang="ru-RU" smtClean="0"/>
              <a:t>9</a:t>
            </a:fld>
            <a:endParaRPr lang="ru-RU"/>
          </a:p>
        </p:txBody>
      </p:sp>
    </p:spTree>
    <p:extLst>
      <p:ext uri="{BB962C8B-B14F-4D97-AF65-F5344CB8AC3E}">
        <p14:creationId xmlns:p14="http://schemas.microsoft.com/office/powerpoint/2010/main" val="38862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24116067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903376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524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3105890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81326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102072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1541853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33714217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3927062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EC179FD-5C8B-4987-AF46-F979B2015450}" type="datetimeFigureOut">
              <a:rPr lang="ru-RU" smtClean="0"/>
              <a:t>24.12.2018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17481346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EC179FD-5C8B-4987-AF46-F979B2015450}" type="datetimeFigureOut">
              <a:rPr lang="ru-RU" smtClean="0"/>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2015442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EC179FD-5C8B-4987-AF46-F979B2015450}" type="datetimeFigureOut">
              <a:rPr lang="ru-RU" smtClean="0"/>
              <a:t>24.12.2018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4276389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EC179FD-5C8B-4987-AF46-F979B2015450}" type="datetimeFigureOut">
              <a:rPr lang="ru-RU" smtClean="0"/>
              <a:t>24.12.2018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1443845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179FD-5C8B-4987-AF46-F979B2015450}" type="datetimeFigureOut">
              <a:rPr lang="ru-RU" smtClean="0"/>
              <a:t>24.12.2018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31835432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EEC179FD-5C8B-4987-AF46-F979B2015450}" type="datetimeFigureOut">
              <a:rPr lang="ru-RU" smtClean="0"/>
              <a:t>24.12.2018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373476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EC179FD-5C8B-4987-AF46-F979B2015450}" type="datetimeFigureOut">
              <a:rPr lang="ru-RU" smtClean="0"/>
              <a:t>24.12.2018</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A202C-1EB5-48E0-BAF2-F21FF43AAB72}" type="slidenum">
              <a:rPr lang="ru-RU" smtClean="0"/>
              <a:t>‹#›</a:t>
            </a:fld>
            <a:endParaRPr lang="ru-RU"/>
          </a:p>
        </p:txBody>
      </p:sp>
    </p:spTree>
    <p:extLst>
      <p:ext uri="{BB962C8B-B14F-4D97-AF65-F5344CB8AC3E}">
        <p14:creationId xmlns:p14="http://schemas.microsoft.com/office/powerpoint/2010/main" val="2978587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C179FD-5C8B-4987-AF46-F979B2015450}" type="datetimeFigureOut">
              <a:rPr lang="ru-RU" smtClean="0"/>
              <a:t>24.12.2018</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BFA202C-1EB5-48E0-BAF2-F21FF43AAB72}" type="slidenum">
              <a:rPr lang="ru-RU" smtClean="0"/>
              <a:t>‹#›</a:t>
            </a:fld>
            <a:endParaRPr lang="ru-RU"/>
          </a:p>
        </p:txBody>
      </p:sp>
    </p:spTree>
    <p:extLst>
      <p:ext uri="{BB962C8B-B14F-4D97-AF65-F5344CB8AC3E}">
        <p14:creationId xmlns:p14="http://schemas.microsoft.com/office/powerpoint/2010/main" val="219350913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fif"/><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fif"/><Relationship Id="rId4" Type="http://schemas.openxmlformats.org/officeDocument/2006/relationships/image" Target="../media/image21.jf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colorTemperature colorTemp="66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Подзаголовок 2"/>
          <p:cNvSpPr txBox="1">
            <a:spLocks/>
          </p:cNvSpPr>
          <p:nvPr/>
        </p:nvSpPr>
        <p:spPr>
          <a:xfrm>
            <a:off x="107950" y="4423499"/>
            <a:ext cx="5616575" cy="71913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ru-RU" dirty="0" smtClean="0">
                <a:solidFill>
                  <a:srgbClr val="006600"/>
                </a:solidFill>
                <a:latin typeface="Arial" charset="0"/>
                <a:cs typeface="Arial" charset="0"/>
              </a:rPr>
              <a:t>Подготовил: воспитатель </a:t>
            </a:r>
            <a:r>
              <a:rPr lang="ru-RU" dirty="0">
                <a:solidFill>
                  <a:srgbClr val="006600"/>
                </a:solidFill>
                <a:latin typeface="Arial" charset="0"/>
                <a:cs typeface="Arial" charset="0"/>
              </a:rPr>
              <a:t>п</a:t>
            </a:r>
            <a:r>
              <a:rPr lang="ru-RU" dirty="0" smtClean="0">
                <a:solidFill>
                  <a:srgbClr val="006600"/>
                </a:solidFill>
                <a:latin typeface="Arial" charset="0"/>
                <a:cs typeface="Arial" charset="0"/>
              </a:rPr>
              <a:t>одготовительной группы, Лезихина Елена Алексеевна</a:t>
            </a:r>
            <a:endParaRPr lang="en-US" dirty="0" smtClean="0">
              <a:solidFill>
                <a:srgbClr val="006600"/>
              </a:solidFill>
              <a:latin typeface="Arial" charset="0"/>
              <a:cs typeface="Arial" charset="0"/>
            </a:endParaRPr>
          </a:p>
        </p:txBody>
      </p:sp>
      <p:sp>
        <p:nvSpPr>
          <p:cNvPr id="3" name="Прямоугольник 2"/>
          <p:cNvSpPr/>
          <p:nvPr/>
        </p:nvSpPr>
        <p:spPr>
          <a:xfrm>
            <a:off x="107950" y="2661974"/>
            <a:ext cx="7509593"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dirty="0" smtClean="0">
                <a:solidFill>
                  <a:srgbClr val="FFFF00"/>
                </a:solidFill>
              </a:rPr>
              <a:t>«ВСЕ О ФУТБОЛЕ» </a:t>
            </a:r>
          </a:p>
          <a:p>
            <a:pPr algn="ctr"/>
            <a:r>
              <a:rPr lang="ru-RU" sz="2400" b="1" dirty="0" smtClean="0">
                <a:solidFill>
                  <a:srgbClr val="FFFF00"/>
                </a:solidFill>
              </a:rPr>
              <a:t>ФУТБОЛ – история, правила игры, интересные факты.</a:t>
            </a:r>
            <a:endParaRPr lang="ru-RU" sz="2400" b="1" dirty="0">
              <a:solidFill>
                <a:srgbClr val="FFFF00"/>
              </a:solidFill>
            </a:endParaRPr>
          </a:p>
        </p:txBody>
      </p:sp>
    </p:spTree>
    <p:extLst>
      <p:ext uri="{BB962C8B-B14F-4D97-AF65-F5344CB8AC3E}">
        <p14:creationId xmlns:p14="http://schemas.microsoft.com/office/powerpoint/2010/main" val="20760951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105" y="2095018"/>
            <a:ext cx="4365604" cy="4521205"/>
          </a:xfrm>
          <a:prstGeom prst="rect">
            <a:avLst/>
          </a:prstGeom>
        </p:spPr>
      </p:pic>
      <p:sp>
        <p:nvSpPr>
          <p:cNvPr id="3" name="Прямоугольник 2"/>
          <p:cNvSpPr/>
          <p:nvPr/>
        </p:nvSpPr>
        <p:spPr>
          <a:xfrm>
            <a:off x="-50950" y="1186933"/>
            <a:ext cx="8196942" cy="707886"/>
          </a:xfrm>
          <a:prstGeom prst="rect">
            <a:avLst/>
          </a:prstGeom>
        </p:spPr>
        <p:txBody>
          <a:bodyPr wrap="square">
            <a:spAutoFit/>
          </a:bodyPr>
          <a:lstStyle/>
          <a:p>
            <a:pPr algn="ctr"/>
            <a:r>
              <a:rPr lang="ru-RU" sz="4000" b="1" dirty="0">
                <a:solidFill>
                  <a:srgbClr val="92D050"/>
                </a:solidFill>
                <a:effectLst>
                  <a:outerShdw blurRad="38100" dist="38100" dir="2700000" algn="tl">
                    <a:srgbClr val="000000">
                      <a:alpha val="43137"/>
                    </a:srgbClr>
                  </a:outerShdw>
                </a:effectLst>
              </a:rPr>
              <a:t>СПАСИБО</a:t>
            </a:r>
            <a:r>
              <a:rPr lang="ru-RU" sz="4000" b="1" dirty="0">
                <a:effectLst>
                  <a:outerShdw blurRad="38100" dist="38100" dir="2700000" algn="tl">
                    <a:srgbClr val="000000">
                      <a:alpha val="43137"/>
                    </a:srgbClr>
                  </a:outerShdw>
                </a:effectLst>
              </a:rPr>
              <a:t> </a:t>
            </a:r>
            <a:r>
              <a:rPr lang="ru-RU" sz="4000" b="1" dirty="0">
                <a:solidFill>
                  <a:srgbClr val="92D050"/>
                </a:solidFill>
                <a:effectLst>
                  <a:outerShdw blurRad="38100" dist="38100" dir="2700000" algn="tl">
                    <a:srgbClr val="000000">
                      <a:alpha val="43137"/>
                    </a:srgbClr>
                  </a:outerShdw>
                </a:effectLst>
              </a:rPr>
              <a:t>ЗА ВНИМАНИЕ!</a:t>
            </a:r>
            <a:endParaRPr lang="ru-RU" sz="4000" dirty="0">
              <a:solidFill>
                <a:srgbClr val="92D050"/>
              </a:solidFill>
            </a:endParaRPr>
          </a:p>
        </p:txBody>
      </p:sp>
    </p:spTree>
    <p:extLst>
      <p:ext uri="{BB962C8B-B14F-4D97-AF65-F5344CB8AC3E}">
        <p14:creationId xmlns:p14="http://schemas.microsoft.com/office/powerpoint/2010/main" val="1754652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l="11369" r="21902" b="14998"/>
          <a:stretch/>
        </p:blipFill>
        <p:spPr>
          <a:xfrm>
            <a:off x="79023" y="1808344"/>
            <a:ext cx="3779697" cy="3985183"/>
          </a:xfrm>
          <a:prstGeom prst="rect">
            <a:avLst/>
          </a:prstGeom>
        </p:spPr>
      </p:pic>
      <p:sp>
        <p:nvSpPr>
          <p:cNvPr id="2" name="Заголовок 1"/>
          <p:cNvSpPr>
            <a:spLocks noGrp="1"/>
          </p:cNvSpPr>
          <p:nvPr>
            <p:ph type="ctrTitle"/>
          </p:nvPr>
        </p:nvSpPr>
        <p:spPr>
          <a:xfrm>
            <a:off x="3657600" y="2469823"/>
            <a:ext cx="5486400" cy="2545237"/>
          </a:xfrm>
          <a:solidFill>
            <a:schemeClr val="accent2">
              <a:lumMod val="20000"/>
              <a:lumOff val="80000"/>
              <a:alpha val="58000"/>
            </a:schemeClr>
          </a:solidFill>
        </p:spPr>
        <p:txBody>
          <a:bodyPr>
            <a:normAutofit fontScale="90000"/>
          </a:bodyPr>
          <a:lstStyle/>
          <a:p>
            <a:pPr algn="ctr"/>
            <a:r>
              <a:rPr lang="ru-RU" sz="9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ВСЕ О ФУТБОЛЕ</a:t>
            </a:r>
            <a:endParaRPr lang="ru-RU" sz="9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3498" y="5096192"/>
            <a:ext cx="1442762" cy="1394670"/>
          </a:xfrm>
          <a:prstGeom prst="rect">
            <a:avLst/>
          </a:prstGeom>
        </p:spPr>
      </p:pic>
      <p:pic>
        <p:nvPicPr>
          <p:cNvPr id="5" name="futbolnaya-dudk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023" y="6186062"/>
            <a:ext cx="609600" cy="609600"/>
          </a:xfrm>
          <a:prstGeom prst="rect">
            <a:avLst/>
          </a:prstGeom>
        </p:spPr>
      </p:pic>
    </p:spTree>
    <p:extLst>
      <p:ext uri="{BB962C8B-B14F-4D97-AF65-F5344CB8AC3E}">
        <p14:creationId xmlns:p14="http://schemas.microsoft.com/office/powerpoint/2010/main" val="4165049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33" fill="hold"/>
                                        <p:tgtEl>
                                          <p:spTgt spid="5"/>
                                        </p:tgtEl>
                                      </p:cBhvr>
                                    </p:cmd>
                                  </p:childTnLst>
                                </p:cTn>
                              </p:par>
                              <p:par>
                                <p:cTn id="7" presetID="45"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anim calcmode="lin" valueType="num">
                                      <p:cBhvr>
                                        <p:cTn id="10" dur="2000" fill="hold"/>
                                        <p:tgtEl>
                                          <p:spTgt spid="2"/>
                                        </p:tgtEl>
                                        <p:attrNameLst>
                                          <p:attrName>ppt_w</p:attrName>
                                        </p:attrNameLst>
                                      </p:cBhvr>
                                      <p:tavLst>
                                        <p:tav tm="0" fmla="#ppt_w*sin(2.5*pi*$)">
                                          <p:val>
                                            <p:fltVal val="0"/>
                                          </p:val>
                                        </p:tav>
                                        <p:tav tm="100000">
                                          <p:val>
                                            <p:fltVal val="1"/>
                                          </p:val>
                                        </p:tav>
                                      </p:tavLst>
                                    </p:anim>
                                    <p:anim calcmode="lin" valueType="num">
                                      <p:cBhvr>
                                        <p:cTn id="11" dur="2000" fill="hold"/>
                                        <p:tgtEl>
                                          <p:spTgt spid="2"/>
                                        </p:tgtEl>
                                        <p:attrNameLst>
                                          <p:attrName>ppt_h</p:attrName>
                                        </p:attrNameLst>
                                      </p:cBhvr>
                                      <p:tavLst>
                                        <p:tav tm="0">
                                          <p:val>
                                            <p:strVal val="#ppt_h"/>
                                          </p:val>
                                        </p:tav>
                                        <p:tav tm="100000">
                                          <p:val>
                                            <p:strVal val="#ppt_h"/>
                                          </p:val>
                                        </p:tav>
                                      </p:tavLst>
                                    </p:anim>
                                  </p:childTnLst>
                                </p:cTn>
                              </p:par>
                            </p:childTnLst>
                          </p:cTn>
                        </p:par>
                        <p:par>
                          <p:cTn id="12" fill="hold">
                            <p:stCondLst>
                              <p:cond delay="4033"/>
                            </p:stCondLst>
                            <p:childTnLst>
                              <p:par>
                                <p:cTn id="13" presetID="32" presetClass="emph" presetSubtype="0"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par>
                                <p:cTn id="19" presetID="0" presetClass="path" presetSubtype="0" accel="50000" decel="50000" fill="hold" nodeType="withEffect">
                                  <p:stCondLst>
                                    <p:cond delay="0"/>
                                  </p:stCondLst>
                                  <p:childTnLst>
                                    <p:animMotion origin="layout" path="M 0.04236 -0.05949 L 0.04236 -0.05903 C 0.04549 -0.05047 0.04931 -0.04422 0.05278 -0.03357 C 0.05695 -0.01806 0.05573 -0.02084 0.06233 -0.00718 L 0.07309 0.01574 C 0.075 0.01944 0.07674 0.02291 0.079 0.02638 C 0.08143 0.03171 0.08421 0.03634 0.08611 0.0412 C 0.08802 0.0449 0.08976 0.04907 0.09167 0.05301 C 0.09341 0.05671 0.09566 0.05972 0.09705 0.06388 C 0.1 0.07129 0.10278 0.08101 0.10591 0.08634 C 0.10764 0.08888 0.10886 0.09074 0.11042 0.09398 C 0.11719 0.11064 0.10955 0.10208 0.11789 0.10879 C 0.12136 0.11643 0.12431 0.12384 0.12796 0.13125 C 0.129 0.13379 0.12986 0.13634 0.13108 0.13865 C 0.1316 0.14213 0.13212 0.14652 0.13334 0.14976 C 0.13507 0.1581 0.1375 0.16527 0.13976 0.17268 C 0.14098 0.17638 0.14184 0.18009 0.14323 0.18379 C 0.1441 0.18773 0.14514 0.19189 0.14636 0.19537 C 0.1474 0.19861 0.14879 0.20185 0.14983 0.20601 C 0.15 0.20995 0.15105 0.21412 0.15191 0.21689 C 0.154 0.22546 0.15643 0.23078 0.15834 0.23981 C 0.16094 0.25439 0.15903 0.25023 0.16372 0.25625 C 0.16441 0.24838 0.16511 0.24051 0.16598 0.23287 C 0.1665 0.22893 0.1665 0.22476 0.16667 0.22106 C 0.16789 0.21689 0.16858 0.21412 0.16927 0.20995 C 0.16962 0.20671 0.16962 0.20254 0.17032 0.19861 C 0.17275 0.18263 0.17205 0.19143 0.1757 0.17615 C 0.1757 0.17708 0.18108 0.14791 0.1823 0.14213 C 0.18282 0.13865 0.18351 0.13472 0.18473 0.13125 C 0.18993 0.11319 0.18594 0.12801 0.19011 0.10879 C 0.19184 0.09884 0.1948 0.09027 0.19653 0.0787 C 0.19705 0.07361 0.19775 0.06851 0.19844 0.06388 C 0.20018 0.05625 0.20191 0.04976 0.20296 0.0412 C 0.20365 0.03634 0.20434 0.03125 0.20539 0.02638 C 0.2066 0.01898 0.20955 0.00393 0.20955 0.00486 C 0.21216 -0.02408 0.20851 0.01088 0.2125 -0.01806 C 0.21337 -0.02153 0.21337 -0.02593 0.21372 -0.02987 C 0.21563 -0.04005 0.21702 -0.04422 0.2191 -0.05209 C 0.22101 -0.07199 0.21997 -0.05949 0.22466 -0.08565 C 0.22518 -0.08936 0.22622 -0.09445 0.22691 -0.09699 C 0.22882 -0.10209 0.23125 -0.10695 0.23334 -0.11204 C 0.23421 -0.11436 0.23542 -0.11667 0.23664 -0.11899 C 0.23716 -0.12292 0.23785 -0.12755 0.23907 -0.13079 C 0.23959 -0.13311 0.24115 -0.13241 0.24202 -0.13426 C 0.2507 -0.14862 0.24028 -0.13612 0.24861 -0.14584 C 0.24966 -0.14792 0.25087 -0.15209 0.25209 -0.15278 C 0.25365 -0.15417 0.25486 -0.15093 0.25625 -0.14931 C 0.25868 -0.14699 0.26111 -0.14607 0.26285 -0.1419 C 0.26476 -0.13704 0.26736 -0.13218 0.26945 -0.12732 C 0.27049 -0.12431 0.27153 -0.12061 0.27275 -0.11899 C 0.27396 -0.11783 0.27483 -0.11667 0.27605 -0.11551 L 0.28559 -0.09352 C 0.28646 -0.09074 0.28785 -0.08681 0.28855 -0.08565 C 0.29462 -0.0794 0.29132 -0.08426 0.29879 -0.06713 C 0.29983 -0.06459 0.30105 -0.06204 0.30226 -0.05949 C 0.3033 -0.05718 0.30452 -0.05463 0.30521 -0.05209 C 0.30625 -0.04838 0.30747 -0.04422 0.30834 -0.04074 C 0.30938 -0.03843 0.31094 -0.03658 0.31181 -0.03357 C 0.32309 0.00092 0.31407 -0.02037 0.32188 -0.00348 C 0.32743 0.02638 0.31997 -0.00973 0.32709 0.01574 C 0.33195 0.03263 0.32622 0.02268 0.33264 0.03032 C 0.33282 0.03379 0.33264 0.03865 0.33368 0.0412 C 0.34167 0.06921 0.33976 0.04236 0.34653 0.0787 C 0.34827 0.08634 0.34879 0.0949 0.35105 0.10115 C 0.35348 0.10879 0.35573 0.11481 0.35764 0.12361 C 0.35955 0.13518 0.3599 0.13703 0.3632 0.14629 C 0.36424 0.14953 0.36563 0.15138 0.3665 0.15416 C 0.36962 0.17037 0.36719 0.16064 0.37205 0.17268 C 0.38525 0.20601 0.37622 0.18518 0.38403 0.20254 C 0.38438 0.20601 0.38473 0.21226 0.38611 0.21365 C 0.38855 0.21689 0.39184 0.20601 0.39341 0.20254 C 0.39705 0.19583 0.39844 0.19583 0.40122 0.18773 C 0.41094 0.15926 0.39306 0.19722 0.41511 0.14629 C 0.41754 0.14143 0.42049 0.13796 0.42205 0.13125 C 0.42396 0.12291 0.42761 0.10578 0.43056 0.09791 C 0.4316 0.09467 0.43247 0.09305 0.43386 0.09027 C 0.43542 0.08634 0.43698 0.08287 0.43837 0.0787 C 0.43959 0.07569 0.44046 0.07083 0.44167 0.06759 C 0.44341 0.06342 0.44532 0.06088 0.44671 0.05671 C 0.44827 0.05324 0.44914 0.04884 0.45035 0.0449 C 0.4533 0.03611 0.45677 0.02777 0.4599 0.01921 C 0.46111 0.01504 0.4632 0.01226 0.46441 0.0074 C 0.4665 0.00023 0.46875 -0.00718 0.47101 -0.01459 C 0.47205 -0.01806 0.47292 -0.02292 0.47414 -0.02593 C 0.47535 -0.02824 0.47657 -0.0301 0.47778 -0.03357 C 0.479 -0.03843 0.48021 -0.04329 0.48195 -0.04838 C 0.48282 -0.05209 0.48316 -0.05695 0.48403 -0.05949 C 0.48594 -0.06574 0.4882 -0.07199 0.49063 -0.07408 C 0.49445 -0.07848 0.47587 -0.02778 0.4783 -0.0338 " pathEditMode="relative" rAng="0" ptsTypes="AAAAAAAAAAAAAAAAAAAAAAAAAAAAAAAAAAAAAAAAAAAAAAAAAAAAAAAAAAAAAAAAAAAAAAAAAAAAAAAAAAAAAAAAA">
                                      <p:cBhvr>
                                        <p:cTn id="20" dur="3000" fill="hold"/>
                                        <p:tgtEl>
                                          <p:spTgt spid="3"/>
                                        </p:tgtEl>
                                        <p:attrNameLst>
                                          <p:attrName>ppt_x</p:attrName>
                                          <p:attrName>ppt_y</p:attrName>
                                        </p:attrNameLst>
                                      </p:cBhvr>
                                      <p:rCtr x="22431" y="11088"/>
                                    </p:animMotion>
                                  </p:childTnLst>
                                  <p:subTnLst>
                                    <p:audio>
                                      <p:cMediaNode>
                                        <p:cTn display="0" masterRel="sameClick">
                                          <p:stCondLst>
                                            <p:cond evt="begin" delay="0">
                                              <p:tn val="19"/>
                                            </p:cond>
                                          </p:stCondLst>
                                          <p:endCondLst>
                                            <p:cond evt="onStopAudio" delay="0">
                                              <p:tgtEl>
                                                <p:sldTgt/>
                                              </p:tgtEl>
                                            </p:cond>
                                          </p:endCondLst>
                                        </p:cTn>
                                        <p:tgtEl>
                                          <p:sndTgt r:embed="rId5" name="udary-po-mjachu.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2461687" y="1219200"/>
            <a:ext cx="3210979" cy="3166534"/>
          </a:xfrm>
          <a:prstGeom prst="rect">
            <a:avLst/>
          </a:prstGeom>
          <a:blipFill dpi="0" rotWithShape="1">
            <a:blip r:embed="rId4">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586362" y="374692"/>
            <a:ext cx="6244063" cy="1001843"/>
          </a:xfrm>
          <a:effectLst>
            <a:outerShdw blurRad="50800" dist="38100" dir="8100000" algn="tr" rotWithShape="0">
              <a:prstClr val="black">
                <a:alpha val="40000"/>
              </a:prstClr>
            </a:outerShdw>
          </a:effectLst>
        </p:spPr>
        <p:txBody>
          <a:bodyPr>
            <a:normAutofit/>
          </a:bodyPr>
          <a:lstStyle/>
          <a:p>
            <a:pPr algn="ctr"/>
            <a:r>
              <a:rPr lang="ru-RU" sz="4050" b="1" dirty="0">
                <a:solidFill>
                  <a:srgbClr val="92D050"/>
                </a:solidFill>
                <a:effectLst>
                  <a:outerShdw blurRad="38100" dist="38100" dir="2700000" algn="tl">
                    <a:srgbClr val="000000">
                      <a:alpha val="43137"/>
                    </a:srgbClr>
                  </a:outerShdw>
                </a:effectLst>
              </a:rPr>
              <a:t>ЧТО ТАКОЕ ФУТБОЛ?</a:t>
            </a:r>
          </a:p>
        </p:txBody>
      </p:sp>
      <p:sp>
        <p:nvSpPr>
          <p:cNvPr id="4" name="TextBox 3"/>
          <p:cNvSpPr txBox="1"/>
          <p:nvPr/>
        </p:nvSpPr>
        <p:spPr>
          <a:xfrm>
            <a:off x="4167004" y="5463311"/>
            <a:ext cx="3032227"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dirty="0" smtClean="0"/>
              <a:t>Ball - </a:t>
            </a:r>
            <a:r>
              <a:rPr lang="ru-RU" sz="3600" dirty="0" smtClean="0"/>
              <a:t>мяч</a:t>
            </a:r>
            <a:endParaRPr lang="ru-RU" sz="3600" dirty="0"/>
          </a:p>
        </p:txBody>
      </p:sp>
      <p:sp>
        <p:nvSpPr>
          <p:cNvPr id="5" name="TextBox 4"/>
          <p:cNvSpPr txBox="1"/>
          <p:nvPr/>
        </p:nvSpPr>
        <p:spPr>
          <a:xfrm>
            <a:off x="586362" y="5463311"/>
            <a:ext cx="3181195" cy="646331"/>
          </a:xfrm>
          <a:prstGeom prst="rect">
            <a:avLst/>
          </a:prstGeom>
          <a:solidFill>
            <a:schemeClr val="accent5">
              <a:lumMod val="20000"/>
              <a:lumOff val="80000"/>
            </a:schemeClr>
          </a:solidFill>
          <a:ln>
            <a:solidFill>
              <a:schemeClr val="accent1">
                <a:lumMod val="20000"/>
                <a:lumOff val="80000"/>
              </a:schemeClr>
            </a:solidFill>
          </a:ln>
          <a:scene3d>
            <a:camera prst="orthographicFront"/>
            <a:lightRig rig="threePt" dir="t"/>
          </a:scene3d>
          <a:sp3d>
            <a:bevelT/>
          </a:sp3d>
        </p:spPr>
        <p:txBody>
          <a:bodyPr wrap="square" rtlCol="0">
            <a:spAutoFit/>
          </a:bodyPr>
          <a:lstStyle/>
          <a:p>
            <a:r>
              <a:rPr lang="ru-RU" sz="3600" dirty="0"/>
              <a:t> </a:t>
            </a:r>
            <a:r>
              <a:rPr lang="en-US" sz="3600" dirty="0" smtClean="0"/>
              <a:t>F</a:t>
            </a:r>
            <a:r>
              <a:rPr lang="ru-RU" sz="3600" dirty="0" err="1" smtClean="0"/>
              <a:t>oot</a:t>
            </a:r>
            <a:r>
              <a:rPr lang="ru-RU" sz="3600" dirty="0" smtClean="0"/>
              <a:t> - нога</a:t>
            </a:r>
            <a:endParaRPr lang="ru-RU" sz="3600"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393" y="3885999"/>
            <a:ext cx="1298444" cy="1238806"/>
          </a:xfrm>
          <a:prstGeom prst="rect">
            <a:avLst/>
          </a:prstGeom>
          <a:effectLst>
            <a:outerShdw blurRad="50800" dist="38100" dir="8100000" algn="tr" rotWithShape="0">
              <a:prstClr val="black">
                <a:alpha val="40000"/>
              </a:prstClr>
            </a:outerShd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H="1" flipV="1">
            <a:off x="1020906" y="1978707"/>
            <a:ext cx="2589092" cy="370310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61364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7" presetClass="path" presetSubtype="0" accel="50000" decel="50000" fill="hold" nodeType="withEffect">
                                  <p:stCondLst>
                                    <p:cond delay="100"/>
                                  </p:stCondLst>
                                  <p:childTnLst>
                                    <p:animMotion origin="layout" path="M 5E-6 -3.33333E-6 C 0.02709 0.04422 0.06702 0.13797 0.09462 0.18334 C 0.11198 0.21528 0.13855 0.23311 0.16528 0.23287 C 0.19636 0.23311 0.2698 0.1544 0.28733 0.12338 " pathEditMode="relative" rAng="0" ptsTypes="AAAA">
                                      <p:cBhvr>
                                        <p:cTn id="12" dur="2900" fill="hold"/>
                                        <p:tgtEl>
                                          <p:spTgt spid="9"/>
                                        </p:tgtEl>
                                        <p:attrNameLst>
                                          <p:attrName>ppt_x</p:attrName>
                                          <p:attrName>ppt_y</p:attrName>
                                        </p:attrNameLst>
                                      </p:cBhvr>
                                      <p:rCtr x="14358" y="11644"/>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1684 -4.44444E-6 C 0.01997 -0.00254 0.02917 -0.00925 0.03316 -0.0118 C 0.03507 -0.01273 0.03681 -0.01388 0.0382 -0.01504 C 0.03872 -0.01597 0.04097 -0.01689 0.04236 -0.01782 C 0.04549 -0.01967 0.04879 -0.0206 0.05243 -0.02245 C 0.05469 -0.02361 0.07743 -0.03564 0.08455 -0.03958 C 0.08785 -0.04236 0.09132 -0.0456 0.09566 -0.04745 C 0.09827 -0.04907 0.10174 -0.05023 0.10469 -0.05208 C 0.12674 -0.0655 0.11528 -0.06134 0.12674 -0.06504 C 0.1375 -0.07245 0.125 -0.06365 0.13663 -0.06944 C 0.13802 -0.07037 0.13924 -0.07175 0.14063 -0.07245 C 0.14271 -0.07361 0.14462 -0.07476 0.14653 -0.07546 C 0.14792 -0.07569 0.14983 -0.07569 0.15174 -0.07685 L 0.16684 -0.08611 C 0.16945 -0.08726 0.17188 -0.08842 0.17465 -0.09004 L 0.19271 -0.10324 C 0.1941 -0.10463 0.19531 -0.10555 0.1967 -0.10648 C 0.19913 -0.1081 0.20139 -0.10925 0.20382 -0.11111 C 0.2059 -0.1118 0.20799 -0.11273 0.20972 -0.11388 C 0.21094 -0.11458 0.21198 -0.11597 0.21233 -0.11689 C 0.21372 -0.11759 0.21511 -0.11759 0.2158 -0.11828 C 0.21719 -0.11875 0.21771 -0.1206 0.21893 -0.12106 C 0.22552 -0.12662 0.22031 -0.12199 0.22552 -0.12546 C 0.22674 -0.12638 0.22865 -0.12754 0.23004 -0.12847 C 0.23334 -0.13078 0.23524 -0.13194 0.23837 -0.1331 C 0.24497 -0.13449 0.24375 -0.13402 0.24879 -0.13588 C 0.24965 -0.13657 0.25087 -0.1368 0.25156 -0.1375 C 0.2533 -0.13819 0.25417 -0.13981 0.2559 -0.1405 C 0.2592 -0.14166 0.2625 -0.14213 0.26597 -0.14351 C 0.26684 -0.14375 0.26858 -0.14444 0.26979 -0.14467 C 0.2757 -0.14699 0.26979 -0.14537 0.27709 -0.14791 C 0.2783 -0.14814 0.28021 -0.14907 0.28212 -0.1493 C 0.28715 -0.15046 0.29844 -0.15231 0.29844 -0.15162 C 0.29653 -0.15393 0.29531 -0.15625 0.29375 -0.1581 C 0.29323 -0.15972 0.29184 -0.15972 0.29115 -0.16088 C 0.28993 -0.16203 0.28941 -0.16435 0.28889 -0.1655 C 0.2875 -0.16759 0.28629 -0.16967 0.2849 -0.17129 C 0.28021 -0.17662 0.27622 -0.18263 0.27188 -0.18796 C 0.27049 -0.18958 0.2691 -0.1905 0.26788 -0.19236 C 0.26511 -0.19583 0.26268 -0.20046 0.26007 -0.20416 C 0.25816 -0.20532 0.25747 -0.20648 0.2559 -0.20833 C 0.2533 -0.2118 0.25139 -0.21527 0.24879 -0.21875 C 0.24705 -0.22129 0.24497 -0.22361 0.24375 -0.22592 C 0.23924 -0.23263 0.23507 -0.23842 0.23073 -0.24513 C 0.23004 -0.24675 0.22865 -0.24745 0.22795 -0.24976 C 0.22622 -0.25208 0.22483 -0.25463 0.22361 -0.25694 C 0.22292 -0.2581 0.22222 -0.26018 0.22153 -0.26134 C 0.22031 -0.26342 0.21893 -0.26527 0.21771 -0.26713 C 0.21632 -0.26944 0.21511 -0.27222 0.21372 -0.27476 C 0.21233 -0.27615 0.21198 -0.27731 0.21094 -0.27893 C 0.20972 -0.28125 0.20851 -0.28402 0.20799 -0.28657 C 0.20573 -0.29074 0.20278 -0.29537 0.2007 -0.29976 C 0.20018 -0.30138 0.19948 -0.30277 0.19879 -0.30416 C 0.19774 -0.30578 0.1967 -0.30601 0.19549 -0.30717 C 0.19479 -0.31088 0.19358 -0.31435 0.19167 -0.31759 C 0.19028 -0.31921 0.18959 -0.32037 0.18837 -0.32222 C 0.1882 -0.32338 0.1875 -0.325 0.18629 -0.32615 C 0.18577 -0.32847 0.18438 -0.33009 0.18351 -0.3324 C 0.17778 -0.34513 0.18577 -0.33009 0.17847 -0.3456 C 0.17726 -0.34838 0.17587 -0.35069 0.17465 -0.353 C 0.17188 -0.35879 0.16945 -0.36504 0.16684 -0.37083 C 0.16563 -0.37268 0.16424 -0.37476 0.16337 -0.37662 C 0.16302 -0.3787 0.16215 -0.38055 0.16163 -0.3824 C 0.15764 -0.39097 0.15834 -0.38726 0.15573 -0.39421 C 0.15452 -0.39652 0.15434 -0.39814 0.15382 -0.40046 C 0.15243 -0.40254 0.15226 -0.40532 0.15174 -0.40787 C 0.15052 -0.40995 0.14965 -0.41157 0.14861 -0.41342 C 0.14722 -0.41643 0.14462 -0.42245 0.14462 -0.42222 C 0.14271 -0.43032 0.14462 -0.42338 0.14132 -0.43101 C 0.14063 -0.4331 0.14011 -0.43495 0.13941 -0.4375 C 0.13802 -0.43981 0.13681 -0.44282 0.13559 -0.44583 C 0.13472 -0.44814 0.13438 -0.45046 0.13351 -0.45208 C 0.13212 -0.45532 0.12952 -0.46064 0.12952 -0.46041 C 0.12899 -0.4618 0.12899 -0.46412 0.1283 -0.46527 C 0.12778 -0.46666 0.12674 -0.46805 0.12622 -0.46944 C 0.1257 -0.47175 0.12431 -0.4743 0.12309 -0.47708 C 0.12309 -0.478 0.12309 -0.47939 0.12257 -0.48148 C 0.12118 -0.48449 0.11979 -0.48703 0.11858 -0.49004 C 0.11771 -0.4912 0.11667 -0.49259 0.11649 -0.49444 C 0.11129 -0.51643 0.11736 -0.49351 0.11268 -0.50671 C 0.10816 -0.51898 0.11528 -0.5037 0.10938 -0.51574 C 0.1092 -0.51713 0.1092 -0.52037 0.10816 -0.5199 C 0.1066 -0.51828 0.10538 -0.51412 0.10469 -0.51088 C 0.1033 -0.50949 0.10278 -0.50833 0.10278 -0.50671 C 0.10174 -0.5037 0.10087 -0.50069 0.09965 -0.49884 C 0.09879 -0.49791 0.0974 -0.49791 0.09636 -0.49768 C 0.09566 -0.49606 0.09514 -0.49421 0.09427 -0.49328 C 0.09375 -0.4912 0.09167 -0.4905 0.09132 -0.48819 C 0.09097 -0.4875 0.09132 -0.48541 0.09045 -0.48425 C 0.08889 -0.48009 0.08733 -0.47847 0.08524 -0.475 C 0.08281 -0.46458 0.08646 -0.47754 0.08143 -0.46805 C 0.08073 -0.46689 0.08073 -0.46527 0.08056 -0.46412 C 0.07952 -0.46111 0.07795 -0.45833 0.07604 -0.45648 C 0.07552 -0.45486 0.07431 -0.4537 0.07292 -0.45208 C 0.07222 -0.45046 0.07222 -0.44814 0.07136 -0.44583 C 0.07031 -0.44444 0.06893 -0.44351 0.0684 -0.44189 C 0.06424 -0.43425 0.06858 -0.43958 0.06285 -0.43425 C 0.05781 -0.42291 0.06424 -0.43657 0.05781 -0.42546 C 0.05469 -0.41898 0.05781 -0.42245 0.05243 -0.41643 C 0.05243 -0.4155 0.05122 -0.41481 0.0507 -0.41342 C 0.0507 -0.41319 0.04167 -0.40069 0.03872 -0.39699 C 0.0382 -0.3956 0.0375 -0.39375 0.03629 -0.39305 C 0.03507 -0.39189 0.0342 -0.39097 0.03316 -0.38981 C 0.03056 -0.38726 0.0283 -0.38356 0.02535 -0.38101 C 0.02327 -0.37939 0.02066 -0.37754 0.01823 -0.37523 C 0.01684 -0.37384 0.01563 -0.37199 0.01424 -0.37083 C 0.01198 -0.36898 0.01024 -0.36782 0.00816 -0.3662 C 0.00556 -0.36458 0.00295 -0.36226 0.00122 -0.36041 C -0.00069 -0.35925 -0.00295 -0.35879 -0.00503 -0.35763 C -0.0066 -0.35578 -0.00868 -0.35416 -0.01059 -0.353 C -0.0125 -0.35185 -0.01528 -0.35185 -0.01666 -0.34976 C -0.0184 -0.34907 -0.01944 -0.34791 -0.02101 -0.34722 C -0.02309 -0.34606 -0.02482 -0.34513 -0.02691 -0.34398 C -0.02882 -0.34328 -0.03021 -0.34213 -0.03212 -0.3412 C -0.03489 -0.33981 -0.03663 -0.33935 -0.03923 -0.33819 C -0.0408 -0.3375 -0.04132 -0.33634 -0.04323 -0.33541 C -0.04531 -0.33402 -0.04774 -0.33425 -0.05035 -0.3324 C -0.05955 -0.32569 -0.04392 -0.33425 -0.05885 -0.32615 C -0.05972 -0.32615 -0.06076 -0.32569 -0.06215 -0.325 C -0.06337 -0.32453 -0.06423 -0.32384 -0.06476 -0.32338 C -0.06597 -0.32222 -0.06666 -0.32152 -0.06805 -0.3206 C -0.07066 -0.31921 -0.07326 -0.31921 -0.07587 -0.31759 C -0.0816 -0.31342 -0.08576 -0.31064 -0.09201 -0.30717 C -0.09323 -0.30648 -0.0941 -0.30601 -0.09531 -0.30578 C -0.0967 -0.30486 -0.09844 -0.30393 -0.1 -0.30277 C -0.10382 -0.30023 -0.10694 -0.29699 -0.11024 -0.29537 C -0.11493 -0.29305 -0.11875 -0.29097 -0.12291 -0.28796 L -0.13698 -0.27731 C -0.14288 -0.27384 -0.13958 -0.27523 -0.14705 -0.27175 C -0.14809 -0.27106 -0.14948 -0.27083 -0.15 -0.27037 C -0.15208 -0.26851 -0.15347 -0.26689 -0.15538 -0.26574 C -0.15798 -0.26365 -0.16076 -0.2625 -0.16319 -0.26018 C -0.1651 -0.25787 -0.16719 -0.25532 -0.16979 -0.25416 C -0.17118 -0.253 -0.17344 -0.25254 -0.17552 -0.25092 C -0.17743 -0.24884 -0.17934 -0.24699 -0.18142 -0.24513 C -0.18194 -0.24421 -0.18333 -0.24305 -0.18403 -0.24189 C -0.18541 -0.24097 -0.18732 -0.24074 -0.18802 -0.23958 C -0.19496 -0.23287 -0.18923 -0.23611 -0.19496 -0.2331 C -0.20486 -0.21944 -0.19236 -0.23611 -0.20121 -0.22754 C -0.20226 -0.22615 -0.20295 -0.22476 -0.20416 -0.22268 C -0.20538 -0.22175 -0.20607 -0.22129 -0.20729 -0.22013 C -0.20764 -0.21875 -0.20816 -0.21689 -0.20937 -0.2155 C -0.21163 -0.21203 -0.21215 -0.21319 -0.21528 -0.21088 C -0.21666 -0.21018 -0.21788 -0.20902 -0.21927 -0.20833 C -0.22048 -0.20763 -0.2217 -0.20763 -0.22396 -0.20671 C -0.22448 -0.20648 -0.22569 -0.20532 -0.22639 -0.20532 C -0.2342 -0.19768 -0.22448 -0.20648 -0.23351 -0.20092 C -0.23489 -0.20023 -0.23507 -0.19861 -0.23698 -0.19768 C -0.2375 -0.19722 -0.23819 -0.19722 -0.23941 -0.19606 C -0.24149 -0.1949 -0.24253 -0.19351 -0.24496 -0.19236 C -0.24514 -0.1912 -0.24601 -0.18958 -0.24757 -0.18958 C -0.24844 -0.18819 -0.24982 -0.18819 -0.25052 -0.18796 C -0.25712 -0.18263 -0.24982 -0.18588 -0.25712 -0.18287 C -0.25833 -0.1824 -0.25955 -0.18125 -0.26024 -0.18032 C -0.26163 -0.17916 -0.26232 -0.17916 -0.26354 -0.17893 C -0.27344 -0.1699 -0.26632 -0.17453 -0.27326 -0.17129 C -0.27465 -0.16967 -0.27639 -0.16736 -0.27864 -0.1655 C -0.27986 -0.16435 -0.28038 -0.16296 -0.28177 -0.16226 C -0.28698 -0.15972 -0.28246 -0.16226 -0.28785 -0.1581 C -0.28906 -0.15694 -0.29045 -0.15625 -0.29166 -0.15509 C -0.29357 -0.153 -0.29566 -0.15046 -0.29757 -0.1493 C -0.29878 -0.14814 -0.30017 -0.14722 -0.30139 -0.14606 C -0.3026 -0.14537 -0.30399 -0.14375 -0.30469 -0.14351 C -0.30521 -0.14236 -0.30712 -0.14236 -0.30746 -0.14166 C -0.31007 -0.14004 -0.31128 -0.13773 -0.31371 -0.13588 C -0.31684 -0.13287 -0.31962 -0.13009 -0.32291 -0.12708 C -0.32344 -0.12638 -0.32448 -0.12523 -0.32535 -0.12407 C -0.32673 -0.12291 -0.32743 -0.12245 -0.32864 -0.12106 C -0.33125 -0.13287 -0.33003 -0.12638 -0.32864 -0.1493 C -0.32864 -0.15046 -0.32812 -0.15231 -0.32743 -0.1537 C -0.32708 -0.1574 -0.32604 -0.16157 -0.32535 -0.1655 C -0.325 -0.17129 -0.325 -0.17754 -0.32344 -0.18287 C -0.32031 -0.19838 -0.32535 -0.17523 -0.3217 -0.19351 C -0.32083 -0.19606 -0.32031 -0.19884 -0.31944 -0.20231 C -0.31649 -0.2155 -0.32101 -0.1949 -0.31771 -0.21435 C -0.31684 -0.21713 -0.31597 -0.22013 -0.31562 -0.22268 C -0.31528 -0.22615 -0.31423 -0.23032 -0.31371 -0.2331 C -0.31302 -0.23611 -0.3125 -0.23958 -0.31128 -0.24189 C -0.31076 -0.24421 -0.31007 -0.24629 -0.3092 -0.24791 C -0.30903 -0.24976 -0.30903 -0.25115 -0.30868 -0.25231 C -0.30399 -0.26643 -0.30486 -0.25671 -0.30017 -0.27361 C -0.30017 -0.27592 -0.2993 -0.27847 -0.29878 -0.28055 C -0.29757 -0.28356 -0.29739 -0.28657 -0.2967 -0.28935 C -0.29566 -0.29444 -0.29566 -0.29838 -0.29357 -0.30277 C -0.29288 -0.30578 -0.29219 -0.30879 -0.29166 -0.31157 C -0.29097 -0.31296 -0.2908 -0.31435 -0.2908 -0.31597 C -0.28715 -0.33472 -0.29166 -0.31157 -0.28906 -0.32615 C -0.28819 -0.32847 -0.28785 -0.33009 -0.28785 -0.3324 C -0.28698 -0.33541 -0.28663 -0.33819 -0.28559 -0.3412 C -0.28524 -0.34328 -0.28524 -0.34513 -0.28524 -0.34722 C -0.28385 -0.34861 -0.28385 -0.34976 -0.28385 -0.35185 C -0.28177 -0.36157 -0.28177 -0.36226 -0.28038 -0.37083 C -0.28177 -0.37129 -0.28246 -0.37199 -0.28385 -0.37199 C -0.28524 -0.37199 -0.28559 -0.37129 -0.28698 -0.37083 C -0.29566 -0.36504 -0.28698 -0.37013 -0.29357 -0.3662 C -0.30469 -0.35532 -0.28785 -0.37129 -0.30017 -0.36157 C -0.30208 -0.36111 -0.30399 -0.35879 -0.30469 -0.35763 C -0.30712 -0.35532 -0.30868 -0.35254 -0.31059 -0.35185 C -0.31128 -0.35138 -0.3125 -0.35092 -0.31371 -0.34976 C -0.31562 -0.34838 -0.31771 -0.3456 -0.31944 -0.34398 C -0.3217 -0.34282 -0.32344 -0.3412 -0.32535 -0.33981 C -0.32673 -0.33865 -0.32743 -0.33773 -0.32864 -0.33703 C -0.33125 -0.33472 -0.33385 -0.3331 -0.33663 -0.33078 C -0.33785 -0.33009 -0.33871 -0.32893 -0.33976 -0.32777 C -0.34305 -0.32546 -0.34687 -0.32268 -0.35087 -0.3206 C -0.35416 -0.31875 -0.35729 -0.31689 -0.36059 -0.31435 C -0.36389 -0.31226 -0.36649 -0.30949 -0.36979 -0.30717 C -0.37048 -0.30625 -0.3717 -0.30625 -0.37239 -0.30578 C -0.37569 -0.3037 -0.37916 -0.30069 -0.38177 -0.29838 C -0.38281 -0.29722 -0.38351 -0.29606 -0.38472 -0.29537 C -0.38819 -0.29189 -0.3901 -0.2875 -0.39392 -0.28495 C -0.39514 -0.28402 -0.39653 -0.2831 -0.39774 -0.28217 C -0.40295 -0.27731 -0.39861 -0.27986 -0.40364 -0.27731 C -0.40503 -0.27615 -0.40555 -0.27453 -0.40694 -0.27361 C -0.40833 -0.27083 -0.41076 -0.26967 -0.41302 -0.26713 C -0.41476 -0.26412 -0.41684 -0.26134 -0.41857 -0.2581 C -0.41962 -0.25694 -0.42066 -0.25532 -0.42205 -0.25416 C -0.42326 -0.25231 -0.42465 -0.25092 -0.42587 -0.24976 C -0.42604 -0.24791 -0.42639 -0.24675 -0.42639 -0.24513 C -0.42795 -0.24097 -0.42969 -0.23958 -0.4316 -0.23611 C -0.43298 -0.23148 -0.43264 -0.23125 -0.43489 -0.22592 C -0.43524 -0.22476 -0.43628 -0.22338 -0.43698 -0.22129 C -0.4375 -0.22013 -0.43819 -0.21759 -0.43889 -0.2155 C -0.43958 -0.21435 -0.4401 -0.21296 -0.4408 -0.21088 C -0.44166 -0.20856 -0.44219 -0.20532 -0.44288 -0.20231 C -0.4434 -0.20092 -0.4434 -0.19884 -0.4441 -0.19768 C -0.44427 -0.19606 -0.44548 -0.1949 -0.44601 -0.19351 C -0.44618 -0.19166 -0.44618 -0.18958 -0.4467 -0.18796 C -0.44739 -0.18518 -0.44739 -0.18263 -0.44809 -0.18032 C -0.44878 -0.17708 -0.44948 -0.1743 -0.45 -0.17129 C -0.45035 -0.16851 -0.45087 -0.1655 -0.45087 -0.16226 C -0.45139 -0.15694 -0.45139 -0.15162 -0.45208 -0.14606 C -0.45208 -0.14351 -0.4533 -0.1405 -0.45399 -0.1375 C -0.45451 -0.13588 -0.45451 -0.13449 -0.45469 -0.1331 C -0.45538 -0.13125 -0.45538 -0.12986 -0.4559 -0.12847 C -0.45469 -0.12754 -0.45399 -0.12638 -0.4533 -0.12546 C -0.45139 -0.12476 -0.45035 -0.12407 -0.44878 -0.12407 C -0.44809 -0.12384 -0.4467 -0.12291 -0.44601 -0.12291 C -0.44479 -0.12175 -0.4434 -0.12152 -0.44288 -0.11944 C -0.44166 -0.1118 -0.44219 -0.10393 -0.44166 -0.09629 C -0.44166 -0.09467 -0.44149 -0.09282 -0.4408 -0.09166 C -0.4401 -0.09282 -0.43889 -0.09421 -0.43889 -0.09629 C -0.43819 -0.10185 -0.44166 -0.10463 -0.4441 -0.1081 C -0.44479 -0.11597 -0.4434 -0.11388 -0.44878 -0.11388 L -0.52048 0.0088 L -0.36458 0.35301 L -0.18403 0.19723 L -0.01389 0.31065 C 0.00556 0.32408 0.18108 0.00718 0.18108 0.00811 C 0.12899 0.0095 0.09827 -0.25694 0.01736 0.01621 L 0.01684 -4.44444E-6 Z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
                                      <p:cBhvr>
                                        <p:cTn id="15" dur="5750" fill="hold"/>
                                        <p:tgtEl>
                                          <p:spTgt spid="10"/>
                                        </p:tgtEl>
                                        <p:attrNameLst>
                                          <p:attrName>ppt_x</p:attrName>
                                          <p:attrName>ppt_y</p:attrName>
                                        </p:attrNameLst>
                                      </p:cBhvr>
                                      <p:rCtr x="-12795" y="-8356"/>
                                    </p:animMotion>
                                  </p:childTnLst>
                                  <p:subTnLst>
                                    <p:audio>
                                      <p:cMediaNode>
                                        <p:cTn display="0" masterRel="sameClick">
                                          <p:stCondLst>
                                            <p:cond evt="begin" delay="0">
                                              <p:tn val="14"/>
                                            </p:cond>
                                          </p:stCondLst>
                                          <p:endCondLst>
                                            <p:cond evt="onStopAudio" delay="0">
                                              <p:tgtEl>
                                                <p:sldTgt/>
                                              </p:tgtEl>
                                            </p:cond>
                                          </p:endCondLst>
                                        </p:cTn>
                                        <p:tgtEl>
                                          <p:sndTgt r:embed="rId3" name="мрр.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2" y="3335867"/>
            <a:ext cx="4953001" cy="3016046"/>
          </a:xfrm>
          <a:prstGeom prst="rect">
            <a:avLst/>
          </a:prstGeom>
        </p:spPr>
      </p:pic>
      <p:sp>
        <p:nvSpPr>
          <p:cNvPr id="2" name="Заголовок 1"/>
          <p:cNvSpPr>
            <a:spLocks noGrp="1"/>
          </p:cNvSpPr>
          <p:nvPr>
            <p:ph type="title"/>
          </p:nvPr>
        </p:nvSpPr>
        <p:spPr>
          <a:xfrm>
            <a:off x="626532" y="114216"/>
            <a:ext cx="6347713" cy="1320800"/>
          </a:xfrm>
        </p:spPr>
        <p:txBody>
          <a:bodyPr>
            <a:normAutofit/>
          </a:bodyPr>
          <a:lstStyle/>
          <a:p>
            <a:pPr algn="ctr"/>
            <a:r>
              <a:rPr lang="ru-RU" sz="4050" b="1" dirty="0">
                <a:effectLst>
                  <a:outerShdw blurRad="38100" dist="38100" dir="2700000" algn="tl">
                    <a:srgbClr val="000000">
                      <a:alpha val="43137"/>
                    </a:srgbClr>
                  </a:outerShdw>
                </a:effectLst>
              </a:rPr>
              <a:t>ПРАВИЛА ИГРЫ</a:t>
            </a:r>
          </a:p>
        </p:txBody>
      </p:sp>
      <p:pic>
        <p:nvPicPr>
          <p:cNvPr id="4" name="Рисунок 3"/>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44868" r="498" b="26900"/>
          <a:stretch/>
        </p:blipFill>
        <p:spPr>
          <a:xfrm>
            <a:off x="3098799" y="6130003"/>
            <a:ext cx="3572935" cy="727997"/>
          </a:xfrm>
          <a:prstGeom prst="rect">
            <a:avLst/>
          </a:prstGeom>
        </p:spPr>
      </p:pic>
      <p:pic>
        <p:nvPicPr>
          <p:cNvPr id="6" name="Рисунок 5"/>
          <p:cNvPicPr>
            <a:picLocks noChangeAspect="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t="44868" r="498" b="26900"/>
          <a:stretch/>
        </p:blipFill>
        <p:spPr>
          <a:xfrm>
            <a:off x="440267" y="6163870"/>
            <a:ext cx="3488267" cy="72799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121" y="966467"/>
            <a:ext cx="4910668" cy="2131316"/>
          </a:xfrm>
          <a:prstGeom prst="rect">
            <a:avLst/>
          </a:prstGeom>
        </p:spPr>
      </p:pic>
      <p:pic>
        <p:nvPicPr>
          <p:cNvPr id="5" name="Рисунок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9000" contrast="16000"/>
                    </a14:imgEffect>
                  </a14:imgLayer>
                </a14:imgProps>
              </a:ext>
              <a:ext uri="{28A0092B-C50C-407E-A947-70E740481C1C}">
                <a14:useLocalDpi xmlns:a14="http://schemas.microsoft.com/office/drawing/2010/main" val="0"/>
              </a:ext>
            </a:extLst>
          </a:blip>
          <a:stretch>
            <a:fillRect/>
          </a:stretch>
        </p:blipFill>
        <p:spPr>
          <a:xfrm>
            <a:off x="5514592" y="2287267"/>
            <a:ext cx="2919305" cy="438549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523136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par>
                          <p:cTn id="17" fill="hold">
                            <p:stCondLst>
                              <p:cond delay="1500"/>
                            </p:stCondLst>
                            <p:childTnLst>
                              <p:par>
                                <p:cTn id="18" presetID="32" presetClass="emph" presetSubtype="0" fill="hold" nodeType="after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par>
                          <p:cTn id="24" fill="hold">
                            <p:stCondLst>
                              <p:cond delay="2500"/>
                            </p:stCondLst>
                            <p:childTnLst>
                              <p:par>
                                <p:cTn id="25" presetID="6" presetClass="emph" presetSubtype="0" fill="hold" nodeType="afterEffect">
                                  <p:stCondLst>
                                    <p:cond delay="0"/>
                                  </p:stCondLst>
                                  <p:childTnLst>
                                    <p:animScale>
                                      <p:cBhvr>
                                        <p:cTn id="2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897" y="415890"/>
            <a:ext cx="7406640" cy="684775"/>
          </a:xfrm>
        </p:spPr>
        <p:txBody>
          <a:bodyPr>
            <a:normAutofit fontScale="90000"/>
          </a:bodyPr>
          <a:lstStyle/>
          <a:p>
            <a:pPr algn="ctr"/>
            <a:r>
              <a:rPr lang="ru-RU" sz="4050" b="1" dirty="0">
                <a:effectLst>
                  <a:outerShdw blurRad="38100" dist="38100" dir="2700000" algn="tl">
                    <a:srgbClr val="000000">
                      <a:alpha val="43137"/>
                    </a:srgbClr>
                  </a:outerShdw>
                </a:effectLst>
              </a:rPr>
              <a:t>ФУТБОЛЬНЫЕ ВОРОТА</a:t>
            </a: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3861" t="32515"/>
          <a:stretch/>
        </p:blipFill>
        <p:spPr>
          <a:xfrm flipH="1">
            <a:off x="167032" y="1344076"/>
            <a:ext cx="7757817" cy="5513924"/>
          </a:xfrm>
          <a:prstGeom prst="rect">
            <a:avLst/>
          </a:prstGeom>
        </p:spPr>
      </p:pic>
    </p:spTree>
    <p:extLst>
      <p:ext uri="{BB962C8B-B14F-4D97-AF65-F5344CB8AC3E}">
        <p14:creationId xmlns:p14="http://schemas.microsoft.com/office/powerpoint/2010/main" val="47153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0"/>
                                        <p:tgtEl>
                                          <p:spTgt spid="8"/>
                                        </p:tgtEl>
                                      </p:cBhvr>
                                    </p:animEffect>
                                    <p:anim calcmode="lin" valueType="num">
                                      <p:cBhvr>
                                        <p:cTn id="14" dur="5000" fill="hold"/>
                                        <p:tgtEl>
                                          <p:spTgt spid="8"/>
                                        </p:tgtEl>
                                        <p:attrNameLst>
                                          <p:attrName>ppt_w</p:attrName>
                                        </p:attrNameLst>
                                      </p:cBhvr>
                                      <p:tavLst>
                                        <p:tav tm="0" fmla="#ppt_w*sin(2.5*pi*$)">
                                          <p:val>
                                            <p:fltVal val="0"/>
                                          </p:val>
                                        </p:tav>
                                        <p:tav tm="100000">
                                          <p:val>
                                            <p:fltVal val="1"/>
                                          </p:val>
                                        </p:tav>
                                      </p:tavLst>
                                    </p:anim>
                                    <p:anim calcmode="lin" valueType="num">
                                      <p:cBhvr>
                                        <p:cTn id="15"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23" y="274233"/>
            <a:ext cx="6447501" cy="609600"/>
          </a:xfrm>
        </p:spPr>
        <p:txBody>
          <a:bodyPr>
            <a:noAutofit/>
          </a:bodyPr>
          <a:lstStyle/>
          <a:p>
            <a:pPr algn="ctr"/>
            <a:r>
              <a:rPr lang="ru-RU" sz="4050" b="1" dirty="0">
                <a:effectLst>
                  <a:outerShdw blurRad="38100" dist="38100" dir="2700000" algn="tl">
                    <a:srgbClr val="000000">
                      <a:alpha val="43137"/>
                    </a:srgbClr>
                  </a:outerShdw>
                </a:effectLst>
              </a:rPr>
              <a:t>ФУТБОЛЬНЫЙ МЯЧ</a:t>
            </a:r>
          </a:p>
        </p:txBody>
      </p:sp>
      <p:pic>
        <p:nvPicPr>
          <p:cNvPr id="4" name="Рисунок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117" y="1536366"/>
            <a:ext cx="6912930" cy="478784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227" y="4107999"/>
            <a:ext cx="2147827" cy="2076233"/>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16399700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70">
                                          <p:stCondLst>
                                            <p:cond delay="0"/>
                                          </p:stCondLst>
                                        </p:cTn>
                                        <p:tgtEl>
                                          <p:spTgt spid="7"/>
                                        </p:tgtEl>
                                      </p:cBhvr>
                                    </p:animEffect>
                                    <p:anim calcmode="lin" valueType="num">
                                      <p:cBhvr>
                                        <p:cTn id="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3" dur="39">
                                          <p:stCondLst>
                                            <p:cond delay="975"/>
                                          </p:stCondLst>
                                        </p:cTn>
                                        <p:tgtEl>
                                          <p:spTgt spid="7"/>
                                        </p:tgtEl>
                                      </p:cBhvr>
                                      <p:to x="100000" y="60000"/>
                                    </p:animScale>
                                    <p:animScale>
                                      <p:cBhvr>
                                        <p:cTn id="14" dur="249" decel="50000">
                                          <p:stCondLst>
                                            <p:cond delay="1014"/>
                                          </p:stCondLst>
                                        </p:cTn>
                                        <p:tgtEl>
                                          <p:spTgt spid="7"/>
                                        </p:tgtEl>
                                      </p:cBhvr>
                                      <p:to x="100000" y="100000"/>
                                    </p:animScale>
                                    <p:animScale>
                                      <p:cBhvr>
                                        <p:cTn id="15" dur="39">
                                          <p:stCondLst>
                                            <p:cond delay="1968"/>
                                          </p:stCondLst>
                                        </p:cTn>
                                        <p:tgtEl>
                                          <p:spTgt spid="7"/>
                                        </p:tgtEl>
                                      </p:cBhvr>
                                      <p:to x="100000" y="80000"/>
                                    </p:animScale>
                                    <p:animScale>
                                      <p:cBhvr>
                                        <p:cTn id="16" dur="249" decel="50000">
                                          <p:stCondLst>
                                            <p:cond delay="2007"/>
                                          </p:stCondLst>
                                        </p:cTn>
                                        <p:tgtEl>
                                          <p:spTgt spid="7"/>
                                        </p:tgtEl>
                                      </p:cBhvr>
                                      <p:to x="100000" y="100000"/>
                                    </p:animScale>
                                    <p:animScale>
                                      <p:cBhvr>
                                        <p:cTn id="17" dur="39">
                                          <p:stCondLst>
                                            <p:cond delay="2463"/>
                                          </p:stCondLst>
                                        </p:cTn>
                                        <p:tgtEl>
                                          <p:spTgt spid="7"/>
                                        </p:tgtEl>
                                      </p:cBhvr>
                                      <p:to x="100000" y="90000"/>
                                    </p:animScale>
                                    <p:animScale>
                                      <p:cBhvr>
                                        <p:cTn id="18" dur="249" decel="50000">
                                          <p:stCondLst>
                                            <p:cond delay="2502"/>
                                          </p:stCondLst>
                                        </p:cTn>
                                        <p:tgtEl>
                                          <p:spTgt spid="7"/>
                                        </p:tgtEl>
                                      </p:cBhvr>
                                      <p:to x="100000" y="100000"/>
                                    </p:animScale>
                                    <p:animScale>
                                      <p:cBhvr>
                                        <p:cTn id="19" dur="39">
                                          <p:stCondLst>
                                            <p:cond delay="2712"/>
                                          </p:stCondLst>
                                        </p:cTn>
                                        <p:tgtEl>
                                          <p:spTgt spid="7"/>
                                        </p:tgtEl>
                                      </p:cBhvr>
                                      <p:to x="100000" y="95000"/>
                                    </p:animScale>
                                    <p:animScale>
                                      <p:cBhvr>
                                        <p:cTn id="20" dur="249" decel="50000">
                                          <p:stCondLst>
                                            <p:cond delay="2751"/>
                                          </p:stCondLst>
                                        </p:cTn>
                                        <p:tgtEl>
                                          <p:spTgt spid="7"/>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404" y="4630845"/>
            <a:ext cx="2565570" cy="1574806"/>
          </a:xfrm>
          <a:prstGeom prst="rect">
            <a:avLst/>
          </a:prstGeom>
        </p:spPr>
      </p:pic>
      <p:sp>
        <p:nvSpPr>
          <p:cNvPr id="2" name="Заголовок 1"/>
          <p:cNvSpPr>
            <a:spLocks noGrp="1"/>
          </p:cNvSpPr>
          <p:nvPr>
            <p:ph type="title"/>
          </p:nvPr>
        </p:nvSpPr>
        <p:spPr>
          <a:xfrm>
            <a:off x="162109" y="163253"/>
            <a:ext cx="7170024" cy="1017270"/>
          </a:xfrm>
        </p:spPr>
        <p:txBody>
          <a:bodyPr>
            <a:normAutofit/>
          </a:bodyPr>
          <a:lstStyle/>
          <a:p>
            <a:pPr algn="ctr"/>
            <a:r>
              <a:rPr lang="ru-RU" sz="4050" b="1" dirty="0">
                <a:effectLst>
                  <a:outerShdw blurRad="38100" dist="38100" dir="2700000" algn="tl">
                    <a:srgbClr val="000000">
                      <a:alpha val="43137"/>
                    </a:srgbClr>
                  </a:outerShdw>
                </a:effectLst>
              </a:rPr>
              <a:t>ФУТБОЛЬНАЯ ФОРМА</a:t>
            </a:r>
          </a:p>
        </p:txBody>
      </p:sp>
      <p:sp>
        <p:nvSpPr>
          <p:cNvPr id="4" name="Прямоугольник 3"/>
          <p:cNvSpPr/>
          <p:nvPr/>
        </p:nvSpPr>
        <p:spPr>
          <a:xfrm>
            <a:off x="365311" y="1912476"/>
            <a:ext cx="8260531" cy="369332"/>
          </a:xfrm>
          <a:prstGeom prst="rect">
            <a:avLst/>
          </a:prstGeom>
          <a:solidFill>
            <a:schemeClr val="bg1">
              <a:alpha val="37000"/>
            </a:schemeClr>
          </a:solidFill>
        </p:spPr>
        <p:txBody>
          <a:bodyPr wrap="square">
            <a:spAutoFit/>
          </a:bodyPr>
          <a:lstStyle/>
          <a:p>
            <a:endParaRPr lang="ru-RU"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11" y="1180523"/>
            <a:ext cx="4776663" cy="3327644"/>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11037" r="10507"/>
          <a:stretch/>
        </p:blipFill>
        <p:spPr>
          <a:xfrm>
            <a:off x="365311" y="4630845"/>
            <a:ext cx="2056156" cy="1574806"/>
          </a:xfrm>
          <a:prstGeom prst="rect">
            <a:avLst/>
          </a:prstGeom>
        </p:spPr>
      </p:pic>
      <p:pic>
        <p:nvPicPr>
          <p:cNvPr id="8" name="Рисунок 7"/>
          <p:cNvPicPr>
            <a:picLocks noChangeAspect="1"/>
          </p:cNvPicPr>
          <p:nvPr/>
        </p:nvPicPr>
        <p:blipFill>
          <a:blip r:embed="rId6" cstate="print">
            <a:extLst>
              <a:ext uri="{BEBA8EAE-BF5A-486C-A8C5-ECC9F3942E4B}">
                <a14:imgProps xmlns:a14="http://schemas.microsoft.com/office/drawing/2010/main">
                  <a14:imgLayer r:embed="rId7">
                    <a14:imgEffect>
                      <a14:sharpenSoften amount="1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5541115" y="287867"/>
            <a:ext cx="3433552" cy="6570133"/>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16369857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37000"/>
                    </a14:imgEffect>
                  </a14:imgLayer>
                </a14:imgProps>
              </a:ext>
              <a:ext uri="{28A0092B-C50C-407E-A947-70E740481C1C}">
                <a14:useLocalDpi xmlns:a14="http://schemas.microsoft.com/office/drawing/2010/main" val="0"/>
              </a:ext>
            </a:extLst>
          </a:blip>
          <a:stretch>
            <a:fillRect/>
          </a:stretch>
        </p:blipFill>
        <p:spPr>
          <a:xfrm rot="5400000">
            <a:off x="-247535" y="1082830"/>
            <a:ext cx="6000749" cy="5549593"/>
          </a:xfrm>
          <a:prstGeom prst="rect">
            <a:avLst/>
          </a:prstGeom>
        </p:spPr>
      </p:pic>
      <p:sp>
        <p:nvSpPr>
          <p:cNvPr id="2" name="Заголовок 1"/>
          <p:cNvSpPr>
            <a:spLocks noGrp="1"/>
          </p:cNvSpPr>
          <p:nvPr>
            <p:ph type="title"/>
          </p:nvPr>
        </p:nvSpPr>
        <p:spPr>
          <a:xfrm>
            <a:off x="72979" y="281740"/>
            <a:ext cx="7244077" cy="1151021"/>
          </a:xfrm>
        </p:spPr>
        <p:txBody>
          <a:bodyPr>
            <a:noAutofit/>
          </a:bodyPr>
          <a:lstStyle/>
          <a:p>
            <a:pPr algn="ctr"/>
            <a:r>
              <a:rPr lang="ru-RU" sz="4050" b="1" dirty="0">
                <a:effectLst>
                  <a:outerShdw blurRad="38100" dist="38100" dir="2700000" algn="tl">
                    <a:srgbClr val="000000">
                      <a:alpha val="43137"/>
                    </a:srgbClr>
                  </a:outerShdw>
                </a:effectLst>
              </a:rPr>
              <a:t>ЗВЕЗДЫ РОССИЙСКОГО ФУТБОЛА</a:t>
            </a: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375" y="2008272"/>
            <a:ext cx="3030494" cy="4163482"/>
          </a:xfrm>
          <a:prstGeom prst="rect">
            <a:avLst/>
          </a:prstGeom>
        </p:spPr>
      </p:pic>
      <p:pic>
        <p:nvPicPr>
          <p:cNvPr id="3" name="Рисунок 2"/>
          <p:cNvPicPr>
            <a:picLocks noChangeAspect="1"/>
          </p:cNvPicPr>
          <p:nvPr/>
        </p:nvPicPr>
        <p:blipFill rotWithShape="1">
          <a:blip r:embed="rId6">
            <a:extLst>
              <a:ext uri="{28A0092B-C50C-407E-A947-70E740481C1C}">
                <a14:useLocalDpi xmlns:a14="http://schemas.microsoft.com/office/drawing/2010/main" val="0"/>
              </a:ext>
            </a:extLst>
          </a:blip>
          <a:srcRect l="15961" r="41183"/>
          <a:stretch/>
        </p:blipFill>
        <p:spPr>
          <a:xfrm>
            <a:off x="578832" y="2008272"/>
            <a:ext cx="3113483" cy="4163482"/>
          </a:xfrm>
          <a:prstGeom prst="rect">
            <a:avLst/>
          </a:prstGeom>
        </p:spPr>
      </p:pic>
      <p:sp>
        <p:nvSpPr>
          <p:cNvPr id="6" name="TextBox 5"/>
          <p:cNvSpPr txBox="1"/>
          <p:nvPr/>
        </p:nvSpPr>
        <p:spPr>
          <a:xfrm>
            <a:off x="578833" y="5743241"/>
            <a:ext cx="2875928" cy="415498"/>
          </a:xfrm>
          <a:prstGeom prst="rect">
            <a:avLst/>
          </a:prstGeom>
          <a:noFill/>
        </p:spPr>
        <p:txBody>
          <a:bodyPr wrap="square" rtlCol="0">
            <a:spAutoFit/>
          </a:bodyPr>
          <a:lstStyle/>
          <a:p>
            <a:pPr algn="ctr"/>
            <a:r>
              <a:rPr lang="ru-RU" sz="2100" b="1" dirty="0">
                <a:solidFill>
                  <a:schemeClr val="bg1"/>
                </a:solidFill>
                <a:effectLst>
                  <a:outerShdw blurRad="38100" dist="38100" dir="2700000" algn="tl">
                    <a:srgbClr val="000000">
                      <a:alpha val="43137"/>
                    </a:srgbClr>
                  </a:outerShdw>
                </a:effectLst>
              </a:rPr>
              <a:t>Андрей Аршавин</a:t>
            </a:r>
          </a:p>
        </p:txBody>
      </p:sp>
      <p:sp>
        <p:nvSpPr>
          <p:cNvPr id="7" name="TextBox 6"/>
          <p:cNvSpPr txBox="1"/>
          <p:nvPr/>
        </p:nvSpPr>
        <p:spPr>
          <a:xfrm>
            <a:off x="3982709" y="5743241"/>
            <a:ext cx="2705009" cy="415498"/>
          </a:xfrm>
          <a:prstGeom prst="rect">
            <a:avLst/>
          </a:prstGeom>
          <a:noFill/>
        </p:spPr>
        <p:txBody>
          <a:bodyPr wrap="square" rtlCol="0">
            <a:spAutoFit/>
          </a:bodyPr>
          <a:lstStyle/>
          <a:p>
            <a:pPr algn="ctr"/>
            <a:r>
              <a:rPr lang="ru-RU" sz="2100" b="1" dirty="0">
                <a:solidFill>
                  <a:schemeClr val="bg1"/>
                </a:solidFill>
                <a:effectLst>
                  <a:outerShdw blurRad="38100" dist="38100" dir="2700000" algn="tl">
                    <a:srgbClr val="000000">
                      <a:alpha val="43137"/>
                    </a:srgbClr>
                  </a:outerShdw>
                </a:effectLst>
              </a:rPr>
              <a:t>Игорь Акенфеев</a:t>
            </a:r>
          </a:p>
        </p:txBody>
      </p:sp>
    </p:spTree>
    <p:extLst>
      <p:ext uri="{BB962C8B-B14F-4D97-AF65-F5344CB8AC3E}">
        <p14:creationId xmlns:p14="http://schemas.microsoft.com/office/powerpoint/2010/main" val="2632019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2000"/>
                            </p:stCondLst>
                            <p:childTnLst>
                              <p:par>
                                <p:cTn id="18" presetID="32" presetClass="emph" presetSubtype="0" fill="hold" nodeType="afterEffect">
                                  <p:stCondLst>
                                    <p:cond delay="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090" y="263090"/>
            <a:ext cx="6447501" cy="1188320"/>
          </a:xfrm>
        </p:spPr>
        <p:txBody>
          <a:bodyPr>
            <a:noAutofit/>
          </a:bodyPr>
          <a:lstStyle/>
          <a:p>
            <a:pPr algn="ctr"/>
            <a:r>
              <a:rPr lang="ru-RU" sz="4050" b="1" dirty="0">
                <a:effectLst>
                  <a:outerShdw blurRad="38100" dist="38100" dir="2700000" algn="tl">
                    <a:srgbClr val="000000">
                      <a:alpha val="43137"/>
                    </a:srgbClr>
                  </a:outerShdw>
                </a:effectLst>
              </a:rPr>
              <a:t>ЧЕМПИОНАТ МИРА ПО ФУТБОЛУ</a:t>
            </a:r>
            <a:r>
              <a:rPr lang="ru-RU" sz="4050" dirty="0"/>
              <a:t/>
            </a:r>
            <a:br>
              <a:rPr lang="ru-RU" sz="4050" dirty="0"/>
            </a:br>
            <a:endParaRPr lang="ru-RU" sz="4050" b="1"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73" y="1600116"/>
            <a:ext cx="3925033" cy="235622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043" y="1600116"/>
            <a:ext cx="2971747" cy="235622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5333" y="4044032"/>
            <a:ext cx="4840651" cy="2513935"/>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672" y="4044033"/>
            <a:ext cx="2051737" cy="2513934"/>
          </a:xfrm>
          <a:prstGeom prst="rect">
            <a:avLst/>
          </a:prstGeom>
          <a:ln>
            <a:solidFill>
              <a:schemeClr val="tx1">
                <a:lumMod val="65000"/>
                <a:lumOff val="35000"/>
              </a:schemeClr>
            </a:solidFill>
          </a:ln>
        </p:spPr>
      </p:pic>
    </p:spTree>
    <p:extLst>
      <p:ext uri="{BB962C8B-B14F-4D97-AF65-F5344CB8AC3E}">
        <p14:creationId xmlns:p14="http://schemas.microsoft.com/office/powerpoint/2010/main" val="4275475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2936</TotalTime>
  <Words>624</Words>
  <Application>Microsoft Office PowerPoint</Application>
  <PresentationFormat>Экран (4:3)</PresentationFormat>
  <Paragraphs>46</Paragraphs>
  <Slides>10</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Аспект</vt:lpstr>
      <vt:lpstr>Презентация PowerPoint</vt:lpstr>
      <vt:lpstr>ВСЕ О ФУТБОЛЕ</vt:lpstr>
      <vt:lpstr>ЧТО ТАКОЕ ФУТБОЛ?</vt:lpstr>
      <vt:lpstr>ПРАВИЛА ИГРЫ</vt:lpstr>
      <vt:lpstr>ФУТБОЛЬНЫЕ ВОРОТА</vt:lpstr>
      <vt:lpstr>ФУТБОЛЬНЫЙ МЯЧ</vt:lpstr>
      <vt:lpstr>ФУТБОЛЬНАЯ ФОРМА</vt:lpstr>
      <vt:lpstr>ЗВЕЗДЫ РОССИЙСКОГО ФУТБОЛА</vt:lpstr>
      <vt:lpstr>ЧЕМПИОНАТ МИРА ПО ФУТБОЛУ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Футбол</dc:title>
  <dc:creator>user</dc:creator>
  <cp:lastModifiedBy>user</cp:lastModifiedBy>
  <cp:revision>112</cp:revision>
  <dcterms:created xsi:type="dcterms:W3CDTF">2017-01-23T14:58:14Z</dcterms:created>
  <dcterms:modified xsi:type="dcterms:W3CDTF">2018-12-24T17:07:54Z</dcterms:modified>
</cp:coreProperties>
</file>