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7" r:id="rId4"/>
    <p:sldId id="265" r:id="rId5"/>
    <p:sldId id="263" r:id="rId6"/>
    <p:sldId id="264" r:id="rId7"/>
    <p:sldId id="257" r:id="rId8"/>
    <p:sldId id="261" r:id="rId9"/>
    <p:sldId id="266" r:id="rId10"/>
    <p:sldId id="262" r:id="rId11"/>
    <p:sldId id="25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3563" autoAdjust="0"/>
  </p:normalViewPr>
  <p:slideViewPr>
    <p:cSldViewPr>
      <p:cViewPr>
        <p:scale>
          <a:sx n="91" d="100"/>
          <a:sy n="91" d="100"/>
        </p:scale>
        <p:origin x="-72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D94A2-93CF-4E4A-9D75-304D7546647D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D94A2-93CF-4E4A-9D75-304D7546647D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D1112-2131-46FB-862E-9D75121CD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rgbClr val="FF0000"/>
            </a:gs>
            <a:gs pos="100000">
              <a:schemeClr val="accent6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604"/>
            <a:ext cx="9116218" cy="585791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71538" y="1857364"/>
            <a:ext cx="404456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Презентация на тему: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«Правила умножения 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двухзначных чисел на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двухзначные числа»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5590" y="4214818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dirty="0" smtClean="0"/>
          </a:p>
          <a:p>
            <a:pPr algn="ctr"/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5472912" y="4357694"/>
            <a:ext cx="26432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Выполнил ученик :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«4 А» класса</a:t>
            </a:r>
          </a:p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Погонца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Кирилла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72" name="Picture 8" descr="ÐÐ°ÑÑÐ¸Ð½ÐºÐ¸ Ð¿Ð¾ Ð·Ð°Ð¿ÑÐ¾ÑÑ ÑÐ¸ÑÑÑ 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28250">
            <a:off x="5786446" y="1928802"/>
            <a:ext cx="2071702" cy="1559427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081062" y="857232"/>
            <a:ext cx="6424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общеобразовательное учреждение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кадетская школа Пушкинского района Санкт -Петербурга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00496" y="5314906"/>
            <a:ext cx="8675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2018 г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8" name="Picture 4" descr="ÐÐ°ÑÑÐ¸Ð½ÐºÐ¸ Ð¿Ð¾ Ð·Ð°Ð¿ÑÐ¾ÑÑ ÑÐµÐ±ÑÑÐ°ÑÐºÐ° 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4429132"/>
            <a:ext cx="1449603" cy="121444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643042" y="2000240"/>
            <a:ext cx="57831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Сегодня мы научились умножать </a:t>
            </a:r>
          </a:p>
          <a:p>
            <a:pPr marL="457200" indent="-457200"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двухзначные числа на двухзначные  числа!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29058" y="928670"/>
            <a:ext cx="13995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Вывод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rgbClr val="FF0000"/>
            </a:gs>
            <a:gs pos="100000">
              <a:schemeClr val="accent6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0"/>
          <p:cNvGrpSpPr/>
          <p:nvPr/>
        </p:nvGrpSpPr>
        <p:grpSpPr>
          <a:xfrm>
            <a:off x="-32" y="428604"/>
            <a:ext cx="9116218" cy="5857916"/>
            <a:chOff x="27782" y="428604"/>
            <a:chExt cx="9116218" cy="5857916"/>
          </a:xfrm>
        </p:grpSpPr>
        <p:pic>
          <p:nvPicPr>
            <p:cNvPr id="11266" name="Picture 2" descr="ÐÐ°ÑÑÐ¸Ð½ÐºÐ¸ Ð¿Ð¾ Ð·Ð°Ð¿ÑÐ¾ÑÑ ÑÐºÐ¾Ð»ÑÐ½Ð°Ñ Ð´Ð¾ÑÐºÐ°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782" y="428604"/>
              <a:ext cx="9116218" cy="5857916"/>
            </a:xfrm>
            <a:prstGeom prst="rect">
              <a:avLst/>
            </a:prstGeom>
            <a:noFill/>
          </p:spPr>
        </p:pic>
        <p:sp>
          <p:nvSpPr>
            <p:cNvPr id="5" name="TextBox 4"/>
            <p:cNvSpPr txBox="1"/>
            <p:nvPr/>
          </p:nvSpPr>
          <p:spPr>
            <a:xfrm>
              <a:off x="1359454" y="1490008"/>
              <a:ext cx="2545890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4000" dirty="0" smtClean="0">
                  <a:latin typeface="Times New Roman" pitchFamily="18" charset="0"/>
                  <a:cs typeface="Times New Roman" pitchFamily="18" charset="0"/>
                </a:rPr>
                <a:t>Спасибо </a:t>
              </a:r>
            </a:p>
            <a:p>
              <a:pPr algn="ctr"/>
              <a:r>
                <a:rPr lang="ru-RU" sz="4000" dirty="0" smtClean="0">
                  <a:latin typeface="Times New Roman" pitchFamily="18" charset="0"/>
                  <a:cs typeface="Times New Roman" pitchFamily="18" charset="0"/>
                </a:rPr>
                <a:t>за </a:t>
              </a:r>
            </a:p>
            <a:p>
              <a:pPr algn="ctr"/>
              <a:r>
                <a:rPr lang="ru-RU" sz="4000" dirty="0" smtClean="0">
                  <a:latin typeface="Times New Roman" pitchFamily="18" charset="0"/>
                  <a:cs typeface="Times New Roman" pitchFamily="18" charset="0"/>
                </a:rPr>
                <a:t>внимание!</a:t>
              </a:r>
              <a:endParaRPr lang="ru-RU" sz="4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143372" y="4286256"/>
              <a:ext cx="42862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ru-RU" sz="2000" dirty="0" smtClean="0"/>
            </a:p>
            <a:p>
              <a:pPr algn="ctr"/>
              <a:endParaRPr lang="ru-RU" sz="2000" dirty="0"/>
            </a:p>
          </p:txBody>
        </p:sp>
        <p:pic>
          <p:nvPicPr>
            <p:cNvPr id="11272" name="Picture 8" descr="ÐÐ°ÑÑÐ¸Ð½ÐºÐ¸ Ð¿Ð¾ Ð·Ð°Ð¿ÑÐ¾ÑÑ ÑÐ¸ÑÑÑ 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786314" y="2143116"/>
              <a:ext cx="2794392" cy="2103415"/>
            </a:xfrm>
            <a:prstGeom prst="rect">
              <a:avLst/>
            </a:prstGeom>
            <a:noFill/>
          </p:spPr>
        </p:pic>
      </p:grpSp>
      <p:pic>
        <p:nvPicPr>
          <p:cNvPr id="10" name="Picture 4" descr="ÐÐ°ÑÑÐ¸Ð½ÐºÐ¸ Ð¿Ð¾ Ð·Ð°Ð¿ÑÐ¾ÑÑ ÑÐµÐ±ÑÑÐ°ÑÐºÐ° 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2976" y="3857628"/>
            <a:ext cx="1642855" cy="13763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3929058" y="928670"/>
            <a:ext cx="11769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План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71538" y="2000240"/>
            <a:ext cx="323389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Разминка.</a:t>
            </a:r>
          </a:p>
          <a:p>
            <a:pPr marL="457200" indent="-457200"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Алгоритм решения.</a:t>
            </a:r>
          </a:p>
          <a:p>
            <a:pPr marL="457200" indent="-457200">
              <a:buAutoNum type="arabicPeriod" startAt="2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3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Реши пример!</a:t>
            </a:r>
          </a:p>
          <a:p>
            <a:pPr marL="457200" indent="-457200">
              <a:buAutoNum type="arabicPeriod" startAt="3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3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Проверь себя.</a:t>
            </a:r>
          </a:p>
          <a:p>
            <a:pPr marL="457200" indent="-457200">
              <a:buAutoNum type="arabicPeriod" startAt="3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  Вывод.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pic>
        <p:nvPicPr>
          <p:cNvPr id="5122" name="Picture 2" descr="ÐÐ°ÑÑÐ¸Ð½ÐºÐ¸ Ð¿Ð¾ Ð·Ð°Ð¿ÑÐ¾ÑÑ ÑÐµÐ±ÑÑÑ Ð¿Ð¾ Ð¼Ð°ÑÐµÐ¼Ð°ÑÐ¸ÐºÐµ 4 ÐºÐ»Ð°ÑÑ"/>
          <p:cNvPicPr>
            <a:picLocks noChangeAspect="1" noChangeArrowheads="1"/>
          </p:cNvPicPr>
          <p:nvPr/>
        </p:nvPicPr>
        <p:blipFill>
          <a:blip r:embed="rId3"/>
          <a:srcRect r="735" b="27036"/>
          <a:stretch>
            <a:fillRect/>
          </a:stretch>
        </p:blipFill>
        <p:spPr bwMode="auto">
          <a:xfrm>
            <a:off x="1714480" y="1571612"/>
            <a:ext cx="5786478" cy="3071834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3643306" y="915399"/>
            <a:ext cx="1988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Разминка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" name="Picture 2" descr="ÐÐ°ÑÑÐ¸Ð½ÐºÐ¸ Ð¿Ð¾ Ð·Ð°Ð¿ÑÐ¾ÑÑ ÑÐµÐ±ÑÑÑ Ð¿Ð¾ Ð¼Ð°ÑÐµÐ¼Ð°ÑÐ¸ÐºÐµ 4 ÐºÐ»Ð°ÑÑ"/>
          <p:cNvPicPr>
            <a:picLocks noChangeAspect="1" noChangeArrowheads="1"/>
          </p:cNvPicPr>
          <p:nvPr/>
        </p:nvPicPr>
        <p:blipFill>
          <a:blip r:embed="rId3"/>
          <a:srcRect t="71267" r="3185" b="6787"/>
          <a:stretch>
            <a:fillRect/>
          </a:stretch>
        </p:blipFill>
        <p:spPr bwMode="auto">
          <a:xfrm>
            <a:off x="1857356" y="4786322"/>
            <a:ext cx="5643602" cy="9239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pic>
        <p:nvPicPr>
          <p:cNvPr id="1026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/>
          <a:srcRect r="154" b="42060"/>
          <a:stretch>
            <a:fillRect/>
          </a:stretch>
        </p:blipFill>
        <p:spPr bwMode="auto">
          <a:xfrm>
            <a:off x="1428728" y="1643050"/>
            <a:ext cx="6143668" cy="2571768"/>
          </a:xfrm>
          <a:prstGeom prst="rect">
            <a:avLst/>
          </a:prstGeom>
          <a:noFill/>
        </p:spPr>
      </p:pic>
      <p:pic>
        <p:nvPicPr>
          <p:cNvPr id="35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/>
          <a:srcRect t="74035" b="8261"/>
          <a:stretch>
            <a:fillRect/>
          </a:stretch>
        </p:blipFill>
        <p:spPr bwMode="auto">
          <a:xfrm>
            <a:off x="1428728" y="4572008"/>
            <a:ext cx="6153150" cy="78581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643306" y="915399"/>
            <a:ext cx="1988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Разминка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pic>
        <p:nvPicPr>
          <p:cNvPr id="3074" name="Picture 2" descr="ÐÐ°ÑÑÐ¸Ð½ÐºÐ¸ Ð¿Ð¾ Ð·Ð°Ð¿ÑÐ¾ÑÑ ÑÐµÐ±ÑÑÑ Ð¿Ð¾ Ð¼Ð°ÑÐµÐ¼Ð°ÑÐ¸ÐºÐµ 4 ÐºÐ»Ð°ÑÑ"/>
          <p:cNvPicPr>
            <a:picLocks noChangeAspect="1" noChangeArrowheads="1"/>
          </p:cNvPicPr>
          <p:nvPr/>
        </p:nvPicPr>
        <p:blipFill>
          <a:blip r:embed="rId3"/>
          <a:srcRect r="-372" b="44087"/>
          <a:stretch>
            <a:fillRect/>
          </a:stretch>
        </p:blipFill>
        <p:spPr bwMode="auto">
          <a:xfrm>
            <a:off x="1785918" y="1928802"/>
            <a:ext cx="5143536" cy="2071702"/>
          </a:xfrm>
          <a:prstGeom prst="rect">
            <a:avLst/>
          </a:prstGeom>
          <a:noFill/>
        </p:spPr>
      </p:pic>
      <p:pic>
        <p:nvPicPr>
          <p:cNvPr id="32" name="Picture 2" descr="ÐÐ°ÑÑÐ¸Ð½ÐºÐ¸ Ð¿Ð¾ Ð·Ð°Ð¿ÑÐ¾ÑÑ ÑÐµÐ±ÑÑÑ Ð¿Ð¾ Ð¼Ð°ÑÐµÐ¼Ð°ÑÐ¸ÐºÐµ 4 ÐºÐ»Ð°ÑÑ"/>
          <p:cNvPicPr>
            <a:picLocks noChangeAspect="1" noChangeArrowheads="1"/>
          </p:cNvPicPr>
          <p:nvPr/>
        </p:nvPicPr>
        <p:blipFill>
          <a:blip r:embed="rId3"/>
          <a:srcRect t="65553" b="9382"/>
          <a:stretch>
            <a:fillRect/>
          </a:stretch>
        </p:blipFill>
        <p:spPr bwMode="auto">
          <a:xfrm>
            <a:off x="1805004" y="4214818"/>
            <a:ext cx="5124450" cy="92869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643306" y="915399"/>
            <a:ext cx="1988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Разминка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pic>
        <p:nvPicPr>
          <p:cNvPr id="2050" name="Picture 2" descr="ÐÐ°ÑÑÐ¸Ð½ÐºÐ¸ Ð¿Ð¾ Ð·Ð°Ð¿ÑÐ¾ÑÑ ÑÐµÐ±ÑÑÑ Ð¿Ð¾ Ð¼Ð°ÑÐµÐ¼Ð°ÑÐ¸ÐºÐµ 4 ÐºÐ»Ð°ÑÑ"/>
          <p:cNvPicPr>
            <a:picLocks noChangeAspect="1" noChangeArrowheads="1"/>
          </p:cNvPicPr>
          <p:nvPr/>
        </p:nvPicPr>
        <p:blipFill>
          <a:blip r:embed="rId3"/>
          <a:srcRect b="32519"/>
          <a:stretch>
            <a:fillRect/>
          </a:stretch>
        </p:blipFill>
        <p:spPr bwMode="auto">
          <a:xfrm>
            <a:off x="1714480" y="1785926"/>
            <a:ext cx="5124450" cy="2500330"/>
          </a:xfrm>
          <a:prstGeom prst="rect">
            <a:avLst/>
          </a:prstGeom>
          <a:noFill/>
        </p:spPr>
      </p:pic>
      <p:pic>
        <p:nvPicPr>
          <p:cNvPr id="33" name="Picture 2" descr="ÐÐ°ÑÑÐ¸Ð½ÐºÐ¸ Ð¿Ð¾ Ð·Ð°Ð¿ÑÐ¾ÑÑ ÑÐµÐ±ÑÑÑ Ð¿Ð¾ Ð¼Ð°ÑÐµÐ¼Ð°ÑÐ¸ÐºÐµ 4 ÐºÐ»Ð°ÑÑ"/>
          <p:cNvPicPr>
            <a:picLocks noChangeAspect="1" noChangeArrowheads="1"/>
          </p:cNvPicPr>
          <p:nvPr/>
        </p:nvPicPr>
        <p:blipFill>
          <a:blip r:embed="rId3"/>
          <a:srcRect t="63625" b="9382"/>
          <a:stretch>
            <a:fillRect/>
          </a:stretch>
        </p:blipFill>
        <p:spPr bwMode="auto">
          <a:xfrm>
            <a:off x="1714480" y="4643446"/>
            <a:ext cx="5124450" cy="100013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643306" y="915399"/>
            <a:ext cx="1988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Разминка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sp>
        <p:nvSpPr>
          <p:cNvPr id="32" name="TextBox 31"/>
          <p:cNvSpPr txBox="1"/>
          <p:nvPr/>
        </p:nvSpPr>
        <p:spPr>
          <a:xfrm>
            <a:off x="785786" y="772523"/>
            <a:ext cx="77054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Алгоритм умножения двузначных чисел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15331" y="1412776"/>
            <a:ext cx="7114255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Записать в столбик единицы под единицами,</a:t>
            </a: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десятки под десятками.</a:t>
            </a:r>
          </a:p>
          <a:p>
            <a:pPr marL="457200" indent="-45720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Умножить первый множитель на единицы второго</a:t>
            </a: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множителя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Это –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первое неполное произведение.</a:t>
            </a:r>
          </a:p>
          <a:p>
            <a:pPr marL="457200" indent="-45720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Умножить первый множитель на десятки</a:t>
            </a: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второго множителя, начиная записывать</a:t>
            </a: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 разрядом десятков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Это –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второе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неполное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произведение.</a:t>
            </a:r>
          </a:p>
          <a:p>
            <a:pPr marL="457200" indent="-45720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Сложить получившиеся результаты.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72264" y="3286124"/>
            <a:ext cx="202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Схема - опора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7090258" y="3823880"/>
            <a:ext cx="805031" cy="1477328"/>
            <a:chOff x="5759937" y="3286125"/>
            <a:chExt cx="805031" cy="1477328"/>
          </a:xfrm>
        </p:grpSpPr>
        <p:grpSp>
          <p:nvGrpSpPr>
            <p:cNvPr id="21" name="Группа 39"/>
            <p:cNvGrpSpPr/>
            <p:nvPr/>
          </p:nvGrpSpPr>
          <p:grpSpPr>
            <a:xfrm>
              <a:off x="5759937" y="3286125"/>
              <a:ext cx="805031" cy="1477328"/>
              <a:chOff x="11144296" y="3857628"/>
              <a:chExt cx="494235" cy="1175036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11144297" y="3857628"/>
                <a:ext cx="494234" cy="1175036"/>
              </a:xfrm>
              <a:prstGeom prst="rect">
                <a:avLst/>
              </a:prstGeom>
              <a:solidFill>
                <a:srgbClr val="FFFF00"/>
              </a:solidFill>
              <a:ln w="63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      * *</a:t>
                </a:r>
              </a:p>
              <a:p>
                <a:r>
                  <a:rPr lang="ru-RU" dirty="0" smtClean="0"/>
                  <a:t>      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*</a:t>
                </a:r>
                <a:r>
                  <a:rPr lang="ru-RU" dirty="0" smtClean="0"/>
                  <a:t> *</a:t>
                </a:r>
              </a:p>
              <a:p>
                <a:r>
                  <a:rPr lang="ru-RU" dirty="0" smtClean="0"/>
                  <a:t>   * * *</a:t>
                </a:r>
              </a:p>
              <a:p>
                <a:r>
                  <a:rPr lang="ru-RU" dirty="0" smtClean="0">
                    <a:solidFill>
                      <a:srgbClr val="FF0000"/>
                    </a:solidFill>
                  </a:rPr>
                  <a:t>* * * </a:t>
                </a:r>
              </a:p>
              <a:p>
                <a:r>
                  <a:rPr lang="ru-RU" dirty="0" smtClean="0"/>
                  <a:t>* * * *</a:t>
                </a:r>
                <a:endParaRPr lang="ru-RU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11204432" y="3929066"/>
                <a:ext cx="284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err="1" smtClean="0"/>
                  <a:t>х</a:t>
                </a:r>
                <a:endParaRPr lang="ru-RU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11144296" y="4369011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+</a:t>
                </a:r>
                <a:endParaRPr lang="ru-RU" dirty="0"/>
              </a:p>
            </p:txBody>
          </p:sp>
        </p:grpSp>
        <p:cxnSp>
          <p:nvCxnSpPr>
            <p:cNvPr id="22" name="Прямая соединительная линия 21"/>
            <p:cNvCxnSpPr/>
            <p:nvPr/>
          </p:nvCxnSpPr>
          <p:spPr>
            <a:xfrm>
              <a:off x="5857884" y="3856040"/>
              <a:ext cx="57150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5866896" y="4356106"/>
              <a:ext cx="57150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grpSp>
        <p:nvGrpSpPr>
          <p:cNvPr id="54" name="Группа 53"/>
          <p:cNvGrpSpPr/>
          <p:nvPr/>
        </p:nvGrpSpPr>
        <p:grpSpPr>
          <a:xfrm>
            <a:off x="1293405" y="1708417"/>
            <a:ext cx="992579" cy="1298026"/>
            <a:chOff x="2884751" y="1785926"/>
            <a:chExt cx="992579" cy="1298026"/>
          </a:xfrm>
        </p:grpSpPr>
        <p:sp>
          <p:nvSpPr>
            <p:cNvPr id="5" name="TextBox 4"/>
            <p:cNvSpPr txBox="1"/>
            <p:nvPr/>
          </p:nvSpPr>
          <p:spPr>
            <a:xfrm>
              <a:off x="3313379" y="1857364"/>
              <a:ext cx="4187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45</a:t>
              </a:r>
            </a:p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25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099065" y="1916660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 err="1" smtClean="0"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84751" y="2143116"/>
              <a:ext cx="9925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_______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313379" y="1785926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sz="11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241941" y="2428868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027627" y="2428868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241941" y="2714620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170503" y="1785926"/>
              <a:ext cx="1847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sz="11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4623531" y="1772816"/>
            <a:ext cx="877163" cy="1083712"/>
            <a:chOff x="5099329" y="1785926"/>
            <a:chExt cx="877163" cy="1083712"/>
          </a:xfrm>
        </p:grpSpPr>
        <p:sp>
          <p:nvSpPr>
            <p:cNvPr id="16" name="TextBox 15"/>
            <p:cNvSpPr txBox="1"/>
            <p:nvPr/>
          </p:nvSpPr>
          <p:spPr>
            <a:xfrm>
              <a:off x="5527957" y="1785926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18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407838" y="1857934"/>
              <a:ext cx="457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err="1" smtClean="0"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527957" y="207167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32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099329" y="2071678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______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420861" y="2285992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571335" y="1785926"/>
              <a:ext cx="18473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sz="9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313643" y="2357430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527957" y="1785926"/>
              <a:ext cx="4571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ru-RU" sz="9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395005" y="2488164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099329" y="2500306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6" name="Группа 55"/>
          <p:cNvGrpSpPr/>
          <p:nvPr/>
        </p:nvGrpSpPr>
        <p:grpSpPr>
          <a:xfrm>
            <a:off x="3140340" y="1608293"/>
            <a:ext cx="877163" cy="1460667"/>
            <a:chOff x="4071934" y="1682581"/>
            <a:chExt cx="877163" cy="1460667"/>
          </a:xfrm>
        </p:grpSpPr>
        <p:grpSp>
          <p:nvGrpSpPr>
            <p:cNvPr id="47" name="Группа 46"/>
            <p:cNvGrpSpPr/>
            <p:nvPr/>
          </p:nvGrpSpPr>
          <p:grpSpPr>
            <a:xfrm>
              <a:off x="4071934" y="1857364"/>
              <a:ext cx="877163" cy="1285884"/>
              <a:chOff x="5143504" y="4714884"/>
              <a:chExt cx="877163" cy="1285884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5500694" y="4714884"/>
                <a:ext cx="4187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12</a:t>
                </a:r>
              </a:p>
              <a:p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15</a:t>
                </a:r>
              </a:p>
            </p:txBody>
          </p:sp>
          <p:grpSp>
            <p:nvGrpSpPr>
              <p:cNvPr id="46" name="Группа 45"/>
              <p:cNvGrpSpPr/>
              <p:nvPr/>
            </p:nvGrpSpPr>
            <p:grpSpPr>
              <a:xfrm>
                <a:off x="5143504" y="4776632"/>
                <a:ext cx="877163" cy="1224136"/>
                <a:chOff x="5143504" y="4776632"/>
                <a:chExt cx="877163" cy="1224136"/>
              </a:xfrm>
            </p:grpSpPr>
            <p:sp>
              <p:nvSpPr>
                <p:cNvPr id="36" name="TextBox 35"/>
                <p:cNvSpPr txBox="1"/>
                <p:nvPr/>
              </p:nvSpPr>
              <p:spPr>
                <a:xfrm>
                  <a:off x="5143504" y="5000636"/>
                  <a:ext cx="87716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ru-RU" dirty="0" smtClean="0">
                      <a:latin typeface="Times New Roman" pitchFamily="18" charset="0"/>
                      <a:cs typeface="Times New Roman" pitchFamily="18" charset="0"/>
                    </a:rPr>
                    <a:t>______</a:t>
                  </a:r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5357818" y="4776632"/>
                  <a:ext cx="30008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ru-RU" dirty="0" err="1" smtClean="0">
                      <a:latin typeface="Times New Roman" pitchFamily="18" charset="0"/>
                      <a:cs typeface="Times New Roman" pitchFamily="18" charset="0"/>
                    </a:rPr>
                    <a:t>х</a:t>
                  </a:r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5429256" y="5214950"/>
                  <a:ext cx="18473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" name="TextBox 41"/>
                <p:cNvSpPr txBox="1"/>
                <p:nvPr/>
              </p:nvSpPr>
              <p:spPr>
                <a:xfrm>
                  <a:off x="5286380" y="5214950"/>
                  <a:ext cx="18473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5429256" y="5429264"/>
                  <a:ext cx="18473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5465036" y="5631436"/>
                  <a:ext cx="18473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55" name="TextBox 54"/>
            <p:cNvSpPr txBox="1"/>
            <p:nvPr/>
          </p:nvSpPr>
          <p:spPr>
            <a:xfrm>
              <a:off x="4429124" y="1682581"/>
              <a:ext cx="18473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sz="1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168302" y="928670"/>
            <a:ext cx="26895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Реши пример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320565" y="1562152"/>
            <a:ext cx="202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Схема - опора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8" name="Группа 47"/>
          <p:cNvGrpSpPr/>
          <p:nvPr/>
        </p:nvGrpSpPr>
        <p:grpSpPr>
          <a:xfrm>
            <a:off x="6845865" y="2145791"/>
            <a:ext cx="805031" cy="1477328"/>
            <a:chOff x="5759937" y="3286125"/>
            <a:chExt cx="805031" cy="1477328"/>
          </a:xfrm>
        </p:grpSpPr>
        <p:grpSp>
          <p:nvGrpSpPr>
            <p:cNvPr id="51" name="Группа 39"/>
            <p:cNvGrpSpPr/>
            <p:nvPr/>
          </p:nvGrpSpPr>
          <p:grpSpPr>
            <a:xfrm>
              <a:off x="5759937" y="3286125"/>
              <a:ext cx="805031" cy="1477328"/>
              <a:chOff x="11144296" y="3857628"/>
              <a:chExt cx="494235" cy="1175036"/>
            </a:xfrm>
          </p:grpSpPr>
          <p:sp>
            <p:nvSpPr>
              <p:cNvPr id="62" name="TextBox 61"/>
              <p:cNvSpPr txBox="1"/>
              <p:nvPr/>
            </p:nvSpPr>
            <p:spPr>
              <a:xfrm>
                <a:off x="11144297" y="3857628"/>
                <a:ext cx="494234" cy="1175036"/>
              </a:xfrm>
              <a:prstGeom prst="rect">
                <a:avLst/>
              </a:prstGeom>
              <a:solidFill>
                <a:srgbClr val="FFFF00"/>
              </a:solidFill>
              <a:ln w="63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      * *</a:t>
                </a:r>
              </a:p>
              <a:p>
                <a:r>
                  <a:rPr lang="ru-RU" dirty="0" smtClean="0"/>
                  <a:t>      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*</a:t>
                </a:r>
                <a:r>
                  <a:rPr lang="ru-RU" dirty="0" smtClean="0"/>
                  <a:t> *</a:t>
                </a:r>
              </a:p>
              <a:p>
                <a:r>
                  <a:rPr lang="ru-RU" dirty="0" smtClean="0"/>
                  <a:t>   * * *</a:t>
                </a:r>
              </a:p>
              <a:p>
                <a:r>
                  <a:rPr lang="ru-RU" dirty="0" smtClean="0">
                    <a:solidFill>
                      <a:srgbClr val="FF0000"/>
                    </a:solidFill>
                  </a:rPr>
                  <a:t>* * * </a:t>
                </a:r>
              </a:p>
              <a:p>
                <a:r>
                  <a:rPr lang="ru-RU" dirty="0" smtClean="0"/>
                  <a:t>* * * *</a:t>
                </a:r>
                <a:endParaRPr lang="ru-RU" dirty="0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11204432" y="3929066"/>
                <a:ext cx="284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err="1" smtClean="0"/>
                  <a:t>х</a:t>
                </a:r>
                <a:endParaRPr lang="ru-RU" dirty="0"/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11144296" y="4369011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+</a:t>
                </a:r>
                <a:endParaRPr lang="ru-RU" dirty="0"/>
              </a:p>
            </p:txBody>
          </p:sp>
        </p:grpSp>
        <p:cxnSp>
          <p:nvCxnSpPr>
            <p:cNvPr id="57" name="Прямая соединительная линия 56"/>
            <p:cNvCxnSpPr/>
            <p:nvPr/>
          </p:nvCxnSpPr>
          <p:spPr>
            <a:xfrm>
              <a:off x="5857884" y="3856040"/>
              <a:ext cx="57150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>
              <a:off x="5866896" y="4356106"/>
              <a:ext cx="57150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27199" y="500042"/>
            <a:ext cx="9116801" cy="5858291"/>
          </a:xfrm>
          <a:prstGeom prst="rect">
            <a:avLst/>
          </a:prstGeom>
          <a:noFill/>
        </p:spPr>
      </p:pic>
      <p:grpSp>
        <p:nvGrpSpPr>
          <p:cNvPr id="54" name="Группа 53"/>
          <p:cNvGrpSpPr/>
          <p:nvPr/>
        </p:nvGrpSpPr>
        <p:grpSpPr>
          <a:xfrm>
            <a:off x="1304281" y="2071678"/>
            <a:ext cx="868731" cy="1643074"/>
            <a:chOff x="12999670" y="642918"/>
            <a:chExt cx="779094" cy="1583778"/>
          </a:xfrm>
        </p:grpSpPr>
        <p:sp>
          <p:nvSpPr>
            <p:cNvPr id="5" name="TextBox 4"/>
            <p:cNvSpPr txBox="1"/>
            <p:nvPr/>
          </p:nvSpPr>
          <p:spPr>
            <a:xfrm>
              <a:off x="13323665" y="714356"/>
              <a:ext cx="424380" cy="6230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4 5</a:t>
              </a:r>
            </a:p>
            <a:p>
              <a:r>
                <a:rPr lang="ru-RU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5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3109351" y="773652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 err="1" smtClean="0"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323665" y="642918"/>
              <a:ext cx="25680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100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153362" y="1285860"/>
              <a:ext cx="625402" cy="356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2 2 5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3037913" y="128586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+</a:t>
              </a:r>
              <a:endParaRPr lang="ru-RU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153362" y="1497815"/>
              <a:ext cx="424380" cy="3560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9 0</a:t>
              </a:r>
              <a:endPara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3180789" y="642918"/>
              <a:ext cx="25680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100" dirty="0" smtClean="0"/>
                <a:t>1</a:t>
              </a:r>
              <a:endParaRPr lang="ru-RU" sz="11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3037913" y="1857364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2999670" y="1790152"/>
              <a:ext cx="734902" cy="3560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1 1 2 5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3202708" y="2143116"/>
            <a:ext cx="690370" cy="1511200"/>
            <a:chOff x="3202708" y="2143116"/>
            <a:chExt cx="690370" cy="1511200"/>
          </a:xfrm>
        </p:grpSpPr>
        <p:sp>
          <p:nvSpPr>
            <p:cNvPr id="35" name="TextBox 34"/>
            <p:cNvSpPr txBox="1"/>
            <p:nvPr/>
          </p:nvSpPr>
          <p:spPr>
            <a:xfrm>
              <a:off x="3417022" y="2143116"/>
              <a:ext cx="47320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1 2</a:t>
              </a:r>
            </a:p>
            <a:p>
              <a:r>
                <a:rPr lang="ru-RU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5</a:t>
              </a:r>
            </a:p>
          </p:txBody>
        </p:sp>
        <p:grpSp>
          <p:nvGrpSpPr>
            <p:cNvPr id="19" name="Группа 45"/>
            <p:cNvGrpSpPr/>
            <p:nvPr/>
          </p:nvGrpSpPr>
          <p:grpSpPr>
            <a:xfrm>
              <a:off x="3202708" y="2214554"/>
              <a:ext cx="690370" cy="1079722"/>
              <a:chOff x="5286380" y="4714884"/>
              <a:chExt cx="690370" cy="1079722"/>
            </a:xfrm>
          </p:grpSpPr>
          <p:sp>
            <p:nvSpPr>
              <p:cNvPr id="37" name="TextBox 36"/>
              <p:cNvSpPr txBox="1"/>
              <p:nvPr/>
            </p:nvSpPr>
            <p:spPr>
              <a:xfrm>
                <a:off x="5357786" y="4714884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err="1" smtClean="0">
                    <a:latin typeface="Times New Roman" pitchFamily="18" charset="0"/>
                    <a:cs typeface="Times New Roman" pitchFamily="18" charset="0"/>
                  </a:rPr>
                  <a:t>х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5503544" y="5214950"/>
                <a:ext cx="4732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6 0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5286380" y="5214950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+</a:t>
                </a:r>
                <a:endParaRPr lang="ru-RU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5347212" y="5425274"/>
                <a:ext cx="4732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1 2</a:t>
                </a:r>
                <a:endParaRPr lang="ru-RU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3246747" y="3284984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1 8 0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3387110" y="2000240"/>
            <a:ext cx="24878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0" name="Группа 49"/>
          <p:cNvGrpSpPr/>
          <p:nvPr/>
        </p:nvGrpSpPr>
        <p:grpSpPr>
          <a:xfrm>
            <a:off x="4861773" y="1988840"/>
            <a:ext cx="718339" cy="1656184"/>
            <a:chOff x="6126610" y="1583754"/>
            <a:chExt cx="718339" cy="1656184"/>
          </a:xfrm>
        </p:grpSpPr>
        <p:sp>
          <p:nvSpPr>
            <p:cNvPr id="16" name="TextBox 15"/>
            <p:cNvSpPr txBox="1"/>
            <p:nvPr/>
          </p:nvSpPr>
          <p:spPr>
            <a:xfrm>
              <a:off x="6340403" y="1714488"/>
              <a:ext cx="504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1 8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213530" y="1845222"/>
              <a:ext cx="1171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err="1" smtClean="0"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357950" y="2000240"/>
              <a:ext cx="4732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2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330687" y="2294542"/>
              <a:ext cx="4732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3 6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401328" y="1583754"/>
              <a:ext cx="24237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9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9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143636" y="228599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+</a:t>
              </a:r>
              <a:endParaRPr lang="ru-RU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357950" y="1583754"/>
              <a:ext cx="4571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dirty="0" smtClean="0"/>
                <a:t>2</a:t>
              </a:r>
              <a:endParaRPr lang="ru-RU" sz="9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215074" y="2643182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155719" y="2510566"/>
              <a:ext cx="4732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5 4</a:t>
              </a:r>
              <a:endPara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126610" y="2870606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5 7 6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286116" y="928670"/>
            <a:ext cx="26651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Проверь себя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211744" y="1604265"/>
            <a:ext cx="202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Схема - опора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7" name="Группа 66"/>
          <p:cNvGrpSpPr/>
          <p:nvPr/>
        </p:nvGrpSpPr>
        <p:grpSpPr>
          <a:xfrm>
            <a:off x="6845865" y="2145791"/>
            <a:ext cx="805031" cy="1477328"/>
            <a:chOff x="5759937" y="3286125"/>
            <a:chExt cx="805031" cy="1477328"/>
          </a:xfrm>
        </p:grpSpPr>
        <p:grpSp>
          <p:nvGrpSpPr>
            <p:cNvPr id="68" name="Группа 39"/>
            <p:cNvGrpSpPr/>
            <p:nvPr/>
          </p:nvGrpSpPr>
          <p:grpSpPr>
            <a:xfrm>
              <a:off x="5759937" y="3286125"/>
              <a:ext cx="805031" cy="1477328"/>
              <a:chOff x="11144296" y="3857628"/>
              <a:chExt cx="494235" cy="1175036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11144297" y="3857628"/>
                <a:ext cx="494234" cy="1175036"/>
              </a:xfrm>
              <a:prstGeom prst="rect">
                <a:avLst/>
              </a:prstGeom>
              <a:solidFill>
                <a:srgbClr val="FFFF00"/>
              </a:solidFill>
              <a:ln w="63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      * *</a:t>
                </a:r>
              </a:p>
              <a:p>
                <a:r>
                  <a:rPr lang="ru-RU" dirty="0" smtClean="0"/>
                  <a:t>      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*</a:t>
                </a:r>
                <a:r>
                  <a:rPr lang="ru-RU" dirty="0" smtClean="0"/>
                  <a:t> *</a:t>
                </a:r>
              </a:p>
              <a:p>
                <a:r>
                  <a:rPr lang="ru-RU" dirty="0" smtClean="0"/>
                  <a:t>   * * *</a:t>
                </a:r>
              </a:p>
              <a:p>
                <a:r>
                  <a:rPr lang="ru-RU" dirty="0" smtClean="0">
                    <a:solidFill>
                      <a:srgbClr val="FF0000"/>
                    </a:solidFill>
                  </a:rPr>
                  <a:t>* * * </a:t>
                </a:r>
              </a:p>
              <a:p>
                <a:r>
                  <a:rPr lang="ru-RU" dirty="0" smtClean="0"/>
                  <a:t>* * * *</a:t>
                </a:r>
                <a:endParaRPr lang="ru-RU" dirty="0"/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11204432" y="3929066"/>
                <a:ext cx="284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err="1" smtClean="0"/>
                  <a:t>х</a:t>
                </a:r>
                <a:endParaRPr lang="ru-RU" dirty="0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11144296" y="4369011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+</a:t>
                </a:r>
                <a:endParaRPr lang="ru-RU" dirty="0"/>
              </a:p>
            </p:txBody>
          </p:sp>
        </p:grpSp>
        <p:cxnSp>
          <p:nvCxnSpPr>
            <p:cNvPr id="69" name="Прямая соединительная линия 68"/>
            <p:cNvCxnSpPr/>
            <p:nvPr/>
          </p:nvCxnSpPr>
          <p:spPr>
            <a:xfrm>
              <a:off x="5857884" y="3856040"/>
              <a:ext cx="57150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/>
            <p:nvPr/>
          </p:nvCxnSpPr>
          <p:spPr>
            <a:xfrm>
              <a:off x="5866896" y="4356106"/>
              <a:ext cx="57150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" name="Прямая соединительная линия 3"/>
          <p:cNvCxnSpPr/>
          <p:nvPr/>
        </p:nvCxnSpPr>
        <p:spPr>
          <a:xfrm>
            <a:off x="1346924" y="2738691"/>
            <a:ext cx="7047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1331640" y="3284984"/>
            <a:ext cx="7047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3134652" y="2749948"/>
            <a:ext cx="7047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3134652" y="3284984"/>
            <a:ext cx="7047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763574" y="2746279"/>
            <a:ext cx="7047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4782570" y="3262289"/>
            <a:ext cx="7047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259</Words>
  <Application>Microsoft Office PowerPoint</Application>
  <PresentationFormat>Экран (4:3)</PresentationFormat>
  <Paragraphs>107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кадет</dc:creator>
  <cp:lastModifiedBy>Терешкова С.В.</cp:lastModifiedBy>
  <cp:revision>83</cp:revision>
  <dcterms:created xsi:type="dcterms:W3CDTF">2018-11-15T11:51:52Z</dcterms:created>
  <dcterms:modified xsi:type="dcterms:W3CDTF">2018-12-20T08:24:09Z</dcterms:modified>
</cp:coreProperties>
</file>