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6" r:id="rId3"/>
    <p:sldId id="258" r:id="rId4"/>
    <p:sldId id="260" r:id="rId5"/>
    <p:sldId id="261" r:id="rId6"/>
    <p:sldId id="262" r:id="rId7"/>
    <p:sldId id="263" r:id="rId8"/>
    <p:sldId id="264" r:id="rId9"/>
    <p:sldId id="265" r:id="rId10"/>
    <p:sldId id="25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5" autoAdjust="0"/>
    <p:restoredTop sz="97356" autoAdjust="0"/>
  </p:normalViewPr>
  <p:slideViewPr>
    <p:cSldViewPr>
      <p:cViewPr>
        <p:scale>
          <a:sx n="66" d="100"/>
          <a:sy n="66" d="100"/>
        </p:scale>
        <p:origin x="-131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9A602BA-B6B7-4327-953C-0026E6422EF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9A602BA-B6B7-4327-953C-0026E6422EF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8A74E5D-79D8-41AD-A819-A3384749BE3F}" type="datetimeFigureOut">
              <a:rPr lang="ru-RU" smtClean="0"/>
              <a:pPr/>
              <a:t>20.12.2018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A602BA-B6B7-4327-953C-0026E6422EF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8A74E5D-79D8-41AD-A819-A3384749BE3F}" type="datetimeFigureOut">
              <a:rPr lang="ru-RU" smtClean="0"/>
              <a:pPr/>
              <a:t>20.12.2018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9A602BA-B6B7-4327-953C-0026E6422EF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уликово.jpg"/>
          <p:cNvPicPr>
            <a:picLocks noChangeAspect="1"/>
          </p:cNvPicPr>
          <p:nvPr/>
        </p:nvPicPr>
        <p:blipFill>
          <a:blip r:embed="rId2"/>
          <a:stretch>
            <a:fillRect/>
          </a:stretch>
        </p:blipFill>
        <p:spPr>
          <a:xfrm>
            <a:off x="-25972" y="0"/>
            <a:ext cx="9169972" cy="6858000"/>
          </a:xfrm>
          <a:prstGeom prst="rect">
            <a:avLst/>
          </a:prstGeom>
        </p:spPr>
      </p:pic>
      <p:sp>
        <p:nvSpPr>
          <p:cNvPr id="5" name="TextBox 4"/>
          <p:cNvSpPr txBox="1"/>
          <p:nvPr/>
        </p:nvSpPr>
        <p:spPr>
          <a:xfrm>
            <a:off x="571472" y="1000108"/>
            <a:ext cx="6000792" cy="1569660"/>
          </a:xfrm>
          <a:prstGeom prst="rect">
            <a:avLst/>
          </a:prstGeom>
          <a:noFill/>
        </p:spPr>
        <p:txBody>
          <a:bodyPr wrap="square" rtlCol="0">
            <a:spAutoFit/>
          </a:bodyPr>
          <a:lstStyle/>
          <a:p>
            <a:r>
              <a:rPr lang="ru-RU" sz="4800" dirty="0" smtClean="0">
                <a:solidFill>
                  <a:srgbClr val="0070C0"/>
                </a:solidFill>
              </a:rPr>
              <a:t>Презентация на тему: «Куликовская битва»</a:t>
            </a:r>
            <a:endParaRPr lang="ru-RU" sz="4800" dirty="0">
              <a:solidFill>
                <a:srgbClr val="0070C0"/>
              </a:solidFill>
            </a:endParaRPr>
          </a:p>
        </p:txBody>
      </p:sp>
      <p:sp>
        <p:nvSpPr>
          <p:cNvPr id="6" name="TextBox 5"/>
          <p:cNvSpPr txBox="1"/>
          <p:nvPr/>
        </p:nvSpPr>
        <p:spPr>
          <a:xfrm>
            <a:off x="5357818" y="5214950"/>
            <a:ext cx="3786214" cy="1384995"/>
          </a:xfrm>
          <a:prstGeom prst="rect">
            <a:avLst/>
          </a:prstGeom>
          <a:noFill/>
        </p:spPr>
        <p:txBody>
          <a:bodyPr wrap="square" rtlCol="0">
            <a:spAutoFit/>
          </a:bodyPr>
          <a:lstStyle/>
          <a:p>
            <a:pPr algn="ctr"/>
            <a:r>
              <a:rPr lang="ru-RU" sz="2800" b="1" dirty="0" smtClean="0"/>
              <a:t>Выполнил ученик:</a:t>
            </a:r>
          </a:p>
          <a:p>
            <a:pPr algn="ctr"/>
            <a:r>
              <a:rPr lang="ru-RU" sz="2800" b="1" dirty="0" smtClean="0"/>
              <a:t>4 «А»класса </a:t>
            </a:r>
          </a:p>
          <a:p>
            <a:pPr algn="ctr"/>
            <a:r>
              <a:rPr lang="ru-RU" sz="2800" b="1" dirty="0" smtClean="0"/>
              <a:t>Николаев  Игорь  </a:t>
            </a:r>
            <a:endParaRPr lang="ru-RU" sz="2800" b="1" dirty="0"/>
          </a:p>
        </p:txBody>
      </p:sp>
      <p:sp>
        <p:nvSpPr>
          <p:cNvPr id="9" name="TextBox 8"/>
          <p:cNvSpPr txBox="1"/>
          <p:nvPr/>
        </p:nvSpPr>
        <p:spPr>
          <a:xfrm>
            <a:off x="142844" y="71414"/>
            <a:ext cx="8858312" cy="830997"/>
          </a:xfrm>
          <a:prstGeom prst="rect">
            <a:avLst/>
          </a:prstGeom>
          <a:noFill/>
        </p:spPr>
        <p:txBody>
          <a:bodyPr wrap="square" rtlCol="0">
            <a:spAutoFit/>
          </a:bodyPr>
          <a:lstStyle/>
          <a:p>
            <a:pPr algn="ctr"/>
            <a:r>
              <a:rPr lang="ru-RU" sz="2400" dirty="0" smtClean="0"/>
              <a:t>Государственное   бюджетное  общеобразовательное  учреждение  кадетская  школа  Пушкинского  района Санкт-Петербурга</a:t>
            </a:r>
            <a:endParaRPr lang="ru-RU" sz="2400" dirty="0"/>
          </a:p>
        </p:txBody>
      </p:sp>
      <p:sp>
        <p:nvSpPr>
          <p:cNvPr id="10" name="TextBox 9"/>
          <p:cNvSpPr txBox="1"/>
          <p:nvPr/>
        </p:nvSpPr>
        <p:spPr>
          <a:xfrm>
            <a:off x="3571868" y="6357958"/>
            <a:ext cx="1928826" cy="400110"/>
          </a:xfrm>
          <a:prstGeom prst="rect">
            <a:avLst/>
          </a:prstGeom>
          <a:noFill/>
        </p:spPr>
        <p:txBody>
          <a:bodyPr wrap="square" rtlCol="0">
            <a:spAutoFit/>
          </a:bodyPr>
          <a:lstStyle/>
          <a:p>
            <a:pPr algn="ctr"/>
            <a:r>
              <a:rPr lang="ru-RU" sz="2000" b="1" dirty="0" smtClean="0"/>
              <a:t>2018  год</a:t>
            </a:r>
            <a:endParaRPr lang="ru-RU" sz="2000" b="1" dirty="0"/>
          </a:p>
        </p:txBody>
      </p:sp>
      <p:pic>
        <p:nvPicPr>
          <p:cNvPr id="11" name="Рисунок 10" descr="91958_83_any2fbimgloader77.png"/>
          <p:cNvPicPr>
            <a:picLocks noChangeAspect="1"/>
          </p:cNvPicPr>
          <p:nvPr/>
        </p:nvPicPr>
        <p:blipFill>
          <a:blip r:embed="rId3"/>
          <a:stretch>
            <a:fillRect/>
          </a:stretch>
        </p:blipFill>
        <p:spPr>
          <a:xfrm>
            <a:off x="357158" y="3080786"/>
            <a:ext cx="3143272" cy="377721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уликово.jpg"/>
          <p:cNvPicPr>
            <a:picLocks noChangeAspect="1"/>
          </p:cNvPicPr>
          <p:nvPr/>
        </p:nvPicPr>
        <p:blipFill>
          <a:blip r:embed="rId2"/>
          <a:stretch>
            <a:fillRect/>
          </a:stretch>
        </p:blipFill>
        <p:spPr>
          <a:xfrm>
            <a:off x="1" y="0"/>
            <a:ext cx="9169972" cy="6929462"/>
          </a:xfrm>
          <a:prstGeom prst="rect">
            <a:avLst/>
          </a:prstGeom>
        </p:spPr>
      </p:pic>
      <p:sp>
        <p:nvSpPr>
          <p:cNvPr id="3" name="TextBox 2"/>
          <p:cNvSpPr txBox="1"/>
          <p:nvPr/>
        </p:nvSpPr>
        <p:spPr>
          <a:xfrm>
            <a:off x="1100038" y="692696"/>
            <a:ext cx="7072362" cy="830997"/>
          </a:xfrm>
          <a:prstGeom prst="rect">
            <a:avLst/>
          </a:prstGeom>
          <a:noFill/>
        </p:spPr>
        <p:txBody>
          <a:bodyPr wrap="square" rtlCol="0">
            <a:spAutoFit/>
          </a:bodyPr>
          <a:lstStyle/>
          <a:p>
            <a:pPr algn="ctr"/>
            <a:r>
              <a:rPr lang="ru-RU" sz="4800" b="1" dirty="0" smtClean="0">
                <a:solidFill>
                  <a:srgbClr val="0070C0"/>
                </a:solidFill>
              </a:rPr>
              <a:t>Спасибо за внимание !!!</a:t>
            </a:r>
            <a:endParaRPr lang="ru-RU" sz="4800" b="1" dirty="0">
              <a:solidFill>
                <a:srgbClr val="0070C0"/>
              </a:solidFill>
            </a:endParaRPr>
          </a:p>
        </p:txBody>
      </p:sp>
      <p:pic>
        <p:nvPicPr>
          <p:cNvPr id="6" name="Рисунок 5" descr="bird.gif"/>
          <p:cNvPicPr>
            <a:picLocks noChangeAspect="1"/>
          </p:cNvPicPr>
          <p:nvPr/>
        </p:nvPicPr>
        <p:blipFill>
          <a:blip r:embed="rId3"/>
          <a:stretch>
            <a:fillRect/>
          </a:stretch>
        </p:blipFill>
        <p:spPr>
          <a:xfrm>
            <a:off x="3635702" y="4435697"/>
            <a:ext cx="1898569" cy="175024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885384"/>
          </a:xfrm>
          <a:prstGeom prst="rect">
            <a:avLst/>
          </a:prstGeom>
        </p:spPr>
      </p:pic>
      <p:sp>
        <p:nvSpPr>
          <p:cNvPr id="5" name="TextBox 4"/>
          <p:cNvSpPr txBox="1"/>
          <p:nvPr/>
        </p:nvSpPr>
        <p:spPr>
          <a:xfrm>
            <a:off x="2643174" y="0"/>
            <a:ext cx="3929090" cy="584775"/>
          </a:xfrm>
          <a:prstGeom prst="rect">
            <a:avLst/>
          </a:prstGeom>
          <a:noFill/>
        </p:spPr>
        <p:txBody>
          <a:bodyPr wrap="square" rtlCol="0">
            <a:spAutoFit/>
          </a:bodyPr>
          <a:lstStyle/>
          <a:p>
            <a:pPr algn="ctr"/>
            <a:r>
              <a:rPr lang="ru-RU" sz="3200" b="1" dirty="0" smtClean="0">
                <a:solidFill>
                  <a:schemeClr val="bg1"/>
                </a:solidFill>
              </a:rPr>
              <a:t>План </a:t>
            </a:r>
          </a:p>
        </p:txBody>
      </p:sp>
      <p:sp>
        <p:nvSpPr>
          <p:cNvPr id="6" name="TextBox 5"/>
          <p:cNvSpPr txBox="1"/>
          <p:nvPr/>
        </p:nvSpPr>
        <p:spPr>
          <a:xfrm>
            <a:off x="357158" y="1111384"/>
            <a:ext cx="7072330" cy="2677656"/>
          </a:xfrm>
          <a:prstGeom prst="rect">
            <a:avLst/>
          </a:prstGeom>
          <a:noFill/>
        </p:spPr>
        <p:txBody>
          <a:bodyPr wrap="square" rtlCol="0">
            <a:spAutoFit/>
          </a:bodyPr>
          <a:lstStyle/>
          <a:p>
            <a:pPr marL="514350" indent="-514350">
              <a:buAutoNum type="arabicPeriod"/>
            </a:pPr>
            <a:r>
              <a:rPr lang="ru-RU" sz="2800" dirty="0" smtClean="0">
                <a:solidFill>
                  <a:schemeClr val="bg1"/>
                </a:solidFill>
              </a:rPr>
              <a:t>Причины сражения.</a:t>
            </a:r>
          </a:p>
          <a:p>
            <a:pPr marL="514350" indent="-514350">
              <a:buAutoNum type="arabicPeriod"/>
            </a:pPr>
            <a:r>
              <a:rPr lang="ru-RU" sz="2800" dirty="0" smtClean="0">
                <a:solidFill>
                  <a:schemeClr val="bg1"/>
                </a:solidFill>
              </a:rPr>
              <a:t>Схема сражения.</a:t>
            </a:r>
          </a:p>
          <a:p>
            <a:pPr marL="514350" indent="-514350">
              <a:buAutoNum type="arabicPeriod"/>
            </a:pPr>
            <a:r>
              <a:rPr lang="ru-RU" sz="2800" dirty="0" smtClean="0">
                <a:solidFill>
                  <a:schemeClr val="bg1"/>
                </a:solidFill>
              </a:rPr>
              <a:t>Внимание вопрос.</a:t>
            </a:r>
          </a:p>
          <a:p>
            <a:pPr marL="514350" indent="-514350">
              <a:buAutoNum type="arabicPeriod"/>
            </a:pPr>
            <a:r>
              <a:rPr lang="ru-RU" sz="2800" dirty="0" smtClean="0">
                <a:solidFill>
                  <a:schemeClr val="bg1"/>
                </a:solidFill>
              </a:rPr>
              <a:t>Битва!</a:t>
            </a:r>
          </a:p>
          <a:p>
            <a:r>
              <a:rPr lang="ru-RU" sz="2800" dirty="0" smtClean="0">
                <a:solidFill>
                  <a:schemeClr val="bg1"/>
                </a:solidFill>
              </a:rPr>
              <a:t>5.   </a:t>
            </a:r>
            <a:r>
              <a:rPr lang="ru-RU" sz="2800" smtClean="0">
                <a:solidFill>
                  <a:schemeClr val="bg1"/>
                </a:solidFill>
                <a:cs typeface="Times New Roman" pitchFamily="18" charset="0"/>
              </a:rPr>
              <a:t>Последствия </a:t>
            </a:r>
            <a:r>
              <a:rPr lang="ru-RU" sz="2800" smtClean="0">
                <a:solidFill>
                  <a:schemeClr val="bg1"/>
                </a:solidFill>
              </a:rPr>
              <a:t>сражения.</a:t>
            </a:r>
            <a:endParaRPr lang="ru-RU" sz="2800" dirty="0">
              <a:solidFill>
                <a:schemeClr val="bg1"/>
              </a:solidFill>
            </a:endParaRPr>
          </a:p>
          <a:p>
            <a:pPr marL="514350" indent="-514350">
              <a:buAutoNum type="arabicPeriod"/>
            </a:pPr>
            <a:endParaRPr lang="ru-RU" sz="2800" dirty="0" smtClean="0">
              <a:solidFill>
                <a:schemeClr val="bg1"/>
              </a:solidFill>
            </a:endParaRPr>
          </a:p>
        </p:txBody>
      </p:sp>
      <p:pic>
        <p:nvPicPr>
          <p:cNvPr id="7" name="Рисунок 6" descr="bird.gif"/>
          <p:cNvPicPr>
            <a:picLocks noChangeAspect="1"/>
          </p:cNvPicPr>
          <p:nvPr/>
        </p:nvPicPr>
        <p:blipFill>
          <a:blip r:embed="rId3"/>
          <a:stretch>
            <a:fillRect/>
          </a:stretch>
        </p:blipFill>
        <p:spPr>
          <a:xfrm>
            <a:off x="6270987" y="4435697"/>
            <a:ext cx="1898569" cy="175024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27384"/>
            <a:ext cx="9144000" cy="6858000"/>
          </a:xfrm>
          <a:prstGeom prst="rect">
            <a:avLst/>
          </a:prstGeom>
        </p:spPr>
      </p:pic>
      <p:pic>
        <p:nvPicPr>
          <p:cNvPr id="6" name="Рисунок 5" descr="РППРВАПАРВПРОКПР.jpg"/>
          <p:cNvPicPr>
            <a:picLocks noChangeAspect="1"/>
          </p:cNvPicPr>
          <p:nvPr/>
        </p:nvPicPr>
        <p:blipFill>
          <a:blip r:embed="rId3"/>
          <a:srcRect l="1493" r="69403" b="50000"/>
          <a:stretch>
            <a:fillRect/>
          </a:stretch>
        </p:blipFill>
        <p:spPr>
          <a:xfrm>
            <a:off x="214282" y="785794"/>
            <a:ext cx="1857388" cy="2428892"/>
          </a:xfrm>
          <a:prstGeom prst="rect">
            <a:avLst/>
          </a:prstGeom>
        </p:spPr>
      </p:pic>
      <p:pic>
        <p:nvPicPr>
          <p:cNvPr id="7" name="Рисунок 6" descr="РППРВАПАРВПРОКПР.jpg"/>
          <p:cNvPicPr>
            <a:picLocks noChangeAspect="1"/>
          </p:cNvPicPr>
          <p:nvPr/>
        </p:nvPicPr>
        <p:blipFill>
          <a:blip r:embed="rId3"/>
          <a:srcRect l="68284" t="48530" r="4850" b="1470"/>
          <a:stretch>
            <a:fillRect/>
          </a:stretch>
        </p:blipFill>
        <p:spPr>
          <a:xfrm>
            <a:off x="214282" y="3357562"/>
            <a:ext cx="1857388" cy="2631300"/>
          </a:xfrm>
          <a:prstGeom prst="rect">
            <a:avLst/>
          </a:prstGeom>
        </p:spPr>
      </p:pic>
      <p:sp>
        <p:nvSpPr>
          <p:cNvPr id="9" name="TextBox 8"/>
          <p:cNvSpPr txBox="1"/>
          <p:nvPr/>
        </p:nvSpPr>
        <p:spPr>
          <a:xfrm>
            <a:off x="2643174" y="0"/>
            <a:ext cx="3929090" cy="584775"/>
          </a:xfrm>
          <a:prstGeom prst="rect">
            <a:avLst/>
          </a:prstGeom>
          <a:noFill/>
        </p:spPr>
        <p:txBody>
          <a:bodyPr wrap="square" rtlCol="0">
            <a:spAutoFit/>
          </a:bodyPr>
          <a:lstStyle/>
          <a:p>
            <a:r>
              <a:rPr lang="ru-RU" sz="3200" b="1" dirty="0" smtClean="0">
                <a:solidFill>
                  <a:schemeClr val="bg1"/>
                </a:solidFill>
              </a:rPr>
              <a:t>Причины сражения </a:t>
            </a:r>
          </a:p>
        </p:txBody>
      </p:sp>
      <p:sp>
        <p:nvSpPr>
          <p:cNvPr id="10" name="TextBox 9"/>
          <p:cNvSpPr txBox="1"/>
          <p:nvPr/>
        </p:nvSpPr>
        <p:spPr>
          <a:xfrm>
            <a:off x="2071670" y="714357"/>
            <a:ext cx="7072330" cy="5693866"/>
          </a:xfrm>
          <a:prstGeom prst="rect">
            <a:avLst/>
          </a:prstGeom>
          <a:noFill/>
        </p:spPr>
        <p:txBody>
          <a:bodyPr wrap="square" rtlCol="0">
            <a:spAutoFit/>
          </a:bodyPr>
          <a:lstStyle/>
          <a:p>
            <a:r>
              <a:rPr lang="ru-RU" sz="2800" dirty="0" smtClean="0">
                <a:solidFill>
                  <a:schemeClr val="bg1"/>
                </a:solidFill>
              </a:rPr>
              <a:t>Не раз поднимались русские люди против Золотой Орды. Князь Дмитрий Иванович дерзко бросал вызов ордынскому хану Мамаю: не выполняя его волю, он посылал ему смехотворно малую дань. </a:t>
            </a:r>
          </a:p>
          <a:p>
            <a:r>
              <a:rPr lang="ru-RU" sz="2800" dirty="0" smtClean="0">
                <a:solidFill>
                  <a:schemeClr val="bg1"/>
                </a:solidFill>
              </a:rPr>
              <a:t>Не побоялся Дмитрий Иванович прийти на выручку своему доброму союзнику нижегородскому князю, когда на его землю был совершён набег ордынского войска.                                                   Тогда правитель Орды Мамай решил проучить строптивого московского князя, чтобы навсегда отбить у русских охоту проявлять непокорность.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929462"/>
          </a:xfrm>
          <a:prstGeom prst="rect">
            <a:avLst/>
          </a:prstGeom>
        </p:spPr>
      </p:pic>
      <p:pic>
        <p:nvPicPr>
          <p:cNvPr id="3" name="Рисунок 2" descr="куликово 3.jpg"/>
          <p:cNvPicPr>
            <a:picLocks noChangeAspect="1"/>
          </p:cNvPicPr>
          <p:nvPr/>
        </p:nvPicPr>
        <p:blipFill>
          <a:blip r:embed="rId3"/>
          <a:stretch>
            <a:fillRect/>
          </a:stretch>
        </p:blipFill>
        <p:spPr>
          <a:xfrm>
            <a:off x="285720" y="785794"/>
            <a:ext cx="4286280" cy="28575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004048" y="908720"/>
            <a:ext cx="3429024" cy="2246769"/>
          </a:xfrm>
          <a:prstGeom prst="rect">
            <a:avLst/>
          </a:prstGeom>
          <a:noFill/>
        </p:spPr>
        <p:txBody>
          <a:bodyPr wrap="square" rtlCol="0">
            <a:spAutoFit/>
          </a:bodyPr>
          <a:lstStyle/>
          <a:p>
            <a:r>
              <a:rPr lang="ru-RU" sz="2800" dirty="0" smtClean="0">
                <a:solidFill>
                  <a:schemeClr val="bg1"/>
                </a:solidFill>
              </a:rPr>
              <a:t>На этих схемах обозначена атака Золотоордынского ига на войско Русских солдат. </a:t>
            </a:r>
            <a:endParaRPr lang="ru-RU" sz="2800" dirty="0">
              <a:solidFill>
                <a:schemeClr val="bg1"/>
              </a:solidFill>
            </a:endParaRPr>
          </a:p>
        </p:txBody>
      </p:sp>
      <p:pic>
        <p:nvPicPr>
          <p:cNvPr id="7" name="Рисунок 6" descr="images.jpg"/>
          <p:cNvPicPr>
            <a:picLocks noChangeAspect="1"/>
          </p:cNvPicPr>
          <p:nvPr/>
        </p:nvPicPr>
        <p:blipFill>
          <a:blip r:embed="rId4"/>
          <a:stretch>
            <a:fillRect/>
          </a:stretch>
        </p:blipFill>
        <p:spPr>
          <a:xfrm>
            <a:off x="4857752" y="3429000"/>
            <a:ext cx="4071934" cy="3429000"/>
          </a:xfrm>
          <a:prstGeom prst="rect">
            <a:avLst/>
          </a:prstGeom>
          <a:ln>
            <a:noFill/>
          </a:ln>
          <a:effectLst>
            <a:outerShdw blurRad="292100" dist="139700" dir="2700000" algn="tl" rotWithShape="0">
              <a:srgbClr val="333333">
                <a:alpha val="65000"/>
              </a:srgbClr>
            </a:outerShdw>
          </a:effectLst>
        </p:spPr>
      </p:pic>
      <p:pic>
        <p:nvPicPr>
          <p:cNvPr id="9" name="Рисунок 8" descr="bird.gif"/>
          <p:cNvPicPr>
            <a:picLocks noChangeAspect="1"/>
          </p:cNvPicPr>
          <p:nvPr/>
        </p:nvPicPr>
        <p:blipFill>
          <a:blip r:embed="rId5"/>
          <a:stretch>
            <a:fillRect/>
          </a:stretch>
        </p:blipFill>
        <p:spPr>
          <a:xfrm>
            <a:off x="1331640" y="4786322"/>
            <a:ext cx="2428892" cy="2071678"/>
          </a:xfrm>
          <a:prstGeom prst="rect">
            <a:avLst/>
          </a:prstGeom>
        </p:spPr>
      </p:pic>
      <p:sp>
        <p:nvSpPr>
          <p:cNvPr id="12" name="TextBox 11"/>
          <p:cNvSpPr txBox="1"/>
          <p:nvPr/>
        </p:nvSpPr>
        <p:spPr>
          <a:xfrm>
            <a:off x="2643174" y="0"/>
            <a:ext cx="3929090" cy="584775"/>
          </a:xfrm>
          <a:prstGeom prst="rect">
            <a:avLst/>
          </a:prstGeom>
          <a:noFill/>
        </p:spPr>
        <p:txBody>
          <a:bodyPr wrap="square" rtlCol="0">
            <a:spAutoFit/>
          </a:bodyPr>
          <a:lstStyle/>
          <a:p>
            <a:r>
              <a:rPr lang="ru-RU" sz="3200" b="1" dirty="0" smtClean="0">
                <a:solidFill>
                  <a:schemeClr val="bg1"/>
                </a:solidFill>
              </a:rPr>
              <a:t>Схема сражения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858000"/>
          </a:xfrm>
          <a:prstGeom prst="rect">
            <a:avLst/>
          </a:prstGeom>
        </p:spPr>
      </p:pic>
      <p:pic>
        <p:nvPicPr>
          <p:cNvPr id="24578" name="Picture 2" descr="ÐÐ°ÑÑÐ¸Ð½ÐºÐ¸ Ð¿Ð¾ Ð·Ð°Ð¿ÑÐ¾ÑÑ ÐºÐ°ÑÑÐ¸Ð½ÐºÐ¸ ÑÐºÐ¾Ð»ÑÐ½ÑÐµ Ð´Ð¾ÑÐºÐ° png"/>
          <p:cNvPicPr>
            <a:picLocks noChangeAspect="1" noChangeArrowheads="1"/>
          </p:cNvPicPr>
          <p:nvPr/>
        </p:nvPicPr>
        <p:blipFill>
          <a:blip r:embed="rId3"/>
          <a:srcRect/>
          <a:stretch>
            <a:fillRect/>
          </a:stretch>
        </p:blipFill>
        <p:spPr bwMode="auto">
          <a:xfrm>
            <a:off x="2187445" y="1928802"/>
            <a:ext cx="6742273" cy="4827772"/>
          </a:xfrm>
          <a:prstGeom prst="rect">
            <a:avLst/>
          </a:prstGeom>
          <a:noFill/>
        </p:spPr>
      </p:pic>
      <p:pic>
        <p:nvPicPr>
          <p:cNvPr id="5" name="Рисунок 4" descr="images.jpg"/>
          <p:cNvPicPr>
            <a:picLocks noChangeAspect="1"/>
          </p:cNvPicPr>
          <p:nvPr/>
        </p:nvPicPr>
        <p:blipFill>
          <a:blip r:embed="rId4"/>
          <a:stretch>
            <a:fillRect/>
          </a:stretch>
        </p:blipFill>
        <p:spPr>
          <a:xfrm>
            <a:off x="2786050" y="2643182"/>
            <a:ext cx="2786082" cy="2952224"/>
          </a:xfrm>
          <a:prstGeom prst="rect">
            <a:avLst/>
          </a:prstGeom>
        </p:spPr>
      </p:pic>
      <p:sp>
        <p:nvSpPr>
          <p:cNvPr id="8" name="Овальная выноска 7"/>
          <p:cNvSpPr/>
          <p:nvPr/>
        </p:nvSpPr>
        <p:spPr>
          <a:xfrm>
            <a:off x="285720" y="500042"/>
            <a:ext cx="4643470" cy="2286040"/>
          </a:xfrm>
          <a:prstGeom prst="wedgeEllipse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71472" y="928670"/>
            <a:ext cx="4071966" cy="1384995"/>
          </a:xfrm>
          <a:prstGeom prst="rect">
            <a:avLst/>
          </a:prstGeom>
          <a:noFill/>
        </p:spPr>
        <p:txBody>
          <a:bodyPr wrap="square" rtlCol="0">
            <a:spAutoFit/>
          </a:bodyPr>
          <a:lstStyle/>
          <a:p>
            <a:pPr algn="ctr"/>
            <a:r>
              <a:rPr lang="ru-RU" sz="2800" dirty="0" smtClean="0">
                <a:solidFill>
                  <a:srgbClr val="0070C0"/>
                </a:solidFill>
              </a:rPr>
              <a:t>Взглянем на доску : одинаковые ли эти схемы? Сравни.</a:t>
            </a:r>
            <a:endParaRPr lang="ru-RU" sz="2800" dirty="0">
              <a:solidFill>
                <a:srgbClr val="0070C0"/>
              </a:solidFill>
            </a:endParaRPr>
          </a:p>
        </p:txBody>
      </p:sp>
      <p:pic>
        <p:nvPicPr>
          <p:cNvPr id="10" name="Рисунок 9" descr="куликово 3.jpg"/>
          <p:cNvPicPr>
            <a:picLocks noChangeAspect="1"/>
          </p:cNvPicPr>
          <p:nvPr/>
        </p:nvPicPr>
        <p:blipFill>
          <a:blip r:embed="rId5"/>
          <a:stretch>
            <a:fillRect/>
          </a:stretch>
        </p:blipFill>
        <p:spPr>
          <a:xfrm>
            <a:off x="5768773" y="3214686"/>
            <a:ext cx="2446565" cy="2214578"/>
          </a:xfrm>
          <a:prstGeom prst="rect">
            <a:avLst/>
          </a:prstGeom>
        </p:spPr>
      </p:pic>
      <p:pic>
        <p:nvPicPr>
          <p:cNvPr id="6" name="Рисунок 5" descr="magnet_PNG17037.png"/>
          <p:cNvPicPr>
            <a:picLocks noChangeAspect="1"/>
          </p:cNvPicPr>
          <p:nvPr/>
        </p:nvPicPr>
        <p:blipFill>
          <a:blip r:embed="rId6" cstate="print"/>
          <a:stretch>
            <a:fillRect/>
          </a:stretch>
        </p:blipFill>
        <p:spPr>
          <a:xfrm rot="8056891">
            <a:off x="6950766" y="3343801"/>
            <a:ext cx="571504" cy="500042"/>
          </a:xfrm>
          <a:prstGeom prst="rect">
            <a:avLst/>
          </a:prstGeom>
        </p:spPr>
      </p:pic>
      <p:pic>
        <p:nvPicPr>
          <p:cNvPr id="11" name="Рисунок 10" descr="magnet_PNG17037.png"/>
          <p:cNvPicPr>
            <a:picLocks noChangeAspect="1"/>
          </p:cNvPicPr>
          <p:nvPr/>
        </p:nvPicPr>
        <p:blipFill>
          <a:blip r:embed="rId6" cstate="print"/>
          <a:stretch>
            <a:fillRect/>
          </a:stretch>
        </p:blipFill>
        <p:spPr>
          <a:xfrm rot="8056891">
            <a:off x="4593312" y="2986611"/>
            <a:ext cx="571504" cy="500042"/>
          </a:xfrm>
          <a:prstGeom prst="rect">
            <a:avLst/>
          </a:prstGeom>
        </p:spPr>
      </p:pic>
      <p:pic>
        <p:nvPicPr>
          <p:cNvPr id="15" name="Рисунок 14" descr="bird.gif"/>
          <p:cNvPicPr>
            <a:picLocks noChangeAspect="1"/>
          </p:cNvPicPr>
          <p:nvPr/>
        </p:nvPicPr>
        <p:blipFill>
          <a:blip r:embed="rId7"/>
          <a:stretch>
            <a:fillRect/>
          </a:stretch>
        </p:blipFill>
        <p:spPr>
          <a:xfrm>
            <a:off x="0" y="3000372"/>
            <a:ext cx="1928794" cy="1687694"/>
          </a:xfrm>
          <a:prstGeom prst="rect">
            <a:avLst/>
          </a:prstGeom>
        </p:spPr>
      </p:pic>
      <p:sp>
        <p:nvSpPr>
          <p:cNvPr id="16" name="TextBox 15"/>
          <p:cNvSpPr txBox="1"/>
          <p:nvPr/>
        </p:nvSpPr>
        <p:spPr>
          <a:xfrm>
            <a:off x="2643174" y="0"/>
            <a:ext cx="3929090" cy="584775"/>
          </a:xfrm>
          <a:prstGeom prst="rect">
            <a:avLst/>
          </a:prstGeom>
          <a:noFill/>
        </p:spPr>
        <p:txBody>
          <a:bodyPr wrap="square" rtlCol="0">
            <a:spAutoFit/>
          </a:bodyPr>
          <a:lstStyle/>
          <a:p>
            <a:r>
              <a:rPr lang="ru-RU" sz="3200" b="1" dirty="0" smtClean="0">
                <a:solidFill>
                  <a:schemeClr val="bg1"/>
                </a:solidFill>
              </a:rPr>
              <a:t>Внимание вопрос</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929462"/>
          </a:xfrm>
          <a:prstGeom prst="rect">
            <a:avLst/>
          </a:prstGeom>
        </p:spPr>
      </p:pic>
      <p:sp>
        <p:nvSpPr>
          <p:cNvPr id="31745" name="Rectangle 1"/>
          <p:cNvSpPr>
            <a:spLocks noChangeArrowheads="1"/>
          </p:cNvSpPr>
          <p:nvPr/>
        </p:nvSpPr>
        <p:spPr bwMode="auto">
          <a:xfrm>
            <a:off x="179512" y="836712"/>
            <a:ext cx="86764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33333"/>
                </a:solidFill>
                <a:effectLst/>
                <a:ea typeface="Times New Roman" pitchFamily="18" charset="0"/>
                <a:cs typeface="Times New Roman" pitchFamily="18" charset="0"/>
              </a:rPr>
              <a:t>8 сентября 1380 г. на Куликовом поле, в верхнем течении р. Дон, произошло сражение русских войск под предводительством владимирского и московского великого </a:t>
            </a:r>
            <a:r>
              <a:rPr kumimoji="0" lang="ru-RU" sz="2400" b="0" i="0" u="none" strike="noStrike" cap="none" normalizeH="0" baseline="0" dirty="0" smtClean="0">
                <a:ln>
                  <a:noFill/>
                </a:ln>
                <a:solidFill>
                  <a:schemeClr val="bg1"/>
                </a:solidFill>
                <a:effectLst/>
                <a:ea typeface="Times New Roman" pitchFamily="18" charset="0"/>
                <a:cs typeface="Times New Roman" pitchFamily="18" charset="0"/>
              </a:rPr>
              <a:t>князя Дмитрия Донского</a:t>
            </a:r>
            <a:r>
              <a:rPr kumimoji="0" lang="ru-RU" sz="2400" b="0" i="0" u="none" strike="noStrike" cap="none" normalizeH="0" baseline="0" dirty="0" smtClean="0">
                <a:ln>
                  <a:noFill/>
                </a:ln>
                <a:solidFill>
                  <a:srgbClr val="333333"/>
                </a:solidFill>
                <a:effectLst/>
                <a:ea typeface="Times New Roman" pitchFamily="18" charset="0"/>
                <a:cs typeface="Times New Roman" pitchFamily="18" charset="0"/>
              </a:rPr>
              <a:t> с татарским войском во главе с темником Мамаем. </a:t>
            </a:r>
            <a:endParaRPr kumimoji="0" lang="ru-RU" sz="2400" b="0" i="0" u="none" strike="noStrike" cap="none" normalizeH="0" baseline="0" dirty="0" smtClean="0">
              <a:ln>
                <a:noFill/>
              </a:ln>
              <a:solidFill>
                <a:schemeClr val="tx1"/>
              </a:solidFill>
              <a:effectLst/>
              <a:cs typeface="Arial" pitchFamily="34" charset="0"/>
            </a:endParaRPr>
          </a:p>
        </p:txBody>
      </p:sp>
      <p:pic>
        <p:nvPicPr>
          <p:cNvPr id="16" name="Рисунок 15" descr="Без названия.jpg"/>
          <p:cNvPicPr>
            <a:picLocks noChangeAspect="1"/>
          </p:cNvPicPr>
          <p:nvPr/>
        </p:nvPicPr>
        <p:blipFill>
          <a:blip r:embed="rId3"/>
          <a:stretch>
            <a:fillRect/>
          </a:stretch>
        </p:blipFill>
        <p:spPr>
          <a:xfrm>
            <a:off x="5915054" y="3857628"/>
            <a:ext cx="2800350" cy="2066928"/>
          </a:xfrm>
          <a:prstGeom prst="rect">
            <a:avLst/>
          </a:prstGeom>
          <a:ln>
            <a:noFill/>
          </a:ln>
          <a:effectLst>
            <a:outerShdw blurRad="292100" dist="139700" dir="2700000" algn="tl" rotWithShape="0">
              <a:srgbClr val="333333">
                <a:alpha val="65000"/>
              </a:srgbClr>
            </a:outerShdw>
          </a:effectLst>
        </p:spPr>
      </p:pic>
      <p:pic>
        <p:nvPicPr>
          <p:cNvPr id="18" name="Рисунок 17" descr="куликово 6.jpg"/>
          <p:cNvPicPr>
            <a:picLocks noChangeAspect="1"/>
          </p:cNvPicPr>
          <p:nvPr/>
        </p:nvPicPr>
        <p:blipFill>
          <a:blip r:embed="rId4"/>
          <a:stretch>
            <a:fillRect/>
          </a:stretch>
        </p:blipFill>
        <p:spPr>
          <a:xfrm>
            <a:off x="357158" y="2898318"/>
            <a:ext cx="5357850" cy="388826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357554" y="0"/>
            <a:ext cx="3143272" cy="523220"/>
          </a:xfrm>
          <a:prstGeom prst="rect">
            <a:avLst/>
          </a:prstGeom>
          <a:noFill/>
        </p:spPr>
        <p:txBody>
          <a:bodyPr wrap="square" rtlCol="0">
            <a:spAutoFit/>
          </a:bodyPr>
          <a:lstStyle/>
          <a:p>
            <a:r>
              <a:rPr lang="ru-RU" sz="2800" b="1" dirty="0" smtClean="0">
                <a:solidFill>
                  <a:schemeClr val="bg1"/>
                </a:solidFill>
              </a:rPr>
              <a:t>БИТВА!!!</a:t>
            </a:r>
            <a:endParaRPr lang="ru-RU"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929462"/>
          </a:xfrm>
          <a:prstGeom prst="rect">
            <a:avLst/>
          </a:prstGeom>
        </p:spPr>
      </p:pic>
      <p:sp>
        <p:nvSpPr>
          <p:cNvPr id="5" name="Прямоугольник 4"/>
          <p:cNvSpPr/>
          <p:nvPr/>
        </p:nvSpPr>
        <p:spPr>
          <a:xfrm>
            <a:off x="252536" y="635204"/>
            <a:ext cx="8711952" cy="1569660"/>
          </a:xfrm>
          <a:prstGeom prst="rect">
            <a:avLst/>
          </a:prstGeom>
        </p:spPr>
        <p:txBody>
          <a:bodyPr wrap="square">
            <a:spAutoFit/>
          </a:bodyPr>
          <a:lstStyle/>
          <a:p>
            <a:pPr lvl="0" eaLnBrk="0" fontAlgn="base" hangingPunct="0">
              <a:spcBef>
                <a:spcPct val="0"/>
              </a:spcBef>
              <a:spcAft>
                <a:spcPct val="0"/>
              </a:spcAft>
            </a:pPr>
            <a:r>
              <a:rPr lang="ru-RU" sz="2400" dirty="0" smtClean="0">
                <a:solidFill>
                  <a:schemeClr val="bg1"/>
                </a:solidFill>
              </a:rPr>
              <a:t>Захвативший власть в Орде </a:t>
            </a:r>
            <a:r>
              <a:rPr lang="ru-RU" sz="2400" dirty="0" smtClean="0">
                <a:solidFill>
                  <a:srgbClr val="333333"/>
                </a:solidFill>
                <a:ea typeface="Times New Roman" pitchFamily="18" charset="0"/>
                <a:cs typeface="Times New Roman" pitchFamily="18" charset="0"/>
              </a:rPr>
              <a:t>татарский темник Мамай решил сломить возраставшую мощь Москвы. Он заключил союз с польско-литовским королём Ягайло и собрал огромное многонациональное войско.</a:t>
            </a:r>
            <a:endParaRPr lang="ru-RU" sz="2400" dirty="0" smtClean="0">
              <a:cs typeface="Arial" pitchFamily="34" charset="0"/>
            </a:endParaRPr>
          </a:p>
        </p:txBody>
      </p:sp>
      <p:pic>
        <p:nvPicPr>
          <p:cNvPr id="6" name="Рисунок 5" descr="куликово 4.jpg"/>
          <p:cNvPicPr>
            <a:picLocks noChangeAspect="1"/>
          </p:cNvPicPr>
          <p:nvPr/>
        </p:nvPicPr>
        <p:blipFill>
          <a:blip r:embed="rId3"/>
          <a:stretch>
            <a:fillRect/>
          </a:stretch>
        </p:blipFill>
        <p:spPr>
          <a:xfrm>
            <a:off x="5334000" y="2643182"/>
            <a:ext cx="3810000" cy="3810000"/>
          </a:xfrm>
          <a:prstGeom prst="rect">
            <a:avLst/>
          </a:prstGeom>
          <a:ln>
            <a:noFill/>
          </a:ln>
          <a:effectLst>
            <a:outerShdw blurRad="292100" dist="139700" dir="2700000" algn="tl" rotWithShape="0">
              <a:srgbClr val="333333">
                <a:alpha val="65000"/>
              </a:srgbClr>
            </a:outerShdw>
          </a:effectLst>
        </p:spPr>
      </p:pic>
      <p:pic>
        <p:nvPicPr>
          <p:cNvPr id="7" name="Рисунок 6" descr="куликово 5.jpg"/>
          <p:cNvPicPr>
            <a:picLocks noChangeAspect="1"/>
          </p:cNvPicPr>
          <p:nvPr/>
        </p:nvPicPr>
        <p:blipFill>
          <a:blip r:embed="rId4"/>
          <a:stretch>
            <a:fillRect/>
          </a:stretch>
        </p:blipFill>
        <p:spPr>
          <a:xfrm>
            <a:off x="214282" y="2643182"/>
            <a:ext cx="5043478" cy="381476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428992" y="0"/>
            <a:ext cx="2714643" cy="523220"/>
          </a:xfrm>
          <a:prstGeom prst="rect">
            <a:avLst/>
          </a:prstGeom>
        </p:spPr>
        <p:txBody>
          <a:bodyPr wrap="square">
            <a:spAutoFit/>
          </a:bodyPr>
          <a:lstStyle/>
          <a:p>
            <a:r>
              <a:rPr lang="ru-RU" sz="2800" b="1" dirty="0" smtClean="0">
                <a:solidFill>
                  <a:schemeClr val="bg1"/>
                </a:solidFill>
              </a:rPr>
              <a:t>БИТВА!!!</a:t>
            </a:r>
            <a:endParaRPr lang="ru-RU"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929462"/>
          </a:xfrm>
          <a:prstGeom prst="rect">
            <a:avLst/>
          </a:prstGeom>
        </p:spPr>
      </p:pic>
      <p:sp>
        <p:nvSpPr>
          <p:cNvPr id="5" name="Прямоугольник 4"/>
          <p:cNvSpPr/>
          <p:nvPr/>
        </p:nvSpPr>
        <p:spPr>
          <a:xfrm>
            <a:off x="338139" y="620688"/>
            <a:ext cx="8914381" cy="2308324"/>
          </a:xfrm>
          <a:prstGeom prst="rect">
            <a:avLst/>
          </a:prstGeom>
        </p:spPr>
        <p:txBody>
          <a:bodyPr wrap="square">
            <a:spAutoFit/>
          </a:bodyPr>
          <a:lstStyle/>
          <a:p>
            <a:pPr eaLnBrk="0" fontAlgn="base" hangingPunct="0">
              <a:spcBef>
                <a:spcPct val="0"/>
              </a:spcBef>
              <a:spcAft>
                <a:spcPct val="0"/>
              </a:spcAft>
            </a:pPr>
            <a:r>
              <a:rPr lang="ru-RU" sz="2400" dirty="0" smtClean="0">
                <a:solidFill>
                  <a:srgbClr val="333333"/>
                </a:solidFill>
                <a:ea typeface="Times New Roman" pitchFamily="18" charset="0"/>
                <a:cs typeface="Times New Roman" pitchFamily="18" charset="0"/>
              </a:rPr>
              <a:t>В ближнем бою Мамай нанёс фронтальный удар всеми своими силами, пытаясь опрокинуть боевые порядки русских. Татарам удалось отрезать русское войско от мостов через Дон. </a:t>
            </a:r>
          </a:p>
          <a:p>
            <a:pPr eaLnBrk="0" fontAlgn="base" hangingPunct="0">
              <a:spcBef>
                <a:spcPct val="0"/>
              </a:spcBef>
              <a:spcAft>
                <a:spcPct val="0"/>
              </a:spcAft>
            </a:pPr>
            <a:r>
              <a:rPr lang="ru-RU" sz="2400" dirty="0" smtClean="0">
                <a:solidFill>
                  <a:srgbClr val="333333"/>
                </a:solidFill>
                <a:ea typeface="Times New Roman" pitchFamily="18" charset="0"/>
                <a:cs typeface="Times New Roman" pitchFamily="18" charset="0"/>
              </a:rPr>
              <a:t>Однако, охватив левый фланг русских, татары подставили свой фланг и тыл под удар засадного полка, чья неожиданная атака решила исход сражения. Татары, не выдержав удара, отступили.</a:t>
            </a:r>
            <a:endParaRPr lang="ru-RU" sz="2800" dirty="0"/>
          </a:p>
        </p:txBody>
      </p:sp>
      <p:sp>
        <p:nvSpPr>
          <p:cNvPr id="7" name="TextBox 6"/>
          <p:cNvSpPr txBox="1"/>
          <p:nvPr/>
        </p:nvSpPr>
        <p:spPr>
          <a:xfrm>
            <a:off x="3071802" y="4714884"/>
            <a:ext cx="184731" cy="369332"/>
          </a:xfrm>
          <a:prstGeom prst="rect">
            <a:avLst/>
          </a:prstGeom>
          <a:noFill/>
        </p:spPr>
        <p:txBody>
          <a:bodyPr wrap="none" rtlCol="0">
            <a:spAutoFit/>
          </a:bodyPr>
          <a:lstStyle/>
          <a:p>
            <a:endParaRPr lang="ru-RU" dirty="0"/>
          </a:p>
        </p:txBody>
      </p:sp>
      <p:pic>
        <p:nvPicPr>
          <p:cNvPr id="9" name="Рисунок 8" descr="куликово 2.jpg"/>
          <p:cNvPicPr>
            <a:picLocks noChangeAspect="1"/>
          </p:cNvPicPr>
          <p:nvPr/>
        </p:nvPicPr>
        <p:blipFill>
          <a:blip r:embed="rId3"/>
          <a:srcRect b="4347"/>
          <a:stretch>
            <a:fillRect/>
          </a:stretch>
        </p:blipFill>
        <p:spPr>
          <a:xfrm>
            <a:off x="142844" y="3571876"/>
            <a:ext cx="4813712" cy="3071834"/>
          </a:xfrm>
          <a:prstGeom prst="rect">
            <a:avLst/>
          </a:prstGeom>
          <a:ln>
            <a:noFill/>
          </a:ln>
          <a:effectLst>
            <a:outerShdw blurRad="292100" dist="139700" dir="2700000" algn="tl" rotWithShape="0">
              <a:srgbClr val="333333">
                <a:alpha val="65000"/>
              </a:srgbClr>
            </a:outerShdw>
          </a:effectLst>
        </p:spPr>
      </p:pic>
      <p:pic>
        <p:nvPicPr>
          <p:cNvPr id="10" name="Рисунок 9" descr="куликово.jpg"/>
          <p:cNvPicPr>
            <a:picLocks noChangeAspect="1"/>
          </p:cNvPicPr>
          <p:nvPr/>
        </p:nvPicPr>
        <p:blipFill>
          <a:blip r:embed="rId4"/>
          <a:stretch>
            <a:fillRect/>
          </a:stretch>
        </p:blipFill>
        <p:spPr>
          <a:xfrm>
            <a:off x="5000628" y="3571876"/>
            <a:ext cx="4022273" cy="306229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357554" y="0"/>
            <a:ext cx="3143272" cy="523220"/>
          </a:xfrm>
          <a:prstGeom prst="rect">
            <a:avLst/>
          </a:prstGeom>
          <a:noFill/>
        </p:spPr>
        <p:txBody>
          <a:bodyPr wrap="square" rtlCol="0">
            <a:spAutoFit/>
          </a:bodyPr>
          <a:lstStyle/>
          <a:p>
            <a:r>
              <a:rPr lang="ru-RU" sz="2800" b="1" dirty="0" smtClean="0">
                <a:solidFill>
                  <a:schemeClr val="bg1"/>
                </a:solidFill>
              </a:rPr>
              <a:t>БИТВА!!!</a:t>
            </a:r>
            <a:endParaRPr lang="ru-RU"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 1234567890.jpg"/>
          <p:cNvPicPr>
            <a:picLocks noChangeAspect="1"/>
          </p:cNvPicPr>
          <p:nvPr/>
        </p:nvPicPr>
        <p:blipFill>
          <a:blip r:embed="rId2"/>
          <a:stretch>
            <a:fillRect/>
          </a:stretch>
        </p:blipFill>
        <p:spPr>
          <a:xfrm>
            <a:off x="0" y="0"/>
            <a:ext cx="9144000" cy="6929462"/>
          </a:xfrm>
          <a:prstGeom prst="rect">
            <a:avLst/>
          </a:prstGeom>
        </p:spPr>
      </p:pic>
      <p:sp>
        <p:nvSpPr>
          <p:cNvPr id="3" name="Прямоугольник 2"/>
          <p:cNvSpPr/>
          <p:nvPr/>
        </p:nvSpPr>
        <p:spPr>
          <a:xfrm>
            <a:off x="214250" y="265872"/>
            <a:ext cx="8929750" cy="1938992"/>
          </a:xfrm>
          <a:prstGeom prst="rect">
            <a:avLst/>
          </a:prstGeom>
        </p:spPr>
        <p:txBody>
          <a:bodyPr wrap="square">
            <a:spAutoFit/>
          </a:bodyPr>
          <a:lstStyle/>
          <a:p>
            <a:pPr lvl="0" eaLnBrk="0" fontAlgn="base" hangingPunct="0">
              <a:spcBef>
                <a:spcPct val="0"/>
              </a:spcBef>
              <a:spcAft>
                <a:spcPct val="0"/>
              </a:spcAft>
            </a:pPr>
            <a:endParaRPr lang="ru-RU" sz="2400" dirty="0" smtClean="0">
              <a:cs typeface="Arial" pitchFamily="34" charset="0"/>
            </a:endParaRPr>
          </a:p>
          <a:p>
            <a:pPr eaLnBrk="0" fontAlgn="base" hangingPunct="0">
              <a:spcBef>
                <a:spcPct val="0"/>
              </a:spcBef>
              <a:spcAft>
                <a:spcPct val="0"/>
              </a:spcAft>
            </a:pPr>
            <a:r>
              <a:rPr lang="ru-RU" sz="2400" dirty="0" smtClean="0">
                <a:solidFill>
                  <a:srgbClr val="333333"/>
                </a:solidFill>
                <a:ea typeface="Times New Roman" pitchFamily="18" charset="0"/>
                <a:cs typeface="Times New Roman" pitchFamily="18" charset="0"/>
              </a:rPr>
              <a:t>Обе стороны понесли огромные потери в бою, а великий князь Дмитрий был тяжело ранен. Узнав о поражении татар на Куликовом поле, король Ягайло ушёл за пределы русских княжеств</a:t>
            </a:r>
            <a:r>
              <a:rPr lang="en-US" sz="2400" dirty="0" smtClean="0">
                <a:solidFill>
                  <a:srgbClr val="333333"/>
                </a:solidFill>
                <a:ea typeface="Times New Roman" pitchFamily="18" charset="0"/>
                <a:cs typeface="Times New Roman" pitchFamily="18" charset="0"/>
              </a:rPr>
              <a:t>.</a:t>
            </a:r>
            <a:endParaRPr lang="ru-RU" sz="2400" dirty="0"/>
          </a:p>
        </p:txBody>
      </p:sp>
      <p:pic>
        <p:nvPicPr>
          <p:cNvPr id="6" name="Рисунок 5" descr="куликово 7.jpg"/>
          <p:cNvPicPr>
            <a:picLocks noChangeAspect="1"/>
          </p:cNvPicPr>
          <p:nvPr/>
        </p:nvPicPr>
        <p:blipFill>
          <a:blip r:embed="rId3"/>
          <a:stretch>
            <a:fillRect/>
          </a:stretch>
        </p:blipFill>
        <p:spPr>
          <a:xfrm>
            <a:off x="214282" y="2428868"/>
            <a:ext cx="5286412" cy="401365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572132" y="2500306"/>
            <a:ext cx="3357586" cy="1384995"/>
          </a:xfrm>
          <a:prstGeom prst="rect">
            <a:avLst/>
          </a:prstGeom>
          <a:noFill/>
        </p:spPr>
        <p:txBody>
          <a:bodyPr wrap="square" rtlCol="0">
            <a:spAutoFit/>
          </a:bodyPr>
          <a:lstStyle/>
          <a:p>
            <a:r>
              <a:rPr lang="ru-RU" sz="2800" dirty="0" smtClean="0">
                <a:solidFill>
                  <a:schemeClr val="bg1"/>
                </a:solidFill>
              </a:rPr>
              <a:t>Недавно открылся музей-заповедник «Куликово поле».</a:t>
            </a:r>
            <a:endParaRPr lang="ru-RU" sz="2800" dirty="0">
              <a:solidFill>
                <a:schemeClr val="bg1"/>
              </a:solidFill>
            </a:endParaRPr>
          </a:p>
        </p:txBody>
      </p:sp>
      <p:pic>
        <p:nvPicPr>
          <p:cNvPr id="8" name="Рисунок 7" descr="bird.gif"/>
          <p:cNvPicPr>
            <a:picLocks noChangeAspect="1"/>
          </p:cNvPicPr>
          <p:nvPr/>
        </p:nvPicPr>
        <p:blipFill>
          <a:blip r:embed="rId4"/>
          <a:stretch>
            <a:fillRect/>
          </a:stretch>
        </p:blipFill>
        <p:spPr>
          <a:xfrm>
            <a:off x="6270987" y="4435697"/>
            <a:ext cx="1898569" cy="1750243"/>
          </a:xfrm>
          <a:prstGeom prst="rect">
            <a:avLst/>
          </a:prstGeom>
        </p:spPr>
      </p:pic>
      <p:sp>
        <p:nvSpPr>
          <p:cNvPr id="10" name="TextBox 9"/>
          <p:cNvSpPr txBox="1"/>
          <p:nvPr/>
        </p:nvSpPr>
        <p:spPr>
          <a:xfrm>
            <a:off x="3357554" y="0"/>
            <a:ext cx="3143272" cy="523220"/>
          </a:xfrm>
          <a:prstGeom prst="rect">
            <a:avLst/>
          </a:prstGeom>
          <a:noFill/>
        </p:spPr>
        <p:txBody>
          <a:bodyPr wrap="square" rtlCol="0">
            <a:spAutoFit/>
          </a:bodyPr>
          <a:lstStyle/>
          <a:p>
            <a:r>
              <a:rPr lang="ru-RU" sz="2800" b="1" dirty="0">
                <a:solidFill>
                  <a:schemeClr val="bg1"/>
                </a:solidFill>
              </a:rPr>
              <a:t>Итоги </a:t>
            </a:r>
            <a:r>
              <a:rPr lang="ru-RU" sz="2800" b="1" dirty="0" smtClean="0">
                <a:solidFill>
                  <a:schemeClr val="bg1"/>
                </a:solidFill>
              </a:rPr>
              <a:t>сражения</a:t>
            </a:r>
            <a:endParaRPr lang="ru-RU"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407</TotalTime>
  <Words>284</Words>
  <Application>Microsoft Office PowerPoint</Application>
  <PresentationFormat>Экран (4:3)</PresentationFormat>
  <Paragraphs>31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кадет</dc:creator>
  <cp:lastModifiedBy>Терешкова С.В.</cp:lastModifiedBy>
  <cp:revision>67</cp:revision>
  <dcterms:created xsi:type="dcterms:W3CDTF">2018-11-15T11:55:12Z</dcterms:created>
  <dcterms:modified xsi:type="dcterms:W3CDTF">2018-12-20T08:27:40Z</dcterms:modified>
</cp:coreProperties>
</file>