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7" r:id="rId2"/>
    <p:sldId id="266" r:id="rId3"/>
    <p:sldId id="258" r:id="rId4"/>
    <p:sldId id="262" r:id="rId5"/>
    <p:sldId id="261" r:id="rId6"/>
    <p:sldId id="265" r:id="rId7"/>
    <p:sldId id="267" r:id="rId8"/>
    <p:sldId id="268" r:id="rId9"/>
    <p:sldId id="269" r:id="rId10"/>
    <p:sldId id="270" r:id="rId11"/>
    <p:sldId id="263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5F3F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8482" autoAdjust="0"/>
    <p:restoredTop sz="85836" autoAdjust="0"/>
  </p:normalViewPr>
  <p:slideViewPr>
    <p:cSldViewPr>
      <p:cViewPr>
        <p:scale>
          <a:sx n="68" d="100"/>
          <a:sy n="68" d="100"/>
        </p:scale>
        <p:origin x="-942" y="-64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Заголовок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Овал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Дата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39046F-99D2-4FA4-B27E-D4337E1541A0}" type="datetimeFigureOut">
              <a:rPr lang="ru-RU" smtClean="0"/>
              <a:pPr/>
              <a:t>14.12.2018</a:t>
            </a:fld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06C4361-EEE0-4B41-8F89-2769FB5B022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39046F-99D2-4FA4-B27E-D4337E1541A0}" type="datetimeFigureOut">
              <a:rPr lang="ru-RU" smtClean="0"/>
              <a:pPr/>
              <a:t>14.12.2018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6C4361-EEE0-4B41-8F89-2769FB5B022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39046F-99D2-4FA4-B27E-D4337E1541A0}" type="datetimeFigureOut">
              <a:rPr lang="ru-RU" smtClean="0"/>
              <a:pPr/>
              <a:t>14.12.2018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6C4361-EEE0-4B41-8F89-2769FB5B022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одержимое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F139046F-99D2-4FA4-B27E-D4337E1541A0}" type="datetimeFigureOut">
              <a:rPr lang="ru-RU" smtClean="0"/>
              <a:pPr/>
              <a:t>14.12.2018</a:t>
            </a:fld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306C4361-EEE0-4B41-8F89-2769FB5B022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6" name="Нижний колонтитул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39046F-99D2-4FA4-B27E-D4337E1541A0}" type="datetimeFigureOut">
              <a:rPr lang="ru-RU" smtClean="0"/>
              <a:pPr/>
              <a:t>14.12.2018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6C4361-EEE0-4B41-8F89-2769FB5B022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39046F-99D2-4FA4-B27E-D4337E1541A0}" type="datetimeFigureOut">
              <a:rPr lang="ru-RU" smtClean="0"/>
              <a:pPr/>
              <a:t>14.12.2018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6C4361-EEE0-4B41-8F89-2769FB5B022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6C4361-EEE0-4B41-8F89-2769FB5B022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39046F-99D2-4FA4-B27E-D4337E1541A0}" type="datetimeFigureOut">
              <a:rPr lang="ru-RU" smtClean="0"/>
              <a:pPr/>
              <a:t>14.12.2018</a:t>
            </a:fld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2" name="Содержимое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4" name="Содержимое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39046F-99D2-4FA4-B27E-D4337E1541A0}" type="datetimeFigureOut">
              <a:rPr lang="ru-RU" smtClean="0"/>
              <a:pPr/>
              <a:t>14.12.2018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6C4361-EEE0-4B41-8F89-2769FB5B022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39046F-99D2-4FA4-B27E-D4337E1541A0}" type="datetimeFigureOut">
              <a:rPr lang="ru-RU" smtClean="0"/>
              <a:pPr/>
              <a:t>14.12.2018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6C4361-EEE0-4B41-8F89-2769FB5B022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Содержимое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1" name="Заголовок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F139046F-99D2-4FA4-B27E-D4337E1541A0}" type="datetimeFigureOut">
              <a:rPr lang="ru-RU" smtClean="0"/>
              <a:pPr/>
              <a:t>14.12.2018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306C4361-EEE0-4B41-8F89-2769FB5B022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39046F-99D2-4FA4-B27E-D4337E1541A0}" type="datetimeFigureOut">
              <a:rPr lang="ru-RU" smtClean="0"/>
              <a:pPr/>
              <a:t>14.12.2018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06C4361-EEE0-4B41-8F89-2769FB5B022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F139046F-99D2-4FA4-B27E-D4337E1541A0}" type="datetimeFigureOut">
              <a:rPr lang="ru-RU" smtClean="0"/>
              <a:pPr/>
              <a:t>14.12.2018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306C4361-EEE0-4B41-8F89-2769FB5B022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286380" y="4809122"/>
            <a:ext cx="3559930" cy="1500198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Подготовили ученики: </a:t>
            </a:r>
          </a:p>
          <a:p>
            <a:pPr algn="ctr"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4 «А» класса</a:t>
            </a:r>
          </a:p>
          <a:p>
            <a:pPr algn="ctr"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Линевич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Максим</a:t>
            </a:r>
          </a:p>
          <a:p>
            <a:pPr algn="ctr"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Решетников Родион </a:t>
            </a:r>
          </a:p>
          <a:p>
            <a:pPr algn="ctr">
              <a:buNone/>
            </a:pP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4818" name="Picture 2" descr="ÐÐ°ÑÑÐ¸Ð½ÐºÐ¸ Ð¿Ð¾ Ð·Ð°Ð¿ÑÐ¾ÑÑ Ð»ÐµÐ´Ð¾Ð²Ð¾Ðµ Ð¿Ð¾Ð±Ð¾Ð¸ÑÐµ ÐºÐ°ÑÑÐ¸Ð½Ð°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75440" y="1340768"/>
            <a:ext cx="3344681" cy="301690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7" name="TextBox 6"/>
          <p:cNvSpPr txBox="1"/>
          <p:nvPr/>
        </p:nvSpPr>
        <p:spPr>
          <a:xfrm>
            <a:off x="178216" y="293747"/>
            <a:ext cx="8858280" cy="830997"/>
          </a:xfrm>
          <a:prstGeom prst="rect">
            <a:avLst/>
          </a:prstGeom>
          <a:noFill/>
        </p:spPr>
        <p:txBody>
          <a:bodyPr wrap="square" numCol="1" rtlCol="0">
            <a:spAutoFit/>
          </a:bodyPr>
          <a:lstStyle/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Государственное бюджетное общеобразовательное учреждение кадетская школа Пушкинского района Санкт-Петербурга 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218" name="Picture 2" descr="ÐÐ°ÑÑÐ¸Ð½ÐºÐ¸ Ð¿Ð¾ Ð·Ð°Ð¿ÑÐ¾ÑÑ png ÑÑÑÐ°ÑÑ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H="1">
            <a:off x="857224" y="2928934"/>
            <a:ext cx="1685524" cy="3409815"/>
          </a:xfrm>
          <a:prstGeom prst="rect">
            <a:avLst/>
          </a:prstGeom>
          <a:noFill/>
        </p:spPr>
      </p:pic>
      <p:sp>
        <p:nvSpPr>
          <p:cNvPr id="10" name="TextBox 9"/>
          <p:cNvSpPr txBox="1"/>
          <p:nvPr/>
        </p:nvSpPr>
        <p:spPr>
          <a:xfrm>
            <a:off x="467544" y="1556792"/>
            <a:ext cx="460789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Презентация на тему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: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 «Ледовое побоище»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071934" y="6286520"/>
            <a:ext cx="121444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2018 г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000232" y="285728"/>
            <a:ext cx="48577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Последствия сражения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505" name="Rectangle 1"/>
          <p:cNvSpPr>
            <a:spLocks noChangeArrowheads="1"/>
          </p:cNvSpPr>
          <p:nvPr/>
        </p:nvSpPr>
        <p:spPr bwMode="auto">
          <a:xfrm>
            <a:off x="285752" y="775732"/>
            <a:ext cx="8215338" cy="40934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Александр победил в Ледовом побоище, чем принудил Ливонский Орден к заключению мира и отказу всех территориальных притязаний.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Воины, плененные в бою, обеими сторонами были возвращены.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0" i="0" u="none" strike="noStrike" cap="none" normalizeH="0" baseline="0" dirty="0" smtClean="0">
              <a:ln>
                <a:noFill/>
              </a:ln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Стоит отметить, что битва на Чудском озере является по-своему уникальной.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Впервые в истории пешее войско смогло одержать победу над тяжеловооруженной конницей. Безусловно, важную роль сыграли погодные условия, рельеф местности, и внезапность.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0" i="0" u="none" strike="noStrike" cap="none" normalizeH="0" baseline="0" dirty="0" smtClean="0">
              <a:ln>
                <a:noFill/>
              </a:ln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Благодаря победе Александра Невского была устранена угроза захвата северо-западных русских территорий Орденом. Так же, это позволило новгородцам сохранить торговые связи с Европой.</a:t>
            </a:r>
            <a:endParaRPr kumimoji="0" lang="ru-RU" sz="2000" b="0" i="0" u="none" strike="noStrike" cap="none" normalizeH="0" baseline="0" dirty="0" smtClean="0">
              <a:ln>
                <a:noFill/>
              </a:ln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2" descr="ÐÐ°ÑÑÐ¸Ð½ÐºÐ¸ Ð¿Ð¾ Ð·Ð°Ð¿ÑÐ¾ÑÑ png ÑÑÑÐ°ÑÑ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58016" y="4005064"/>
            <a:ext cx="2285984" cy="250030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43057" y="1988840"/>
            <a:ext cx="464347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Спасибо </a:t>
            </a:r>
          </a:p>
          <a:p>
            <a:pPr algn="ctr"/>
            <a:r>
              <a:rPr lang="ru-RU" sz="4000" dirty="0"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а</a:t>
            </a:r>
          </a:p>
          <a:p>
            <a:pPr algn="ctr"/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 внимание!</a:t>
            </a:r>
            <a:endParaRPr lang="ru-RU" sz="4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58" name="AutoShape 10" descr="ÐÐ°ÑÑÐ¸Ð½ÐºÐ¸ Ð¿Ð¾ Ð·Ð°Ð¿ÑÐ¾ÑÑ png ÑÑÑÐ°ÑÑ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060" name="AutoShape 12" descr="ÐÐ°ÑÑÐ¸Ð½ÐºÐ¸ Ð¿Ð¾ Ð·Ð°Ð¿ÑÐ¾ÑÑ png ÑÑÑÐ°ÑÑ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062" name="AutoShape 14" descr="ÐÐ°ÑÑÐ¸Ð½ÐºÐ¸ Ð¿Ð¾ Ð·Ð°Ð¿ÑÐ¾ÑÑ png ÑÑÑÐ°ÑÑ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064" name="AutoShape 16" descr="ÐÐ°ÑÑÐ¸Ð½ÐºÐ¸ Ð¿Ð¾ Ð·Ð°Ð¿ÑÐ¾ÑÑ png ÑÑÑÐ°ÑÑ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066" name="AutoShape 18" descr="ÐÐ°ÑÑÐ¸Ð½ÐºÐ¸ Ð¿Ð¾ Ð·Ð°Ð¿ÑÐ¾ÑÑ png ÑÑÑÐ°ÑÑ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068" name="AutoShape 20" descr="ÐÐ°ÑÑÐ¸Ð½ÐºÐ¸ Ð¿Ð¾ Ð·Ð°Ð¿ÑÐ¾ÑÑ png ÑÑÑÐ°ÑÑ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070" name="AutoShape 22" descr="ÐÐ°ÑÑÐ¸Ð½ÐºÐ¸ Ð¿Ð¾ Ð·Ð°Ð¿ÑÐ¾ÑÑ png ÑÑÑÐ°ÑÑ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072" name="Picture 24" descr="ÐÐ°ÑÑÐ¸Ð½ÐºÐ¸ Ð¿Ð¾ Ð·Ð°Ð¿ÑÐ¾ÑÑ png ÑÑÑÐ°ÑÑ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98334" y="1412776"/>
            <a:ext cx="3148685" cy="417646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3306648" y="285728"/>
            <a:ext cx="206428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Содержание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00034" y="1285860"/>
            <a:ext cx="842968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Начало сражения.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Важность ледового побоища.</a:t>
            </a:r>
          </a:p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. Внешний вид участников ледового побоища.</a:t>
            </a: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4.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Схема битвы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5.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Последствия сражения.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44" name="Picture 4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868144" y="4061817"/>
            <a:ext cx="2137973" cy="213797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3286116" y="285728"/>
            <a:ext cx="264320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Начало сражения</a:t>
            </a:r>
            <a:endParaRPr lang="ru-RU" sz="2400" dirty="0"/>
          </a:p>
        </p:txBody>
      </p:sp>
      <p:sp>
        <p:nvSpPr>
          <p:cNvPr id="3" name="AutoShape 6" descr="ÐÐ°ÑÑÐ¸Ð½ÐºÐ¸ Ð¿Ð¾ Ð·Ð°Ð¿ÑÐ¾ÑÑ Ð»ÐµÐ´Ð¾Ð²Ð¾Ðµ Ð¿Ð¾Ð±Ð¾Ð¸ÑÐµ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8200" name="AutoShape 8" descr="ÐÐ°ÑÑÐ¸Ð½ÐºÐ¸ Ð¿Ð¾ Ð·Ð°Ð¿ÑÐ¾ÑÑ Ð»ÐµÐ´Ð¾Ð²Ð¾Ðµ Ð¿Ð¾Ð±Ð¾Ð¸ÑÐµ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8202" name="AutoShape 10" descr="ÐÐ°ÑÑÐ¸Ð½ÐºÐ¸ Ð¿Ð¾ Ð·Ð°Ð¿ÑÐ¾ÑÑ Ð»ÐµÐ´Ð¾Ð²Ð¾Ðµ Ð¿Ð¾Ð±Ð¾Ð¸ÑÐµ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8204" name="AutoShape 12" descr="ÐÐ°ÑÑÐ¸Ð½ÐºÐ¸ Ð¿Ð¾ Ð·Ð°Ð¿ÑÐ¾ÑÑ Ð»ÐµÐ´Ð¾Ð²Ð¾Ðµ Ð¿Ð¾Ð±Ð¾Ð¸ÑÐµ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8206" name="AutoShape 14" descr="ÐÐ°ÑÑÐ¸Ð½ÐºÐ¸ Ð¿Ð¾ Ð·Ð°Ð¿ÑÐ¾ÑÑ Ð»ÐµÐ´Ð¾Ð²Ð¾Ðµ Ð¿Ð¾Ð±Ð¾Ð¸ÑÐµ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8208" name="AutoShape 16" descr="ÐÐ°ÑÑÐ¸Ð½ÐºÐ¸ Ð¿Ð¾ Ð·Ð°Ð¿ÑÐ¾ÑÑ Ð»ÐµÐ´Ð¾Ð²Ð¾Ðµ Ð¿Ð¾Ð±Ð¾Ð¸ÑÐµ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8210" name="AutoShape 18" descr="ÐÐ°ÑÑÐ¸Ð½ÐºÐ¸ Ð¿Ð¾ Ð·Ð°Ð¿ÑÐ¾ÑÑ Ð»ÐµÐ´Ð¾Ð²Ð¾Ðµ Ð¿Ð¾Ð±Ð¾Ð¸ÑÐµ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8212" name="Picture 20" descr="ÐÐ°ÑÑÐ¸Ð½ÐºÐ¸ Ð¿Ð¾ Ð·Ð°Ð¿ÑÐ¾ÑÑ Ð»ÐµÐ´Ð¾Ð²Ð¾Ðµ Ð¿Ð¾Ð±Ð¾Ð¸ÑÐµ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12732" y="2071678"/>
            <a:ext cx="4042135" cy="265346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9" name="TextBox 18"/>
          <p:cNvSpPr txBox="1"/>
          <p:nvPr/>
        </p:nvSpPr>
        <p:spPr>
          <a:xfrm>
            <a:off x="428596" y="1500174"/>
            <a:ext cx="3999388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Ледовое побоище свершилось </a:t>
            </a:r>
          </a:p>
          <a:p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1242 года 12 апреля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между русским войском во главе с Александром Невским и Ливонско-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Тивтонским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войском на Чудском озере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Дата этой битвы поставила точку в притязаниях Ливонского ордена на русские земли. </a:t>
            </a:r>
          </a:p>
          <a:p>
            <a:pPr algn="ctr"/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428596" y="214290"/>
            <a:ext cx="78581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Ледовое побоище было одним из самых важных</a:t>
            </a:r>
          </a:p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оплотов российской истории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28596" y="1357298"/>
            <a:ext cx="3929090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Выбор в качестве места для битвы Александром льда Чудского озера (недалеко от Вороньего камня), имел важное значение. Прежде всего, позиция, занятая воинами молодого князя позволяла перекрыть подступы к Новгороду. Наверняка, Александр Невский помнил и о том, что тяжелые рыцари более уязвимы в зимних условиях.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170" name="AutoShape 2" descr="ÐÐ°ÑÑÐ¸Ð½ÐºÐ¸ Ð¿Ð¾ Ð·Ð°Ð¿ÑÐ¾ÑÑ png ÑÑÑÐ°ÑÑ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172" name="AutoShape 4" descr="ÐÐ°ÑÑÐ¸Ð½ÐºÐ¸ Ð¿Ð¾ Ð·Ð°Ð¿ÑÐ¾ÑÑ png ÑÑÑÐ°ÑÑ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174" name="AutoShape 6" descr="ÐÐ°ÑÑÐ¸Ð½ÐºÐ¸ Ð¿Ð¾ Ð·Ð°Ð¿ÑÐ¾ÑÑ png ÑÑÑÐ°ÑÑ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176" name="AutoShape 8" descr="ÐÐ°ÑÑÐ¸Ð½ÐºÐ¸ Ð¿Ð¾ Ð·Ð°Ð¿ÑÐ¾ÑÑ png ÑÑÑÐ°ÑÑ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178" name="AutoShape 10" descr="ÐÐ°ÑÑÐ¸Ð½ÐºÐ¸ Ð¿Ð¾ Ð·Ð°Ð¿ÑÐ¾ÑÑ png ÑÑÑÐ°ÑÑ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180" name="AutoShape 12" descr="ÐÐ°ÑÑÐ¸Ð½ÐºÐ¸ Ð¿Ð¾ Ð·Ð°Ð¿ÑÐ¾ÑÑ png ÑÑÑÐ°ÑÑ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182" name="AutoShape 14" descr="ÐÐ°ÑÑÐ¸Ð½ÐºÐ¸ Ð¿Ð¾ Ð·Ð°Ð¿ÑÐ¾ÑÑ png ÑÑÑÐ°ÑÑ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184" name="AutoShape 16" descr="ÐÐ°ÑÑÐ¸Ð½ÐºÐ¸ Ð¿Ð¾ Ð·Ð°Ð¿ÑÐ¾ÑÑ png ÑÑÑÐ°ÑÑ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186" name="AutoShape 18" descr="ÐÐ°ÑÑÐ¸Ð½ÐºÐ¸ Ð¿Ð¾ Ð·Ð°Ð¿ÑÐ¾ÑÑ png ÑÑÑÐ°ÑÑ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188" name="AutoShape 20" descr="ÐÐ°ÑÑÐ¸Ð½ÐºÐ¸ Ð¿Ð¾ Ð·Ð°Ð¿ÑÐ¾ÑÑ png ÑÑÑÐ°ÑÑ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192" name="AutoShape 24" descr="ÐÐ°ÑÑÐ¸Ð½ÐºÐ¸ Ð¿Ð¾ Ð·Ð°Ð¿ÑÐ¾ÑÑ png ÑÑÑÐ°ÑÑ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194" name="AutoShape 26" descr="ÐÐ°ÑÑÐ¸Ð½ÐºÐ¸ Ð¿Ð¾ Ð·Ð°Ð¿ÑÐ¾ÑÑ png ÑÑÑÐ°ÑÑ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196" name="AutoShape 28" descr="ÐÐ°ÑÑÐ¸Ð½ÐºÐ¸ Ð¿Ð¾ Ð·Ð°Ð¿ÑÐ¾ÑÑ png ÑÑÑÐ°ÑÑ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198" name="AutoShape 30" descr="ÐÐ°ÑÑÐ¸Ð½ÐºÐ¸ Ð¿Ð¾ Ð·Ð°Ð¿ÑÐ¾ÑÑ png ÑÑÑÐ°ÑÑ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7204" name="Picture 36" descr="ÐÐ°ÑÑÐ¸Ð½ÐºÐ¸ Ð¿Ð¾ Ð·Ð°Ð¿ÑÐ¾ÑÑ png ÑÑÑÐ°ÑÑ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428860" y="4714884"/>
            <a:ext cx="1357322" cy="1462982"/>
          </a:xfrm>
          <a:prstGeom prst="rect">
            <a:avLst/>
          </a:prstGeom>
          <a:noFill/>
        </p:spPr>
      </p:pic>
      <p:pic>
        <p:nvPicPr>
          <p:cNvPr id="2" name="Picture 2" descr="ÐÐ°ÑÑÐ¸Ð½ÐºÐ¸ Ð¿Ð¾ Ð·Ð°Ð¿ÑÐ¾ÑÑ ÑÑÐ´ÑÐºÐ¾Ðµ Ð¾Ð·ÐµÑÐ¾ ÐºÐ°ÑÑÐ¸Ð½ÐºÐ¸ Ð°ÐºÐ²Ð°ÑÐµÐ»ÑÑ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94902" y="1214422"/>
            <a:ext cx="3357554" cy="482985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60" name="AutoShape 4" descr="ÐÐ°ÑÑÐ¸Ð½ÐºÐ¸ Ð¿Ð¾ Ð·Ð°Ð¿ÑÐ¾ÑÑ Ð»ÐµÐ´Ð¾Ð²Ð¾Ðµ Ð¿Ð¾Ð±Ð¾Ð¸ÑÐµ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0662" name="AutoShape 6" descr="ÐÐ°ÑÑÐ¸Ð½ÐºÐ¸ Ð¿Ð¾ Ð·Ð°Ð¿ÑÐ¾ÑÑ Ð»ÐµÐ´Ð¾Ð²Ð¾Ðµ Ð¿Ð¾Ð±Ð¾Ð¸ÑÐµ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0664" name="AutoShape 8" descr="ÐÐ°ÑÑÐ¸Ð½ÐºÐ¸ Ð¿Ð¾ Ð·Ð°Ð¿ÑÐ¾ÑÑ Ð»ÐµÐ´Ð¾Ð²Ð¾Ðµ Ð¿Ð¾Ð±Ð¾Ð¸ÑÐµ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0666" name="AutoShape 10" descr="ÐÐ°ÑÑÐ¸Ð½ÐºÐ¸ Ð¿Ð¾ Ð·Ð°Ð¿ÑÐ¾ÑÑ Ð»ÐµÐ´Ð¾Ð²Ð¾Ðµ Ð¿Ð¾Ð±Ð¾Ð¸ÑÐµ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0668" name="AutoShape 12" descr="ÐÐ°ÑÑÐ¸Ð½ÐºÐ¸ Ð¿Ð¾ Ð·Ð°Ð¿ÑÐ¾ÑÑ Ð»ÐµÐ´Ð¾Ð²Ð¾Ðµ Ð¿Ð¾Ð±Ð¾Ð¸ÑÐµ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0670" name="AutoShape 14" descr="ÐÐ°ÑÑÐ¸Ð½ÐºÐ¸ Ð¿Ð¾ Ð·Ð°Ð¿ÑÐ¾ÑÑ Ð»ÐµÐ´Ð¾Ð²Ð¾Ðµ Ð¿Ð¾Ð±Ð¾Ð¸ÑÐµ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0672" name="AutoShape 16" descr="ÐÐ°ÑÑÐ¸Ð½ÐºÐ¸ Ð¿Ð¾ Ð·Ð°Ð¿ÑÐ¾ÑÑ Ð»ÐµÐ´Ð¾Ð²Ð¾Ðµ Ð¿Ð¾Ð±Ð¾Ð¸ÑÐµ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0674" name="AutoShape 18" descr="ÐÐ°ÑÑÐ¸Ð½ÐºÐ¸ Ð¿Ð¾ Ð·Ð°Ð¿ÑÐ¾ÑÑ Ð»ÐµÐ´Ð¾Ð²Ð¾Ðµ Ð¿Ð¾Ð±Ð¾Ð¸ÑÐµ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0676" name="AutoShape 20" descr="ÐÐ°ÑÑÐ¸Ð½ÐºÐ¸ Ð¿Ð¾ Ð·Ð°Ð¿ÑÐ¾ÑÑ Ð»ÐµÐ´Ð¾Ð²Ð¾Ðµ Ð¿Ð¾Ð±Ð¾Ð¸ÑÐµ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0678" name="AutoShape 22" descr="ÐÐ°ÑÑÐ¸Ð½ÐºÐ¸ Ð¿Ð¾ Ð·Ð°Ð¿ÑÐ¾ÑÑ Ð»ÐµÐ´Ð¾Ð²Ð¾Ðµ Ð¿Ð¾Ð±Ð¾Ð¸ÑÐµ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0680" name="AutoShape 24" descr="ÐÐ°ÑÑÐ¸Ð½ÐºÐ¸ Ð¿Ð¾ Ð·Ð°Ð¿ÑÐ¾ÑÑ Ð»ÐµÐ´Ð¾Ð²Ð¾Ðµ Ð¿Ð¾Ð±Ð¾Ð¸ÑÐµ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0682" name="AutoShape 26" descr="ÐÐ°ÑÑÐ¸Ð½ÐºÐ¸ Ð¿Ð¾ Ð·Ð°Ð¿ÑÐ¾ÑÑ Ð»ÐµÐ´Ð¾Ð²Ð¾Ðµ Ð¿Ð¾Ð±Ð¾Ð¸ÑÐµ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0684" name="AutoShape 28" descr="ÐÐ°ÑÑÐ¸Ð½ÐºÐ¸ Ð¿Ð¾ Ð·Ð°Ð¿ÑÐ¾ÑÑ Ð»ÐµÐ´Ð¾Ð²Ð¾Ðµ Ð¿Ð¾Ð±Ð¾Ð¸ÑÐµ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70686" name="Picture 30" descr="ÐÐ°ÑÑÐ¸Ð½ÐºÐ¸ Ð¿Ð¾ Ð·Ð°Ð¿ÑÐ¾ÑÑ Ð»ÐµÐ´Ð¾Ð²Ð¾Ðµ Ð¿Ð¾Ð±Ð¾Ð¸ÑÐµ"/>
          <p:cNvPicPr>
            <a:picLocks noChangeAspect="1" noChangeArrowheads="1"/>
          </p:cNvPicPr>
          <p:nvPr/>
        </p:nvPicPr>
        <p:blipFill>
          <a:blip r:embed="rId2"/>
          <a:srcRect t="6165" r="1178"/>
          <a:stretch>
            <a:fillRect/>
          </a:stretch>
        </p:blipFill>
        <p:spPr bwMode="auto">
          <a:xfrm>
            <a:off x="1099778" y="951799"/>
            <a:ext cx="6786610" cy="520256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6" name="TextBox 15"/>
          <p:cNvSpPr txBox="1"/>
          <p:nvPr/>
        </p:nvSpPr>
        <p:spPr>
          <a:xfrm>
            <a:off x="1485209" y="285728"/>
            <a:ext cx="601574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Внешний вид участников ледового побоища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099777" y="6049739"/>
            <a:ext cx="3472223" cy="646331"/>
          </a:xfrm>
          <a:prstGeom prst="rect">
            <a:avLst/>
          </a:prstGeom>
          <a:solidFill>
            <a:schemeClr val="tx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  <a:latin typeface="Book Antiqua" pitchFamily="18" charset="0"/>
              </a:rPr>
              <a:t>20-25 кг средняя масса</a:t>
            </a:r>
          </a:p>
          <a:p>
            <a:r>
              <a:rPr lang="ru-RU" b="1" dirty="0">
                <a:solidFill>
                  <a:schemeClr val="accent2">
                    <a:lumMod val="75000"/>
                  </a:schemeClr>
                </a:solidFill>
                <a:latin typeface="Book Antiqua" pitchFamily="18" charset="0"/>
              </a:rPr>
              <a:t>в</a:t>
            </a: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  <a:latin typeface="Book Antiqua" pitchFamily="18" charset="0"/>
              </a:rPr>
              <a:t>ооружения и кольчуги</a:t>
            </a:r>
            <a:endParaRPr lang="ru-RU" b="1" dirty="0">
              <a:solidFill>
                <a:schemeClr val="accent2">
                  <a:lumMod val="75000"/>
                </a:schemeClr>
              </a:solidFill>
              <a:latin typeface="Book Antiqua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4572001" y="6049739"/>
            <a:ext cx="3314388" cy="646331"/>
          </a:xfrm>
          <a:prstGeom prst="rect">
            <a:avLst/>
          </a:prstGeom>
          <a:solidFill>
            <a:schemeClr val="tx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pPr algn="r"/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  <a:latin typeface="Book Antiqua" pitchFamily="18" charset="0"/>
              </a:rPr>
              <a:t>10-12 кг средняя масса</a:t>
            </a:r>
          </a:p>
          <a:p>
            <a:pPr algn="r"/>
            <a:r>
              <a:rPr lang="ru-RU" b="1" dirty="0">
                <a:solidFill>
                  <a:schemeClr val="accent2">
                    <a:lumMod val="75000"/>
                  </a:schemeClr>
                </a:solidFill>
                <a:latin typeface="Book Antiqua" pitchFamily="18" charset="0"/>
              </a:rPr>
              <a:t>в</a:t>
            </a: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  <a:latin typeface="Book Antiqua" pitchFamily="18" charset="0"/>
              </a:rPr>
              <a:t>ооружения и кольчуги</a:t>
            </a:r>
            <a:endParaRPr lang="ru-RU" b="1" dirty="0">
              <a:solidFill>
                <a:schemeClr val="accent2">
                  <a:lumMod val="75000"/>
                </a:schemeClr>
              </a:solidFill>
              <a:latin typeface="Book Antiqua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563888" y="5085184"/>
            <a:ext cx="2016224" cy="798894"/>
          </a:xfrm>
          <a:prstGeom prst="rect">
            <a:avLst/>
          </a:prstGeom>
          <a:solidFill>
            <a:srgbClr val="E5F3F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accent6">
                  <a:lumMod val="20000"/>
                  <a:lumOff val="80000"/>
                </a:schemeClr>
              </a:solidFill>
            </a:endParaRPr>
          </a:p>
        </p:txBody>
      </p:sp>
      <p:pic>
        <p:nvPicPr>
          <p:cNvPr id="8194" name="Picture 2" descr="ÐÐ°ÑÑÐ¸Ð½ÐºÐ¸ Ð¿Ð¾ Ð·Ð°Ð¿ÑÐ¾ÑÑ png ÑÑÑÐ°ÑÑ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19162" y="4937184"/>
            <a:ext cx="1947842" cy="194784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357554" y="285728"/>
            <a:ext cx="235745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/>
              <a:t> Схема битвы</a:t>
            </a:r>
            <a:endParaRPr lang="ru-RU" sz="2400" dirty="0"/>
          </a:p>
        </p:txBody>
      </p:sp>
      <p:sp>
        <p:nvSpPr>
          <p:cNvPr id="9" name="TextBox 8"/>
          <p:cNvSpPr txBox="1"/>
          <p:nvPr/>
        </p:nvSpPr>
        <p:spPr>
          <a:xfrm>
            <a:off x="2000232" y="4357694"/>
            <a:ext cx="635798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Районы  сосредоточений  русских  войск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2" name="Picture 2" descr="ÐÐ°ÑÑÐ¸Ð½ÐºÐ¸ Ð¿Ð¾ Ð·Ð°Ð¿ÑÐ¾ÑÑ png ÑÑÑÑÐºÐ¸Ð¹ Ð²Ð¾Ð¸Ð½ 13 Ð²ÐµÐºÐ°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358082" y="4000504"/>
            <a:ext cx="1785918" cy="2857496"/>
          </a:xfrm>
          <a:prstGeom prst="rect">
            <a:avLst/>
          </a:prstGeom>
          <a:noFill/>
        </p:spPr>
      </p:pic>
      <p:grpSp>
        <p:nvGrpSpPr>
          <p:cNvPr id="2" name="Группа 1"/>
          <p:cNvGrpSpPr/>
          <p:nvPr/>
        </p:nvGrpSpPr>
        <p:grpSpPr>
          <a:xfrm>
            <a:off x="1259801" y="957664"/>
            <a:ext cx="6553433" cy="5587425"/>
            <a:chOff x="1259801" y="957664"/>
            <a:chExt cx="6553433" cy="5587425"/>
          </a:xfrm>
        </p:grpSpPr>
        <p:pic>
          <p:nvPicPr>
            <p:cNvPr id="7" name="Picture 2" descr="ÐÐ°ÑÑÐ¸Ð½ÐºÐ¸ Ð¿Ð¾ Ð·Ð°Ð¿ÑÐ¾ÑÑ Ð»ÐµÐ´Ð¾Ð²Ð¾Ðµ Ð¿Ð¾Ð±Ð¾Ð¸ÑÐµ"/>
            <p:cNvPicPr>
              <a:picLocks noChangeAspect="1" noChangeArrowheads="1"/>
            </p:cNvPicPr>
            <p:nvPr/>
          </p:nvPicPr>
          <p:blipFill>
            <a:blip r:embed="rId3"/>
            <a:srcRect l="50634" t="77269" r="38729" b="1299"/>
            <a:stretch>
              <a:fillRect/>
            </a:stretch>
          </p:blipFill>
          <p:spPr bwMode="auto">
            <a:xfrm>
              <a:off x="1297834" y="5517232"/>
              <a:ext cx="639234" cy="965953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88900" cap="sq">
              <a:solidFill>
                <a:srgbClr val="FFFFFF"/>
              </a:solidFill>
              <a:miter lim="800000"/>
            </a:ln>
            <a:effectLst>
              <a:outerShdw blurRad="55000" dist="18000" dir="54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twoPt" dir="t">
                <a:rot lat="0" lon="0" rev="7200000"/>
              </a:lightRig>
            </a:scene3d>
            <a:sp3d>
              <a:bevelT w="25400" h="19050"/>
              <a:contourClr>
                <a:srgbClr val="FFFFFF"/>
              </a:contourClr>
            </a:sp3d>
          </p:spPr>
        </p:pic>
        <p:pic>
          <p:nvPicPr>
            <p:cNvPr id="8" name="Picture 2" descr="ÐÐ°ÑÑÐ¸Ð½ÐºÐ¸ Ð¿Ð¾ Ð·Ð°Ð¿ÑÐ¾ÑÑ Ð»ÐµÐ´Ð¾Ð²Ð¾Ðµ Ð¿Ð¾Ð±Ð¾Ð¸ÑÐµ"/>
            <p:cNvPicPr>
              <a:picLocks noChangeAspect="1" noChangeArrowheads="1"/>
            </p:cNvPicPr>
            <p:nvPr/>
          </p:nvPicPr>
          <p:blipFill>
            <a:blip r:embed="rId3"/>
            <a:srcRect l="10864" t="81997" r="79386" b="1299"/>
            <a:stretch>
              <a:fillRect/>
            </a:stretch>
          </p:blipFill>
          <p:spPr bwMode="auto">
            <a:xfrm>
              <a:off x="1365586" y="4357694"/>
              <a:ext cx="546994" cy="702804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88900" cap="sq">
              <a:solidFill>
                <a:srgbClr val="FFFFFF"/>
              </a:solidFill>
              <a:miter lim="800000"/>
            </a:ln>
            <a:effectLst>
              <a:outerShdw blurRad="55000" dist="18000" dir="54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twoPt" dir="t">
                <a:rot lat="0" lon="0" rev="7200000"/>
              </a:lightRig>
            </a:scene3d>
            <a:sp3d>
              <a:bevelT w="25400" h="19050"/>
              <a:contourClr>
                <a:srgbClr val="FFFFFF"/>
              </a:contourClr>
            </a:sp3d>
          </p:spPr>
        </p:pic>
        <p:sp>
          <p:nvSpPr>
            <p:cNvPr id="11" name="TextBox 10"/>
            <p:cNvSpPr txBox="1"/>
            <p:nvPr/>
          </p:nvSpPr>
          <p:spPr>
            <a:xfrm>
              <a:off x="2000232" y="4786322"/>
              <a:ext cx="4500594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400" dirty="0" smtClean="0">
                  <a:latin typeface="Times New Roman" pitchFamily="18" charset="0"/>
                  <a:cs typeface="Times New Roman" pitchFamily="18" charset="0"/>
                </a:rPr>
                <a:t>Районы  сосредоточений  ливонских</a:t>
              </a:r>
              <a:r>
                <a:rPr lang="en-US" sz="1400" dirty="0" smtClean="0">
                  <a:latin typeface="Times New Roman" pitchFamily="18" charset="0"/>
                  <a:cs typeface="Times New Roman" pitchFamily="18" charset="0"/>
                </a:rPr>
                <a:t>,</a:t>
              </a:r>
              <a:r>
                <a:rPr lang="ru-RU" sz="1400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ru-RU" sz="1400" dirty="0" err="1" smtClean="0">
                  <a:latin typeface="Times New Roman" pitchFamily="18" charset="0"/>
                  <a:cs typeface="Times New Roman" pitchFamily="18" charset="0"/>
                </a:rPr>
                <a:t>тивтонских</a:t>
              </a:r>
              <a:r>
                <a:rPr lang="ru-RU" sz="1400" dirty="0" smtClean="0">
                  <a:latin typeface="Times New Roman" pitchFamily="18" charset="0"/>
                  <a:cs typeface="Times New Roman" pitchFamily="18" charset="0"/>
                </a:rPr>
                <a:t>  войск</a:t>
              </a:r>
              <a:endParaRPr lang="ru-RU" sz="14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2000232" y="5301208"/>
              <a:ext cx="421484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400" dirty="0" smtClean="0">
                  <a:latin typeface="Times New Roman" pitchFamily="18" charset="0"/>
                  <a:cs typeface="Times New Roman" pitchFamily="18" charset="0"/>
                </a:rPr>
                <a:t>Удар  ливонских</a:t>
              </a:r>
              <a:r>
                <a:rPr lang="en-US" sz="1400" dirty="0" smtClean="0">
                  <a:latin typeface="Times New Roman" pitchFamily="18" charset="0"/>
                  <a:cs typeface="Times New Roman" pitchFamily="18" charset="0"/>
                </a:rPr>
                <a:t>,</a:t>
              </a:r>
              <a:r>
                <a:rPr lang="ru-RU" sz="1400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ru-RU" sz="1400" dirty="0" err="1" smtClean="0">
                  <a:latin typeface="Times New Roman" pitchFamily="18" charset="0"/>
                  <a:cs typeface="Times New Roman" pitchFamily="18" charset="0"/>
                </a:rPr>
                <a:t>тивтонских</a:t>
              </a:r>
              <a:r>
                <a:rPr lang="ru-RU" sz="1400" dirty="0" smtClean="0">
                  <a:latin typeface="Times New Roman" pitchFamily="18" charset="0"/>
                  <a:cs typeface="Times New Roman" pitchFamily="18" charset="0"/>
                </a:rPr>
                <a:t> войск  по передовому полку  русских</a:t>
              </a:r>
              <a:endParaRPr lang="ru-RU" sz="14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2000232" y="5877272"/>
              <a:ext cx="2467150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1400" dirty="0" smtClean="0">
                  <a:latin typeface="Times New Roman" pitchFamily="18" charset="0"/>
                  <a:cs typeface="Times New Roman" pitchFamily="18" charset="0"/>
                </a:rPr>
                <a:t>Контрудары  русского  войска</a:t>
              </a:r>
              <a:endParaRPr lang="ru-RU" sz="14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2000232" y="6237312"/>
              <a:ext cx="5813002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1400" dirty="0" smtClean="0">
                  <a:latin typeface="Times New Roman" pitchFamily="18" charset="0"/>
                  <a:cs typeface="Times New Roman" pitchFamily="18" charset="0"/>
                </a:rPr>
                <a:t>Бегство  </a:t>
              </a:r>
              <a:r>
                <a:rPr lang="ru-RU" sz="1400" dirty="0" err="1" smtClean="0">
                  <a:latin typeface="Times New Roman" pitchFamily="18" charset="0"/>
                  <a:cs typeface="Times New Roman" pitchFamily="18" charset="0"/>
                </a:rPr>
                <a:t>ливонцев</a:t>
              </a:r>
              <a:r>
                <a:rPr lang="en-US" sz="1400" dirty="0" smtClean="0">
                  <a:latin typeface="Times New Roman" pitchFamily="18" charset="0"/>
                  <a:cs typeface="Times New Roman" pitchFamily="18" charset="0"/>
                </a:rPr>
                <a:t>,</a:t>
              </a:r>
              <a:r>
                <a:rPr lang="ru-RU" sz="1400" dirty="0" smtClean="0">
                  <a:latin typeface="Times New Roman" pitchFamily="18" charset="0"/>
                  <a:cs typeface="Times New Roman" pitchFamily="18" charset="0"/>
                </a:rPr>
                <a:t>  </a:t>
              </a:r>
              <a:r>
                <a:rPr lang="ru-RU" sz="1400" dirty="0" err="1" smtClean="0">
                  <a:latin typeface="Times New Roman" pitchFamily="18" charset="0"/>
                  <a:cs typeface="Times New Roman" pitchFamily="18" charset="0"/>
                </a:rPr>
                <a:t>тивтонцев</a:t>
              </a:r>
              <a:r>
                <a:rPr lang="ru-RU" sz="1400" dirty="0" smtClean="0">
                  <a:latin typeface="Times New Roman" pitchFamily="18" charset="0"/>
                  <a:cs typeface="Times New Roman" pitchFamily="18" charset="0"/>
                </a:rPr>
                <a:t>  и  преследование  их  русскими  войсками</a:t>
              </a:r>
              <a:endParaRPr lang="ru-RU" sz="1400" dirty="0">
                <a:latin typeface="Times New Roman" pitchFamily="18" charset="0"/>
                <a:cs typeface="Times New Roman" pitchFamily="18" charset="0"/>
              </a:endParaRPr>
            </a:p>
          </p:txBody>
        </p:sp>
        <p:pic>
          <p:nvPicPr>
            <p:cNvPr id="5" name="Picture 2" descr="ÐÐ°ÑÑÐ¸Ð½ÐºÐ¸ Ð¿Ð¾ Ð·Ð°Ð¿ÑÐ¾ÑÑ Ð»ÐµÐ´Ð¾Ð²Ð¾Ðµ Ð¿Ð¾Ð±Ð¾Ð¸ÑÐµ"/>
            <p:cNvPicPr>
              <a:picLocks noChangeAspect="1" noChangeArrowheads="1"/>
            </p:cNvPicPr>
            <p:nvPr/>
          </p:nvPicPr>
          <p:blipFill>
            <a:blip r:embed="rId3"/>
            <a:srcRect l="9091" t="24242" r="6494" b="21391"/>
            <a:stretch>
              <a:fillRect/>
            </a:stretch>
          </p:blipFill>
          <p:spPr bwMode="auto">
            <a:xfrm>
              <a:off x="1259801" y="957664"/>
              <a:ext cx="6235626" cy="3011983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Прямоугольник 14"/>
          <p:cNvSpPr/>
          <p:nvPr/>
        </p:nvSpPr>
        <p:spPr>
          <a:xfrm>
            <a:off x="357158" y="1000108"/>
            <a:ext cx="8501122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Ливонские рыцари выстроились в хорошо известный боевой клин. Тяжелые рыцари разместились на флангах, а воины с легким вооружением - внутри этого клина. Русские летописи называют такое построение 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великой свиньей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». 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7" name="Picture 3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2"/>
          <a:srcRect l="3529" t="3663" r="2353" b="11137"/>
          <a:stretch>
            <a:fillRect/>
          </a:stretch>
        </p:blipFill>
        <p:spPr bwMode="auto">
          <a:xfrm>
            <a:off x="642910" y="2500306"/>
            <a:ext cx="5715040" cy="364333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122" name="Picture 2" descr="ÐÐ°ÑÑÐ¸Ð½ÐºÐ¸ Ð¿Ð¾ Ð·Ð°Ð¿ÑÐ¾ÑÑ ÑÑÑÐ°ÑÑ 13 Ð²ÐµÐºÐ° Ð¼ÑÐ»ÑÑÐ°ÑÐ½ÑÐ¹ 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858016" y="2071678"/>
            <a:ext cx="1587575" cy="4214802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3357554" y="285728"/>
            <a:ext cx="235745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/>
              <a:t> Схема битвы</a:t>
            </a:r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237793" y="692696"/>
            <a:ext cx="5005790" cy="25545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Но, о том, какое построение избрал Александр Невский современным историкам ничего не известно. Это вполне мог быть «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полчный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ряд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», традиционный для русских дружин. На наступление по открытому льду рыцари решились, даже не имея точных данных ни о количестве, ни о расположении войск противника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</a:t>
            </a:r>
            <a:endParaRPr kumimoji="0" lang="ru-RU" sz="2000" b="0" i="0" u="none" strike="noStrike" cap="none" normalizeH="0" baseline="0" dirty="0" smtClean="0">
              <a:ln>
                <a:noFill/>
              </a:ln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357554" y="285728"/>
            <a:ext cx="235745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/>
              <a:t> Схема битвы</a:t>
            </a:r>
            <a:endParaRPr lang="ru-RU" sz="2400" dirty="0"/>
          </a:p>
        </p:txBody>
      </p:sp>
      <p:pic>
        <p:nvPicPr>
          <p:cNvPr id="7" name="Picture 2" descr="C:\Users\Методист\Desktop\НА_КОНКУРС\Линевич_Макс\1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5064" y="3611715"/>
            <a:ext cx="5220340" cy="247002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6" descr="ÐÐ°ÑÑÐ¸Ð½ÐºÐ¸ Ð¿Ð¾ Ð·Ð°Ð¿ÑÐ¾ÑÑ ÐºÐ°Ð±Ð°Ð½ÑÑ Ð³Ð¾Ð»Ð¾Ð²Ð° Ð¿Ð¾ÑÑÑÐ¾ÐµÐ½Ð¸Ðµ"/>
          <p:cNvPicPr>
            <a:picLocks noChangeAspect="1" noChangeArrowheads="1"/>
          </p:cNvPicPr>
          <p:nvPr/>
        </p:nvPicPr>
        <p:blipFill>
          <a:blip r:embed="rId3"/>
          <a:srcRect b="11208"/>
          <a:stretch>
            <a:fillRect/>
          </a:stretch>
        </p:blipFill>
        <p:spPr bwMode="auto">
          <a:xfrm>
            <a:off x="5545813" y="747393"/>
            <a:ext cx="3034695" cy="210554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Прямоугольник 1"/>
          <p:cNvSpPr/>
          <p:nvPr/>
        </p:nvSpPr>
        <p:spPr>
          <a:xfrm>
            <a:off x="251520" y="3284984"/>
            <a:ext cx="3034026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0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Схема Ледового побоища отсутствует в дошедших до нас летописных источниках. Но, ее вполне можно реконструировать. Рыцарский клин атаковал сторожевой полк и двинулся дальше, довольно легко прорвав его сопротивление.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341872" y="1351796"/>
            <a:ext cx="4572000" cy="409342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Клин оказался зажат в клещи и практически полностью потерял маневренность. Атака засадного полка окончательно склонила чашу весов на сторону Александра. 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Рыцари, облаченные в тяжелые доспехи, были совершенно беспомощны, стащенные со своих коней. Тех, кто смог спастись после битвы новгородцы преследовали, по сообщениям </a:t>
            </a:r>
            <a:r>
              <a:rPr lang="ru-RU" sz="2000">
                <a:latin typeface="Times New Roman" pitchFamily="18" charset="0"/>
                <a:cs typeface="Times New Roman" pitchFamily="18" charset="0"/>
              </a:rPr>
              <a:t>летописей </a:t>
            </a:r>
            <a:endParaRPr lang="ru-RU" sz="200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smtClean="0"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до Соколиного берега».</a:t>
            </a:r>
          </a:p>
          <a:p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357554" y="285728"/>
            <a:ext cx="235745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/>
              <a:t> Схема битвы</a:t>
            </a:r>
            <a:endParaRPr lang="ru-RU" sz="2400" dirty="0"/>
          </a:p>
        </p:txBody>
      </p:sp>
      <p:pic>
        <p:nvPicPr>
          <p:cNvPr id="12" name="Picture 2" descr="ÐÐ¾ÑÐ¾Ð¶ÐµÐµ Ð¸Ð·Ð¾Ð±ÑÐ°Ð¶ÐµÐ½Ð¸Ðµ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08" t="12896" r="7845" b="15923"/>
          <a:stretch/>
        </p:blipFill>
        <p:spPr bwMode="auto">
          <a:xfrm>
            <a:off x="5148064" y="1700808"/>
            <a:ext cx="3510845" cy="284475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умажная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509</TotalTime>
  <Words>459</Words>
  <Application>Microsoft Office PowerPoint</Application>
  <PresentationFormat>Экран (4:3)</PresentationFormat>
  <Paragraphs>52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Бумажная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кадет</dc:creator>
  <cp:lastModifiedBy>Терешкова С.В.</cp:lastModifiedBy>
  <cp:revision>65</cp:revision>
  <dcterms:created xsi:type="dcterms:W3CDTF">2018-11-15T11:51:50Z</dcterms:created>
  <dcterms:modified xsi:type="dcterms:W3CDTF">2018-12-14T11:46:50Z</dcterms:modified>
</cp:coreProperties>
</file>