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8" r:id="rId4"/>
    <p:sldId id="270" r:id="rId5"/>
    <p:sldId id="259" r:id="rId6"/>
    <p:sldId id="261" r:id="rId7"/>
    <p:sldId id="272" r:id="rId8"/>
    <p:sldId id="274" r:id="rId9"/>
    <p:sldId id="269" r:id="rId10"/>
    <p:sldId id="262" r:id="rId11"/>
    <p:sldId id="275" r:id="rId12"/>
    <p:sldId id="276" r:id="rId13"/>
    <p:sldId id="268" r:id="rId14"/>
    <p:sldId id="263" r:id="rId15"/>
    <p:sldId id="271" r:id="rId16"/>
    <p:sldId id="264" r:id="rId17"/>
    <p:sldId id="26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CFFFBD8-EDBE-4FAC-8A79-D290E4A62F72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EC8AE63-A31D-4008-9AA2-58BDA1DF5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FFBD8-EDBE-4FAC-8A79-D290E4A62F72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AE63-A31D-4008-9AA2-58BDA1DF5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FFBD8-EDBE-4FAC-8A79-D290E4A62F72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AE63-A31D-4008-9AA2-58BDA1DF5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CFFFBD8-EDBE-4FAC-8A79-D290E4A62F72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EC8AE63-A31D-4008-9AA2-58BDA1DF5B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CFFFBD8-EDBE-4FAC-8A79-D290E4A62F72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EC8AE63-A31D-4008-9AA2-58BDA1DF5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FFBD8-EDBE-4FAC-8A79-D290E4A62F72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AE63-A31D-4008-9AA2-58BDA1DF5B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FFBD8-EDBE-4FAC-8A79-D290E4A62F72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AE63-A31D-4008-9AA2-58BDA1DF5B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CFFFBD8-EDBE-4FAC-8A79-D290E4A62F72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EC8AE63-A31D-4008-9AA2-58BDA1DF5B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FFBD8-EDBE-4FAC-8A79-D290E4A62F72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AE63-A31D-4008-9AA2-58BDA1DF5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CFFFBD8-EDBE-4FAC-8A79-D290E4A62F72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EC8AE63-A31D-4008-9AA2-58BDA1DF5B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CFFFBD8-EDBE-4FAC-8A79-D290E4A62F72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EC8AE63-A31D-4008-9AA2-58BDA1DF5B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CFFFBD8-EDBE-4FAC-8A79-D290E4A62F72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EC8AE63-A31D-4008-9AA2-58BDA1DF5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195736" y="0"/>
            <a:ext cx="6264696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Влияние внешних условий на рост кристаллов медного купороса.</a:t>
            </a:r>
            <a:endParaRPr lang="ru-RU" sz="48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4008" y="3140968"/>
            <a:ext cx="439248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Выполнила: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Ткачёва Татьяна Андреевна</a:t>
            </a:r>
            <a:b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обучающаяся объединения «Химия и экология»</a:t>
            </a:r>
            <a:b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МБУ ДО СЮН г.Белорецк</a:t>
            </a:r>
            <a:b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учащаяся 11 класса МОБУ СОШ №1 г.Белорецк</a:t>
            </a:r>
            <a:b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Руководитель: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Кузнецова Ольга Петровна</a:t>
            </a:r>
            <a:b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ПДО МБУ ДО СЮН г.Белорецк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-180528" y="620688"/>
            <a:ext cx="8208912" cy="1080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 100°C на свету: 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1) без затравки;                      </a:t>
            </a:r>
            <a:r>
              <a:rPr lang="ru-RU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2) с затравкой.                                           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117118"/>
            <a:ext cx="57935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Выращивание кристаллов</a:t>
            </a: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 descr="100 без затрав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628800"/>
            <a:ext cx="3867894" cy="5040560"/>
          </a:xfrm>
          <a:prstGeom prst="rect">
            <a:avLst/>
          </a:prstGeom>
        </p:spPr>
      </p:pic>
      <p:pic>
        <p:nvPicPr>
          <p:cNvPr id="9" name="Рисунок 8" descr="100 с затравко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1628800"/>
            <a:ext cx="3919364" cy="504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919986"/>
            <a:ext cx="7467600" cy="864096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 70°C в темноте: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1) без затравки;                      </a:t>
            </a:r>
            <a:r>
              <a:rPr lang="ru-RU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2) с затравкой. 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76604" y="258383"/>
            <a:ext cx="57614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Выращивание кристаллов</a:t>
            </a: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70 без затр. в темнот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060848"/>
            <a:ext cx="3744416" cy="4608512"/>
          </a:xfrm>
          <a:prstGeom prst="rect">
            <a:avLst/>
          </a:prstGeom>
        </p:spPr>
      </p:pic>
      <p:pic>
        <p:nvPicPr>
          <p:cNvPr id="7" name="Рисунок 6" descr="GEDC32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2060848"/>
            <a:ext cx="3888432" cy="4635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836712"/>
            <a:ext cx="7467600" cy="566584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 70°C на свету, используя в качестве затравки кристаллы с предыдущих опытов: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188640"/>
            <a:ext cx="52573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Выращивание кристаллов</a:t>
            </a: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70 с затравкой на свету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916832"/>
            <a:ext cx="3672408" cy="4752528"/>
          </a:xfrm>
          <a:prstGeom prst="rect">
            <a:avLst/>
          </a:prstGeom>
        </p:spPr>
      </p:pic>
      <p:pic>
        <p:nvPicPr>
          <p:cNvPr id="8" name="Рисунок 7" descr="PSUVU8xnrC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1916832"/>
            <a:ext cx="4051282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-73024" y="0"/>
            <a:ext cx="921702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None/>
            </a:pPr>
            <a:r>
              <a:rPr lang="ru-RU" sz="2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Полученные результаты и их обсуждение:</a:t>
            </a:r>
            <a:endParaRPr lang="ru-RU" sz="28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07504" y="419180"/>
            <a:ext cx="856895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лучшие условия для выращивания кристаллов являются: насыщенный раствор сульфата меди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(II) (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70°C), дневной свет, затравка,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подвешанная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на искусственной шелковой нити.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загруженное2(3)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988840"/>
            <a:ext cx="3456384" cy="4680520"/>
          </a:xfrm>
          <a:prstGeom prst="rect">
            <a:avLst/>
          </a:prstGeom>
        </p:spPr>
      </p:pic>
      <p:pic>
        <p:nvPicPr>
          <p:cNvPr id="8" name="Рисунок 7" descr="v9zwIeHuN_Q (1)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1988840"/>
            <a:ext cx="4243283" cy="468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0"/>
            <a:ext cx="74676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600" b="1" dirty="0" smtClean="0"/>
              <a:t/>
            </a:r>
            <a:br>
              <a:rPr lang="ru-RU" sz="2600" b="1" dirty="0" smtClean="0"/>
            </a:br>
            <a:endParaRPr lang="ru-RU" sz="2600" b="1" dirty="0" smtClean="0"/>
          </a:p>
          <a:p>
            <a:pPr marL="0" indent="0">
              <a:buNone/>
            </a:pP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1. При температуре 100°C и 70°C были приготовлены насыщенные растворы сульфата меди (II).</a:t>
            </a:r>
          </a:p>
          <a:p>
            <a:pPr marL="0" indent="0">
              <a:buNone/>
            </a:pP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2. В условиях темноты из насыщенного раствора сульфата меди (II) (100°C) кристаллы не выросли ни на одной из четырех нитей. В условиях дневного света из насыщенного раствора сульфата меди (II) (70°C) кристаллы выросли на всех четырех нитях.</a:t>
            </a:r>
          </a:p>
          <a:p>
            <a:pPr marL="0" indent="0">
              <a:buNone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Для дальнейшего исследования была выбрана нить из искусственного шелка, так как на этой нити вырос наиболее крупный и правильной формы кристалл.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58128" y="0"/>
            <a:ext cx="182774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Выводы:</a:t>
            </a:r>
            <a:endParaRPr lang="ru-RU" sz="28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332656"/>
            <a:ext cx="7776864" cy="65253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В условиях дневного света из насыщенного раствора сульфата меди (II) (100°C) кристаллы выросли на выбранной нити мелкие и рыхлые. В условиях темноты из насыщенного раствора сульфата меди (II)(70°C) кристаллы выросли на выбранной нити правильной формы, но в малом количестве.</a:t>
            </a:r>
          </a:p>
          <a:p>
            <a:pPr marL="0" indent="0">
              <a:buNone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В условиях дневного света из насыщенного раствора сульфата меди (II) (70°C) при использовании в качестве затравки кристалла из предыдущего опыта вырос крупный кристалл правильной формы.</a:t>
            </a:r>
          </a:p>
          <a:p>
            <a:pPr marL="0" indent="0">
              <a:buNone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Мы выяснили, что лучшие условия для выращивания кристаллов являются: насыщенный раствор сульфата меди (II) (70°C), дневной свет, затравка, </a:t>
            </a:r>
            <a:r>
              <a:rPr lang="ru-RU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подвешанная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на искусственной шелковой нити.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621330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Цель моей исследовательской работы достигнута: мы выяснили, что внешние условия влияют на рост и форму кристаллов. Так же мы выяснили, что рост и форма зависит от температуры приготовления насыщенного раствора . Гипотеза, выдвинутая в начале моей исследовательской работы, полностью подтвердилась. В ходе эксперимента я убедилась, что кристаллы очень хрупкие и их необходимо покрывать лаком, защищая от разрушения. Кристаллы загадочны по своей сущности и настолько неординарны. Может быть, что кристаллическое состояние вещества – это та ступенька, которая объединила неорганический мир с миром живой материи. Будущее новейших технологий принадлежит кристаллам и кристаллическим агрегатам!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59833" y="188641"/>
            <a:ext cx="266429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Заключение:</a:t>
            </a:r>
            <a:endParaRPr lang="ru-RU" sz="28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1484784"/>
            <a:ext cx="6430673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80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7467600" cy="614129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dirty="0" smtClean="0"/>
          </a:p>
          <a:p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Окружающий нас мир состоит из кристаллов, можно сказать, что мы живем в мире кристаллов. Жилые здания и промышленные сооружения, самолеты и ракеты, теплоходы и тепловозы, горные породы и минералы слагаются из кристаллов. Мы едим кристаллы, лечимся ими и частично состоим из кристаллов. Они используются в часах, оптических приборов, в электротехники и электроники, лазерах и многом другом.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11965" y="260648"/>
            <a:ext cx="27749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Актуальность</a:t>
            </a:r>
            <a:endParaRPr lang="ru-RU" sz="32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7467600" cy="6285312"/>
          </a:xfrm>
        </p:spPr>
        <p:txBody>
          <a:bodyPr>
            <a:normAutofit fontScale="25000" lnSpcReduction="20000"/>
          </a:bodyPr>
          <a:lstStyle/>
          <a:p>
            <a:endParaRPr lang="ru-RU" sz="4500" b="1" dirty="0" smtClean="0"/>
          </a:p>
          <a:p>
            <a:pPr>
              <a:buNone/>
            </a:pPr>
            <a:r>
              <a:rPr lang="ru-RU" sz="7200" b="1" dirty="0" smtClean="0"/>
              <a:t>               </a:t>
            </a:r>
            <a:r>
              <a:rPr lang="ru-RU" sz="7200" dirty="0" smtClean="0"/>
              <a:t> </a:t>
            </a:r>
            <a:r>
              <a:rPr lang="ru-RU" sz="12000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Определить влияние внешних условий на рост и форму кристаллов медного купороса.</a:t>
            </a:r>
            <a:endParaRPr lang="ru-RU" sz="1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ru-RU" sz="12000" b="1" dirty="0" smtClean="0"/>
          </a:p>
          <a:p>
            <a:pPr marL="0" indent="0">
              <a:buNone/>
            </a:pPr>
            <a:r>
              <a:rPr lang="ru-RU" sz="12000" dirty="0" smtClean="0">
                <a:latin typeface="Arial" panose="020B0604020202020204" pitchFamily="34" charset="0"/>
                <a:cs typeface="Arial" panose="020B0604020202020204" pitchFamily="34" charset="0"/>
              </a:rPr>
              <a:t>1. Приготовление насыщенного раствора сульфата меди (II)при 100°C и 70°C.</a:t>
            </a:r>
          </a:p>
          <a:p>
            <a:pPr marL="0" indent="0">
              <a:buNone/>
            </a:pPr>
            <a:r>
              <a:rPr lang="ru-RU" sz="12000" dirty="0" smtClean="0">
                <a:latin typeface="Arial" panose="020B0604020202020204" pitchFamily="34" charset="0"/>
                <a:cs typeface="Arial" panose="020B0604020202020204" pitchFamily="34" charset="0"/>
              </a:rPr>
              <a:t>2. Выращивание кристаллов при различных условиях внешней среды на четырех нитях: хлопчатобумажная, шерстяная, шелковая и шпагат джутовая.</a:t>
            </a:r>
          </a:p>
          <a:p>
            <a:pPr marL="0" indent="0">
              <a:buNone/>
            </a:pPr>
            <a:r>
              <a:rPr lang="ru-RU" sz="12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2000" dirty="0" smtClean="0">
                <a:latin typeface="Arial" panose="020B0604020202020204" pitchFamily="34" charset="0"/>
                <a:cs typeface="Arial" panose="020B0604020202020204" pitchFamily="34" charset="0"/>
              </a:rPr>
              <a:t>. Выбор нити для выращивания кристаллов для дальнейшего исследования.</a:t>
            </a:r>
          </a:p>
          <a:p>
            <a:endParaRPr lang="ru-RU" sz="10400" dirty="0" smtClean="0"/>
          </a:p>
          <a:p>
            <a:pPr>
              <a:buNone/>
            </a:pPr>
            <a:r>
              <a:rPr lang="ru-RU" sz="10400" b="1" dirty="0" smtClean="0"/>
              <a:t/>
            </a:r>
            <a:br>
              <a:rPr lang="ru-RU" sz="10400" b="1" dirty="0" smtClean="0"/>
            </a:br>
            <a:endParaRPr lang="ru-RU" sz="10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332656"/>
            <a:ext cx="186510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Цель: </a:t>
            </a:r>
            <a:endParaRPr lang="ru-RU" sz="32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1412776"/>
            <a:ext cx="171484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  <a:endParaRPr lang="ru-RU" sz="32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0"/>
            <a:ext cx="7467600" cy="6669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Выращивание кристаллов при различных условиях внешней 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среды, используя выбранную нить в качестве затравки.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Выращивание кристаллов из насыщенного раствора сульфата меди (II)при 70°C в темноте и на свету, используя в качестве затравки кристаллы с предыдущих опытов.</a:t>
            </a:r>
          </a:p>
          <a:p>
            <a:pPr marL="0" indent="0">
              <a:buNone/>
            </a:pP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Сделать заключение о лучших условиях выращивания кристаллов.</a:t>
            </a:r>
            <a:b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Исследование проводилось в июне 2018 года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260648"/>
            <a:ext cx="8208912" cy="626469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600" b="1" dirty="0" smtClean="0"/>
              <a:t>                                      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Кристаллы медного купороса.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lnSpc>
                <a:spcPct val="110000"/>
              </a:lnSpc>
              <a:buNone/>
            </a:pPr>
            <a:r>
              <a:rPr lang="ru-RU" sz="2600" b="1" dirty="0" smtClean="0"/>
              <a:t>                                       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Процесс кристаллизации раствора медного купороса.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88640"/>
            <a:ext cx="449999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Объект исследования: </a:t>
            </a:r>
            <a:endParaRPr lang="ru-RU" sz="24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26268" y="5029725"/>
            <a:ext cx="47525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None/>
            </a:pPr>
            <a:endParaRPr lang="ru-RU" sz="2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24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Предмет исследования: </a:t>
            </a:r>
            <a:endParaRPr lang="ru-RU" sz="24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GEDC34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764704"/>
            <a:ext cx="3814439" cy="4680520"/>
          </a:xfrm>
          <a:prstGeom prst="rect">
            <a:avLst/>
          </a:prstGeom>
        </p:spPr>
      </p:pic>
      <p:pic>
        <p:nvPicPr>
          <p:cNvPr id="9" name="Рисунок 8" descr="GEDC34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764704"/>
            <a:ext cx="3744416" cy="468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467600" cy="55652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Методы исследования: </a:t>
            </a:r>
            <a:r>
              <a:rPr lang="ru-RU" sz="4400" dirty="0" err="1" smtClean="0"/>
              <a:t>физикохимические</a:t>
            </a:r>
            <a:endParaRPr lang="ru-RU" sz="4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Гипотеза:</a:t>
            </a:r>
            <a:endParaRPr lang="ru-RU" sz="44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Я предполагаю, что можно вырастить кристалл большой и необычной </a:t>
            </a: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формы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377280"/>
            <a:ext cx="7128792" cy="64807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Классификация кристаллических </a:t>
            </a:r>
            <a:b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 основана на симметрии </a:t>
            </a:r>
            <a:b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кристаллов. Всё разнообразие кристаллических форм может </a:t>
            </a:r>
            <a:b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быть сведено к семи группам, или кристаллическим системам, которые подразделяются на классы. Простейшими  формами этой системы являются куб, октаэдр, тетраэдр. Основные формы этой системы – шестигранные призма и </a:t>
            </a:r>
            <a:r>
              <a:rPr lang="ru-RU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бипирамида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 Кристаллы, получаемые искусственным путем, редко в точности соответствуют теоретическим формам. При быстром выделении вещества из раствора получаются кристаллы, форма которых искажены вследствие неравномерного роста в условиях кристаллизации.</a:t>
            </a:r>
          </a:p>
          <a:p>
            <a:endParaRPr lang="ru-RU" dirty="0"/>
          </a:p>
        </p:txBody>
      </p:sp>
      <p:pic>
        <p:nvPicPr>
          <p:cNvPr id="5" name="Рисунок 4" descr="48_image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332656"/>
            <a:ext cx="2933700" cy="1762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Хб и шпагат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29167" y="3339556"/>
            <a:ext cx="4114841" cy="3134268"/>
          </a:xfrm>
        </p:spPr>
      </p:pic>
      <p:sp>
        <p:nvSpPr>
          <p:cNvPr id="5" name="Прямоугольник 4"/>
          <p:cNvSpPr/>
          <p:nvPr/>
        </p:nvSpPr>
        <p:spPr>
          <a:xfrm>
            <a:off x="611560" y="188640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Выращивание кристаллов</a:t>
            </a:r>
            <a:endParaRPr lang="ru-RU" sz="3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шерстьь и зам.шел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692696"/>
            <a:ext cx="3912433" cy="2664295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788024" y="4406334"/>
            <a:ext cx="388843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000" dirty="0" smtClean="0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х</a:t>
            </a: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лопчатобумажная</a:t>
            </a:r>
            <a:r>
              <a:rPr kumimoji="0" lang="ru-RU" sz="3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и </a:t>
            </a: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шпагат джутовая.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51520" y="1037928"/>
            <a:ext cx="410445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698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000" dirty="0" smtClean="0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на свету</a:t>
            </a: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при 70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°C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на четырех нитях: </a:t>
            </a:r>
            <a:r>
              <a:rPr lang="ru-RU" sz="3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ерстяная</a:t>
            </a:r>
            <a:r>
              <a:rPr kumimoji="0" lang="ru-RU" sz="3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и</a:t>
            </a: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шелковая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5WICX5dKBdUllkjhng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96248" y="980728"/>
            <a:ext cx="5966772" cy="5637212"/>
          </a:xfrm>
        </p:spPr>
      </p:pic>
      <p:sp>
        <p:nvSpPr>
          <p:cNvPr id="8" name="Прямоугольник 7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0541" cmpd="sng">
                <a:solidFill>
                  <a:schemeClr val="tx1"/>
                </a:solidFill>
                <a:prstDash val="solid"/>
              </a:ln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32034" y="31197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0541" cmpd="sng">
                <a:solidFill>
                  <a:schemeClr val="tx1"/>
                </a:solidFill>
                <a:prstDash val="solid"/>
              </a:ln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1999" y="3054156"/>
            <a:ext cx="2942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хлопчатобумажная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64088" y="5733255"/>
            <a:ext cx="1728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шерстяная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83768" y="2739011"/>
            <a:ext cx="2500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шпагат джутовая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03628" y="5733256"/>
            <a:ext cx="1584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шелковая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260648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Полученные результаты и их обсуждение:</a:t>
            </a: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45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572</TotalTime>
  <Words>567</Words>
  <Application>Microsoft Office PowerPoint</Application>
  <PresentationFormat>Экран (4:3)</PresentationFormat>
  <Paragraphs>70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Schoolbook</vt:lpstr>
      <vt:lpstr>Wingdings</vt:lpstr>
      <vt:lpstr>Wingdings 2</vt:lpstr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User</cp:lastModifiedBy>
  <cp:revision>64</cp:revision>
  <dcterms:created xsi:type="dcterms:W3CDTF">2018-07-03T03:46:26Z</dcterms:created>
  <dcterms:modified xsi:type="dcterms:W3CDTF">2018-12-21T05:37:00Z</dcterms:modified>
</cp:coreProperties>
</file>